
<file path=[Content_Types].xml><?xml version="1.0" encoding="utf-8"?>
<Types xmlns="http://schemas.openxmlformats.org/package/2006/content-types">
  <Override PartName="/ppt/slides/slide6.xml" ContentType="application/vnd.openxmlformats-officedocument.presentationml.slide+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diagrams/drawing1.xml" ContentType="application/vnd.ms-office.drawingml.diagramDrawing+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commentAuthors.xml" ContentType="application/vnd.openxmlformats-officedocument.presentationml.commentAuthor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diagrams/layout2.xml" ContentType="application/vnd.openxmlformats-officedocument.drawingml.diagramLayout+xml"/>
  <Override PartName="/ppt/notesSlides/notesSlide12.xml" ContentType="application/vnd.openxmlformats-officedocument.presentationml.notesSlide+xml"/>
  <Override PartName="/ppt/diagrams/layout1.xml" ContentType="application/vnd.openxmlformats-officedocument.drawingml.diagram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diagrams/colors2.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60" r:id="rId2"/>
    <p:sldId id="281" r:id="rId3"/>
    <p:sldId id="258" r:id="rId4"/>
    <p:sldId id="288" r:id="rId5"/>
    <p:sldId id="304" r:id="rId6"/>
    <p:sldId id="317" r:id="rId7"/>
    <p:sldId id="320" r:id="rId8"/>
    <p:sldId id="325" r:id="rId9"/>
    <p:sldId id="308" r:id="rId10"/>
    <p:sldId id="326" r:id="rId11"/>
    <p:sldId id="321" r:id="rId12"/>
    <p:sldId id="324" r:id="rId13"/>
    <p:sldId id="322"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orine.feghaly" initials="C"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9242"/>
    <a:srgbClr val="33157D"/>
    <a:srgbClr val="3C199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784" autoAdjust="0"/>
  </p:normalViewPr>
  <p:slideViewPr>
    <p:cSldViewPr>
      <p:cViewPr varScale="1">
        <p:scale>
          <a:sx n="64" d="100"/>
          <a:sy n="64" d="100"/>
        </p:scale>
        <p:origin x="-156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2.xml.rels><?xml version="1.0" encoding="UTF-8" standalone="yes"?>
<Relationships xmlns="http://schemas.openxmlformats.org/package/2006/relationships"><Relationship Id="rId1" Type="http://schemas.openxmlformats.org/officeDocument/2006/relationships/hyperlink" Target="http://www.kidzui.com/" TargetMode="Externa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689EE50-0870-5B4C-9A18-D989E77E1EC6}" type="doc">
      <dgm:prSet loTypeId="urn:microsoft.com/office/officeart/2005/8/layout/cycle4#2" loCatId="" qsTypeId="urn:microsoft.com/office/officeart/2005/8/quickstyle/simple4" qsCatId="simple" csTypeId="urn:microsoft.com/office/officeart/2005/8/colors/colorful3" csCatId="colorful" phldr="1"/>
      <dgm:spPr/>
      <dgm:t>
        <a:bodyPr/>
        <a:lstStyle/>
        <a:p>
          <a:endParaRPr lang="en-US"/>
        </a:p>
      </dgm:t>
    </dgm:pt>
    <dgm:pt modelId="{63DC8B4C-D5CF-BA47-9A02-F67FBB0B2B31}">
      <dgm:prSet phldrT="[Text]" custT="1"/>
      <dgm:spPr/>
      <dgm:t>
        <a:bodyPr/>
        <a:lstStyle/>
        <a:p>
          <a:pPr algn="ctr"/>
          <a:r>
            <a:rPr lang="en-US" sz="2000" b="1" dirty="0" smtClean="0">
              <a:latin typeface="+mj-lt"/>
            </a:rPr>
            <a:t>Community</a:t>
          </a:r>
        </a:p>
      </dgm:t>
    </dgm:pt>
    <dgm:pt modelId="{66D88F5C-2174-9B47-ADBC-8462C3B085D3}" type="parTrans" cxnId="{516735AE-87DD-3641-8392-A0E54F75329E}">
      <dgm:prSet/>
      <dgm:spPr/>
      <dgm:t>
        <a:bodyPr/>
        <a:lstStyle/>
        <a:p>
          <a:endParaRPr lang="en-US"/>
        </a:p>
      </dgm:t>
    </dgm:pt>
    <dgm:pt modelId="{0B25AE41-EC5E-6242-8743-C2A894710841}" type="sibTrans" cxnId="{516735AE-87DD-3641-8392-A0E54F75329E}">
      <dgm:prSet/>
      <dgm:spPr/>
      <dgm:t>
        <a:bodyPr/>
        <a:lstStyle/>
        <a:p>
          <a:endParaRPr lang="en-US"/>
        </a:p>
      </dgm:t>
    </dgm:pt>
    <dgm:pt modelId="{809846F7-428A-BF4F-B9D8-0A3A30B4CE0C}">
      <dgm:prSet phldrT="[Text]" custT="1"/>
      <dgm:spPr/>
      <dgm:t>
        <a:bodyPr/>
        <a:lstStyle/>
        <a:p>
          <a:r>
            <a:rPr lang="en-US" sz="2000" b="1" dirty="0" smtClean="0"/>
            <a:t>Parents</a:t>
          </a:r>
          <a:endParaRPr lang="en-US" sz="2000" b="1" dirty="0"/>
        </a:p>
      </dgm:t>
    </dgm:pt>
    <dgm:pt modelId="{96C22227-83B6-6B43-8DA0-4CFDEFC4020C}" type="parTrans" cxnId="{1C915D7A-CFB0-2749-9CB9-FCE60C5AE88B}">
      <dgm:prSet/>
      <dgm:spPr/>
      <dgm:t>
        <a:bodyPr/>
        <a:lstStyle/>
        <a:p>
          <a:endParaRPr lang="en-US"/>
        </a:p>
      </dgm:t>
    </dgm:pt>
    <dgm:pt modelId="{5FB9A2F2-A9B5-3745-8B9F-8E1A0009DA08}" type="sibTrans" cxnId="{1C915D7A-CFB0-2749-9CB9-FCE60C5AE88B}">
      <dgm:prSet/>
      <dgm:spPr/>
      <dgm:t>
        <a:bodyPr/>
        <a:lstStyle/>
        <a:p>
          <a:endParaRPr lang="en-US"/>
        </a:p>
      </dgm:t>
    </dgm:pt>
    <dgm:pt modelId="{BD9BC97D-1D3C-D94B-88AE-0FEE39A39BE5}">
      <dgm:prSet phldrT="[Text]" custT="1"/>
      <dgm:spPr>
        <a:noFill/>
      </dgm:spPr>
      <dgm:t>
        <a:bodyPr/>
        <a:lstStyle/>
        <a:p>
          <a:r>
            <a:rPr lang="en-US" sz="1600" b="1" dirty="0" smtClean="0"/>
            <a:t>School Presentations dedicated for parents</a:t>
          </a:r>
          <a:endParaRPr lang="en-US" sz="1600" b="1" dirty="0"/>
        </a:p>
      </dgm:t>
    </dgm:pt>
    <dgm:pt modelId="{D65224D6-EFAB-9D40-A5A1-198A6DEB7C5B}" type="parTrans" cxnId="{AD39FCC7-A4A6-7744-8B92-16F0B6F36E71}">
      <dgm:prSet/>
      <dgm:spPr/>
      <dgm:t>
        <a:bodyPr/>
        <a:lstStyle/>
        <a:p>
          <a:endParaRPr lang="en-US"/>
        </a:p>
      </dgm:t>
    </dgm:pt>
    <dgm:pt modelId="{6FB2B965-1646-C941-87DF-3D45EF896BCB}" type="sibTrans" cxnId="{AD39FCC7-A4A6-7744-8B92-16F0B6F36E71}">
      <dgm:prSet/>
      <dgm:spPr/>
      <dgm:t>
        <a:bodyPr/>
        <a:lstStyle/>
        <a:p>
          <a:endParaRPr lang="en-US"/>
        </a:p>
      </dgm:t>
    </dgm:pt>
    <dgm:pt modelId="{ED57EFB1-5D8A-A444-A893-4EA214885827}">
      <dgm:prSet phldrT="[Text]" custT="1"/>
      <dgm:spPr/>
      <dgm:t>
        <a:bodyPr/>
        <a:lstStyle/>
        <a:p>
          <a:r>
            <a:rPr lang="en-US" sz="2000" b="1" smtClean="0"/>
            <a:t>Children</a:t>
          </a:r>
          <a:endParaRPr lang="en-US" sz="2000" b="1" dirty="0"/>
        </a:p>
      </dgm:t>
    </dgm:pt>
    <dgm:pt modelId="{15B17EB9-D1D9-0E44-8BFD-E466A30F5BC8}" type="parTrans" cxnId="{3BF8EDFE-B041-FB49-B981-2127F7ED3CD7}">
      <dgm:prSet/>
      <dgm:spPr/>
      <dgm:t>
        <a:bodyPr/>
        <a:lstStyle/>
        <a:p>
          <a:endParaRPr lang="en-US"/>
        </a:p>
      </dgm:t>
    </dgm:pt>
    <dgm:pt modelId="{E34343D8-659F-FB4E-A6B7-C4D584897CE3}" type="sibTrans" cxnId="{3BF8EDFE-B041-FB49-B981-2127F7ED3CD7}">
      <dgm:prSet/>
      <dgm:spPr/>
      <dgm:t>
        <a:bodyPr/>
        <a:lstStyle/>
        <a:p>
          <a:endParaRPr lang="en-US"/>
        </a:p>
      </dgm:t>
    </dgm:pt>
    <dgm:pt modelId="{5B35C1ED-9C49-8745-A4A2-CC8EB4823884}">
      <dgm:prSet phldrT="[Text]" custT="1"/>
      <dgm:spPr/>
      <dgm:t>
        <a:bodyPr/>
        <a:lstStyle/>
        <a:p>
          <a:r>
            <a:rPr lang="en-US" sz="2000" b="1" dirty="0" smtClean="0"/>
            <a:t>ISPs/ Internet cafes</a:t>
          </a:r>
          <a:endParaRPr lang="en-US" sz="2000" b="1" dirty="0"/>
        </a:p>
      </dgm:t>
    </dgm:pt>
    <dgm:pt modelId="{2DBD30EC-1BCA-6E44-AB17-84A27783F367}" type="parTrans" cxnId="{5F9DDEE8-3AEA-774B-882A-A3A45B8B022B}">
      <dgm:prSet/>
      <dgm:spPr/>
      <dgm:t>
        <a:bodyPr/>
        <a:lstStyle/>
        <a:p>
          <a:endParaRPr lang="en-US"/>
        </a:p>
      </dgm:t>
    </dgm:pt>
    <dgm:pt modelId="{F7E4FF31-552D-EC45-8165-8E29EBE4895A}" type="sibTrans" cxnId="{5F9DDEE8-3AEA-774B-882A-A3A45B8B022B}">
      <dgm:prSet/>
      <dgm:spPr/>
      <dgm:t>
        <a:bodyPr/>
        <a:lstStyle/>
        <a:p>
          <a:endParaRPr lang="en-US"/>
        </a:p>
      </dgm:t>
    </dgm:pt>
    <dgm:pt modelId="{FFD16F02-1D43-6E48-9A06-9921F92399FE}">
      <dgm:prSet phldrT="[Text]" custT="1"/>
      <dgm:spPr/>
      <dgm:t>
        <a:bodyPr/>
        <a:lstStyle/>
        <a:p>
          <a:r>
            <a:rPr lang="en-US" sz="1600" b="1" dirty="0" smtClean="0"/>
            <a:t>Standardization of Internet Cafes</a:t>
          </a:r>
          <a:endParaRPr lang="en-US" sz="1600" b="1" dirty="0"/>
        </a:p>
      </dgm:t>
    </dgm:pt>
    <dgm:pt modelId="{4A1F1181-0410-F545-B7C4-59601C0C7FBD}" type="parTrans" cxnId="{EFC12D0F-449B-574C-99F9-7C6BB59AD28E}">
      <dgm:prSet/>
      <dgm:spPr/>
      <dgm:t>
        <a:bodyPr/>
        <a:lstStyle/>
        <a:p>
          <a:endParaRPr lang="en-US"/>
        </a:p>
      </dgm:t>
    </dgm:pt>
    <dgm:pt modelId="{A5E5BADA-2192-FE40-A12C-E83EAED4F6C9}" type="sibTrans" cxnId="{EFC12D0F-449B-574C-99F9-7C6BB59AD28E}">
      <dgm:prSet/>
      <dgm:spPr/>
      <dgm:t>
        <a:bodyPr/>
        <a:lstStyle/>
        <a:p>
          <a:endParaRPr lang="en-US"/>
        </a:p>
      </dgm:t>
    </dgm:pt>
    <dgm:pt modelId="{41CF9911-6FF3-9E45-A6AC-A88D6FFB8198}">
      <dgm:prSet phldrT="[Text]" custT="1"/>
      <dgm:spPr/>
      <dgm:t>
        <a:bodyPr/>
        <a:lstStyle/>
        <a:p>
          <a:r>
            <a:rPr lang="en-US" sz="1600" b="1" dirty="0" smtClean="0"/>
            <a:t>TV and Radio Campaign</a:t>
          </a:r>
          <a:endParaRPr lang="en-US" sz="1600" b="1" dirty="0"/>
        </a:p>
      </dgm:t>
    </dgm:pt>
    <dgm:pt modelId="{BBE3C3A3-55DD-2445-818A-D15C209EB970}" type="sibTrans" cxnId="{A81E0EFD-920E-334C-B25C-1539CFEAAE39}">
      <dgm:prSet/>
      <dgm:spPr/>
      <dgm:t>
        <a:bodyPr/>
        <a:lstStyle/>
        <a:p>
          <a:endParaRPr lang="en-US"/>
        </a:p>
      </dgm:t>
    </dgm:pt>
    <dgm:pt modelId="{34C08D3B-7B13-D541-AB2D-9D2140E60EC7}" type="parTrans" cxnId="{A81E0EFD-920E-334C-B25C-1539CFEAAE39}">
      <dgm:prSet/>
      <dgm:spPr/>
      <dgm:t>
        <a:bodyPr/>
        <a:lstStyle/>
        <a:p>
          <a:endParaRPr lang="en-US"/>
        </a:p>
      </dgm:t>
    </dgm:pt>
    <dgm:pt modelId="{F34F534A-2D91-2543-86B4-B4A77B133889}">
      <dgm:prSet phldrT="[Text]" custT="1"/>
      <dgm:spPr/>
      <dgm:t>
        <a:bodyPr/>
        <a:lstStyle/>
        <a:p>
          <a:r>
            <a:rPr lang="en-US" sz="1600" b="1" dirty="0" smtClean="0"/>
            <a:t>Dedicated National Website</a:t>
          </a:r>
          <a:endParaRPr lang="en-US" sz="1600" b="1" dirty="0"/>
        </a:p>
      </dgm:t>
    </dgm:pt>
    <dgm:pt modelId="{A9308385-B490-624E-985F-6C0327785B45}" type="sibTrans" cxnId="{5E6B2E92-3408-7349-9FF7-3C40EC42C8B5}">
      <dgm:prSet/>
      <dgm:spPr/>
      <dgm:t>
        <a:bodyPr/>
        <a:lstStyle/>
        <a:p>
          <a:endParaRPr lang="en-US"/>
        </a:p>
      </dgm:t>
    </dgm:pt>
    <dgm:pt modelId="{B699EA6F-1B55-3B44-87C5-B86901E8EF40}" type="parTrans" cxnId="{5E6B2E92-3408-7349-9FF7-3C40EC42C8B5}">
      <dgm:prSet/>
      <dgm:spPr/>
      <dgm:t>
        <a:bodyPr/>
        <a:lstStyle/>
        <a:p>
          <a:endParaRPr lang="en-US"/>
        </a:p>
      </dgm:t>
    </dgm:pt>
    <dgm:pt modelId="{1711AE8D-DAC1-2848-A01D-D4B1A23175DB}">
      <dgm:prSet phldrT="[Text]" custT="1"/>
      <dgm:spPr/>
      <dgm:t>
        <a:bodyPr/>
        <a:lstStyle/>
        <a:p>
          <a:r>
            <a:rPr lang="en-US" sz="1600" b="1" dirty="0" smtClean="0"/>
            <a:t>Informative TRA Website Section</a:t>
          </a:r>
          <a:endParaRPr lang="en-US" sz="1600" b="1" dirty="0"/>
        </a:p>
      </dgm:t>
    </dgm:pt>
    <dgm:pt modelId="{C83634DC-D1AC-6848-9C47-765F345B1C38}" type="sibTrans" cxnId="{3AE90360-0B70-D745-8C78-354B80937C41}">
      <dgm:prSet/>
      <dgm:spPr/>
      <dgm:t>
        <a:bodyPr/>
        <a:lstStyle/>
        <a:p>
          <a:endParaRPr lang="en-US"/>
        </a:p>
      </dgm:t>
    </dgm:pt>
    <dgm:pt modelId="{925A37FF-09F5-C24D-BDE7-3C60480AED9B}" type="parTrans" cxnId="{3AE90360-0B70-D745-8C78-354B80937C41}">
      <dgm:prSet/>
      <dgm:spPr/>
      <dgm:t>
        <a:bodyPr/>
        <a:lstStyle/>
        <a:p>
          <a:endParaRPr lang="en-US"/>
        </a:p>
      </dgm:t>
    </dgm:pt>
    <dgm:pt modelId="{E864F3BA-0B20-466B-83F1-57B04DE0C95F}">
      <dgm:prSet phldrT="[Text]" custT="1"/>
      <dgm:spPr/>
      <dgm:t>
        <a:bodyPr/>
        <a:lstStyle/>
        <a:p>
          <a:r>
            <a:rPr lang="en-US" sz="1600" b="1" dirty="0" smtClean="0"/>
            <a:t>Roundtables</a:t>
          </a:r>
          <a:endParaRPr lang="en-US" sz="1600" b="1" dirty="0"/>
        </a:p>
      </dgm:t>
    </dgm:pt>
    <dgm:pt modelId="{5B1E869F-7720-4A91-904F-84CE965BF423}" type="parTrans" cxnId="{A1F3F67D-C4FF-4672-A0FE-4689B4E3FEBB}">
      <dgm:prSet/>
      <dgm:spPr/>
      <dgm:t>
        <a:bodyPr/>
        <a:lstStyle/>
        <a:p>
          <a:endParaRPr lang="en-US"/>
        </a:p>
      </dgm:t>
    </dgm:pt>
    <dgm:pt modelId="{7868E0AD-171B-4A1C-973F-0114FF6EB7BC}" type="sibTrans" cxnId="{A1F3F67D-C4FF-4672-A0FE-4689B4E3FEBB}">
      <dgm:prSet/>
      <dgm:spPr/>
      <dgm:t>
        <a:bodyPr/>
        <a:lstStyle/>
        <a:p>
          <a:endParaRPr lang="en-US"/>
        </a:p>
      </dgm:t>
    </dgm:pt>
    <dgm:pt modelId="{968F6700-1EEA-405C-BDA1-3B86DD97A1BB}">
      <dgm:prSet phldrT="[Text]" custT="1"/>
      <dgm:spPr/>
      <dgm:t>
        <a:bodyPr/>
        <a:lstStyle/>
        <a:p>
          <a:r>
            <a:rPr lang="en-US" sz="1600" b="1" dirty="0" smtClean="0"/>
            <a:t>Conferences Contributions</a:t>
          </a:r>
          <a:endParaRPr lang="en-US" sz="1600" b="1" dirty="0"/>
        </a:p>
      </dgm:t>
    </dgm:pt>
    <dgm:pt modelId="{EFC1B489-A53D-49FB-A687-50730C4C8DDF}" type="parTrans" cxnId="{0F6BF74A-CCB5-42F8-8060-CC5E722922EF}">
      <dgm:prSet/>
      <dgm:spPr/>
      <dgm:t>
        <a:bodyPr/>
        <a:lstStyle/>
        <a:p>
          <a:endParaRPr lang="en-US"/>
        </a:p>
      </dgm:t>
    </dgm:pt>
    <dgm:pt modelId="{BA9143D2-2C72-4570-9B06-9262C9FC8E6C}" type="sibTrans" cxnId="{0F6BF74A-CCB5-42F8-8060-CC5E722922EF}">
      <dgm:prSet/>
      <dgm:spPr/>
      <dgm:t>
        <a:bodyPr/>
        <a:lstStyle/>
        <a:p>
          <a:endParaRPr lang="en-US"/>
        </a:p>
      </dgm:t>
    </dgm:pt>
    <dgm:pt modelId="{77E0A5EE-C780-4371-9FA9-184134B1B386}">
      <dgm:prSet phldrT="[Text]" custT="1"/>
      <dgm:spPr/>
      <dgm:t>
        <a:bodyPr/>
        <a:lstStyle/>
        <a:p>
          <a:r>
            <a:rPr lang="en-US" sz="1600" b="1" dirty="0" smtClean="0"/>
            <a:t>Social Media</a:t>
          </a:r>
          <a:endParaRPr lang="en-US" sz="1600" b="1" dirty="0"/>
        </a:p>
      </dgm:t>
    </dgm:pt>
    <dgm:pt modelId="{9E0A9FA2-7F2D-48CA-85AE-8A2C160F9C9D}" type="parTrans" cxnId="{841B83D1-7940-4D1B-A2BD-B239BB54046B}">
      <dgm:prSet/>
      <dgm:spPr/>
      <dgm:t>
        <a:bodyPr/>
        <a:lstStyle/>
        <a:p>
          <a:endParaRPr lang="en-US"/>
        </a:p>
      </dgm:t>
    </dgm:pt>
    <dgm:pt modelId="{4CC84FD1-1DF0-4F1C-8401-DA4EAF47F4B1}" type="sibTrans" cxnId="{841B83D1-7940-4D1B-A2BD-B239BB54046B}">
      <dgm:prSet/>
      <dgm:spPr/>
      <dgm:t>
        <a:bodyPr/>
        <a:lstStyle/>
        <a:p>
          <a:endParaRPr lang="en-US"/>
        </a:p>
      </dgm:t>
    </dgm:pt>
    <dgm:pt modelId="{8B08DF6C-187C-4120-A705-F03D66C92208}">
      <dgm:prSet phldrT="[Text]" custT="1"/>
      <dgm:spPr>
        <a:noFill/>
      </dgm:spPr>
      <dgm:t>
        <a:bodyPr/>
        <a:lstStyle/>
        <a:p>
          <a:r>
            <a:rPr lang="en-US" sz="1600" b="1" dirty="0" smtClean="0"/>
            <a:t>Parents/Children Contracts</a:t>
          </a:r>
          <a:endParaRPr lang="en-US" sz="1600" b="1" dirty="0"/>
        </a:p>
      </dgm:t>
    </dgm:pt>
    <dgm:pt modelId="{067150F7-3593-4E2F-B459-7BAD1EBE8B08}" type="parTrans" cxnId="{BF3D1D8C-9D19-431F-8788-16DDC195D075}">
      <dgm:prSet/>
      <dgm:spPr/>
      <dgm:t>
        <a:bodyPr/>
        <a:lstStyle/>
        <a:p>
          <a:endParaRPr lang="en-US"/>
        </a:p>
      </dgm:t>
    </dgm:pt>
    <dgm:pt modelId="{80E796E8-7736-4C1D-AEE1-6E5074CA952A}" type="sibTrans" cxnId="{BF3D1D8C-9D19-431F-8788-16DDC195D075}">
      <dgm:prSet/>
      <dgm:spPr/>
      <dgm:t>
        <a:bodyPr/>
        <a:lstStyle/>
        <a:p>
          <a:endParaRPr lang="en-US"/>
        </a:p>
      </dgm:t>
    </dgm:pt>
    <dgm:pt modelId="{E3B7B4AF-CAD9-420D-AE2F-620EA89C80D9}">
      <dgm:prSet phldrT="[Text]" custT="1"/>
      <dgm:spPr/>
      <dgm:t>
        <a:bodyPr/>
        <a:lstStyle/>
        <a:p>
          <a:r>
            <a:rPr lang="en-US" sz="1600" b="1" dirty="0" smtClean="0"/>
            <a:t>Changes in schools curriculum</a:t>
          </a:r>
          <a:endParaRPr lang="en-US" sz="1600" b="1" dirty="0"/>
        </a:p>
      </dgm:t>
    </dgm:pt>
    <dgm:pt modelId="{F4AF1431-2323-4DB4-9E37-C0A7068F9AE5}" type="parTrans" cxnId="{55F8387E-5EDC-44F5-AE93-C70FD3D3AE64}">
      <dgm:prSet/>
      <dgm:spPr/>
      <dgm:t>
        <a:bodyPr/>
        <a:lstStyle/>
        <a:p>
          <a:endParaRPr lang="en-US"/>
        </a:p>
      </dgm:t>
    </dgm:pt>
    <dgm:pt modelId="{3C181BC8-E978-4A6F-96CE-5AAD59DEF059}" type="sibTrans" cxnId="{55F8387E-5EDC-44F5-AE93-C70FD3D3AE64}">
      <dgm:prSet/>
      <dgm:spPr/>
      <dgm:t>
        <a:bodyPr/>
        <a:lstStyle/>
        <a:p>
          <a:endParaRPr lang="en-US"/>
        </a:p>
      </dgm:t>
    </dgm:pt>
    <dgm:pt modelId="{AF3A4AC3-7C00-4FA8-AEA7-682557179C5A}">
      <dgm:prSet phldrT="[Text]" custT="1"/>
      <dgm:spPr/>
      <dgm:t>
        <a:bodyPr/>
        <a:lstStyle/>
        <a:p>
          <a:r>
            <a:rPr lang="en-US" sz="1600" b="1" dirty="0" smtClean="0"/>
            <a:t>National hotline</a:t>
          </a:r>
          <a:endParaRPr lang="en-US" sz="1600" b="1" dirty="0"/>
        </a:p>
      </dgm:t>
    </dgm:pt>
    <dgm:pt modelId="{9399721B-2AF9-4936-AB2A-78FCC7DE688A}" type="parTrans" cxnId="{B5E7CA94-9D9A-4913-B9B7-E0E176541938}">
      <dgm:prSet/>
      <dgm:spPr/>
      <dgm:t>
        <a:bodyPr/>
        <a:lstStyle/>
        <a:p>
          <a:endParaRPr lang="en-US"/>
        </a:p>
      </dgm:t>
    </dgm:pt>
    <dgm:pt modelId="{9918DE72-D6B6-40A8-B2B8-7D6B09A7C93A}" type="sibTrans" cxnId="{B5E7CA94-9D9A-4913-B9B7-E0E176541938}">
      <dgm:prSet/>
      <dgm:spPr/>
      <dgm:t>
        <a:bodyPr/>
        <a:lstStyle/>
        <a:p>
          <a:endParaRPr lang="en-US"/>
        </a:p>
      </dgm:t>
    </dgm:pt>
    <dgm:pt modelId="{4EC748D8-4BC8-4210-A1D4-C1817C3510A2}">
      <dgm:prSet phldrT="[Text]"/>
      <dgm:spPr/>
      <dgm:t>
        <a:bodyPr/>
        <a:lstStyle/>
        <a:p>
          <a:endParaRPr lang="en-US" sz="1100" dirty="0"/>
        </a:p>
      </dgm:t>
    </dgm:pt>
    <dgm:pt modelId="{D69AEA87-7884-4D54-AA1B-22469BA16FD2}" type="parTrans" cxnId="{598A076F-6A83-4F5E-BB51-376F93C1C2B1}">
      <dgm:prSet/>
      <dgm:spPr/>
      <dgm:t>
        <a:bodyPr/>
        <a:lstStyle/>
        <a:p>
          <a:endParaRPr lang="en-US"/>
        </a:p>
      </dgm:t>
    </dgm:pt>
    <dgm:pt modelId="{7A584A72-20E6-4064-B223-C330B99076F7}" type="sibTrans" cxnId="{598A076F-6A83-4F5E-BB51-376F93C1C2B1}">
      <dgm:prSet/>
      <dgm:spPr/>
      <dgm:t>
        <a:bodyPr/>
        <a:lstStyle/>
        <a:p>
          <a:endParaRPr lang="en-US"/>
        </a:p>
      </dgm:t>
    </dgm:pt>
    <dgm:pt modelId="{F08F026D-900F-45D4-8BDE-E5CA0B288BC2}">
      <dgm:prSet phldrT="[Text]"/>
      <dgm:spPr/>
      <dgm:t>
        <a:bodyPr/>
        <a:lstStyle/>
        <a:p>
          <a:endParaRPr lang="en-US" sz="1100" dirty="0"/>
        </a:p>
      </dgm:t>
    </dgm:pt>
    <dgm:pt modelId="{8237239C-A1B7-4084-9323-4D16EBA594B4}" type="parTrans" cxnId="{411C4671-D22B-4B23-8B61-CE1FA2D3BD9A}">
      <dgm:prSet/>
      <dgm:spPr/>
      <dgm:t>
        <a:bodyPr/>
        <a:lstStyle/>
        <a:p>
          <a:endParaRPr lang="en-US"/>
        </a:p>
      </dgm:t>
    </dgm:pt>
    <dgm:pt modelId="{E38C9899-8B52-408A-9106-D9C0B77C6A6D}" type="sibTrans" cxnId="{411C4671-D22B-4B23-8B61-CE1FA2D3BD9A}">
      <dgm:prSet/>
      <dgm:spPr/>
      <dgm:t>
        <a:bodyPr/>
        <a:lstStyle/>
        <a:p>
          <a:endParaRPr lang="en-US"/>
        </a:p>
      </dgm:t>
    </dgm:pt>
    <dgm:pt modelId="{1DC42D81-AC2B-4132-9EF8-3E9B69C0C170}">
      <dgm:prSet phldrT="[Text]" custT="1"/>
      <dgm:spPr/>
      <dgm:t>
        <a:bodyPr/>
        <a:lstStyle/>
        <a:p>
          <a:r>
            <a:rPr lang="en-US" sz="1600" b="1" dirty="0" smtClean="0"/>
            <a:t>Code of Practice for ISPs</a:t>
          </a:r>
          <a:endParaRPr lang="en-US" sz="1600" b="1" dirty="0"/>
        </a:p>
      </dgm:t>
    </dgm:pt>
    <dgm:pt modelId="{B3D6C1B0-E11D-4D8F-9F6C-E7E449810C67}" type="parTrans" cxnId="{C1B80B24-77EE-43CB-989C-8DB716046E3A}">
      <dgm:prSet/>
      <dgm:spPr/>
      <dgm:t>
        <a:bodyPr/>
        <a:lstStyle/>
        <a:p>
          <a:endParaRPr lang="en-US"/>
        </a:p>
      </dgm:t>
    </dgm:pt>
    <dgm:pt modelId="{4C894DA7-C215-4904-982C-01F1F3EFDB0A}" type="sibTrans" cxnId="{C1B80B24-77EE-43CB-989C-8DB716046E3A}">
      <dgm:prSet/>
      <dgm:spPr/>
      <dgm:t>
        <a:bodyPr/>
        <a:lstStyle/>
        <a:p>
          <a:endParaRPr lang="en-US"/>
        </a:p>
      </dgm:t>
    </dgm:pt>
    <dgm:pt modelId="{92B2D864-BAA2-40B3-B459-A4C166691953}">
      <dgm:prSet phldrT="[Text]"/>
      <dgm:spPr/>
      <dgm:t>
        <a:bodyPr/>
        <a:lstStyle/>
        <a:p>
          <a:endParaRPr lang="en-US" sz="1000" dirty="0"/>
        </a:p>
      </dgm:t>
    </dgm:pt>
    <dgm:pt modelId="{FF908455-8896-4A51-B6F8-00B1C54F5F3A}" type="parTrans" cxnId="{EE249057-6534-4933-82E0-C7823D1EFDEC}">
      <dgm:prSet/>
      <dgm:spPr/>
      <dgm:t>
        <a:bodyPr/>
        <a:lstStyle/>
        <a:p>
          <a:endParaRPr lang="en-US"/>
        </a:p>
      </dgm:t>
    </dgm:pt>
    <dgm:pt modelId="{03C082B7-C2AB-46DE-88DB-E429B740DF01}" type="sibTrans" cxnId="{EE249057-6534-4933-82E0-C7823D1EFDEC}">
      <dgm:prSet/>
      <dgm:spPr/>
      <dgm:t>
        <a:bodyPr/>
        <a:lstStyle/>
        <a:p>
          <a:endParaRPr lang="en-US"/>
        </a:p>
      </dgm:t>
    </dgm:pt>
    <dgm:pt modelId="{177FF563-A7EB-4C49-A6B3-D7F24BC1E1F0}">
      <dgm:prSet phldrT="[Text]" custT="1"/>
      <dgm:spPr/>
      <dgm:t>
        <a:bodyPr/>
        <a:lstStyle/>
        <a:p>
          <a:r>
            <a:rPr lang="en-US" sz="1600" b="1" dirty="0" smtClean="0"/>
            <a:t>The  E-Ambassador program  (peer influence is highest)</a:t>
          </a:r>
          <a:endParaRPr lang="en-US" sz="1000" dirty="0"/>
        </a:p>
      </dgm:t>
    </dgm:pt>
    <dgm:pt modelId="{6851C30C-9EE4-415B-A571-A1EE9F1BCFBD}" type="parTrans" cxnId="{0949B892-C3EF-48DB-B1BD-073B9091810D}">
      <dgm:prSet/>
      <dgm:spPr/>
      <dgm:t>
        <a:bodyPr/>
        <a:lstStyle/>
        <a:p>
          <a:endParaRPr lang="en-US"/>
        </a:p>
      </dgm:t>
    </dgm:pt>
    <dgm:pt modelId="{98A99F89-3E9A-4DCB-AB84-F2367C956971}" type="sibTrans" cxnId="{0949B892-C3EF-48DB-B1BD-073B9091810D}">
      <dgm:prSet/>
      <dgm:spPr/>
      <dgm:t>
        <a:bodyPr/>
        <a:lstStyle/>
        <a:p>
          <a:endParaRPr lang="en-US"/>
        </a:p>
      </dgm:t>
    </dgm:pt>
    <dgm:pt modelId="{CDE13711-B2B2-4AB4-B6DB-7F2BEFAD9477}">
      <dgm:prSet phldrT="[Text]"/>
      <dgm:spPr/>
      <dgm:t>
        <a:bodyPr/>
        <a:lstStyle/>
        <a:p>
          <a:endParaRPr lang="en-US" sz="1100" dirty="0"/>
        </a:p>
      </dgm:t>
    </dgm:pt>
    <dgm:pt modelId="{E5162296-AA92-4B50-A013-126C58B8FF8A}" type="parTrans" cxnId="{43461B41-B26B-4DF3-93F0-2858F41C01FC}">
      <dgm:prSet/>
      <dgm:spPr/>
      <dgm:t>
        <a:bodyPr/>
        <a:lstStyle/>
        <a:p>
          <a:endParaRPr lang="en-US"/>
        </a:p>
      </dgm:t>
    </dgm:pt>
    <dgm:pt modelId="{60F18460-46F4-44DC-B056-745D538FA6F4}" type="sibTrans" cxnId="{43461B41-B26B-4DF3-93F0-2858F41C01FC}">
      <dgm:prSet/>
      <dgm:spPr/>
      <dgm:t>
        <a:bodyPr/>
        <a:lstStyle/>
        <a:p>
          <a:endParaRPr lang="en-US"/>
        </a:p>
      </dgm:t>
    </dgm:pt>
    <dgm:pt modelId="{92A9F542-0423-4AB9-8F41-5AC73143A16B}">
      <dgm:prSet phldrT="[Text]"/>
      <dgm:spPr/>
      <dgm:t>
        <a:bodyPr/>
        <a:lstStyle/>
        <a:p>
          <a:endParaRPr lang="en-US" sz="1000" dirty="0"/>
        </a:p>
      </dgm:t>
    </dgm:pt>
    <dgm:pt modelId="{F25C55A8-F3A5-48C4-9D98-ED320ED0927D}" type="parTrans" cxnId="{464B39F8-D8F0-4BE7-AB73-956E62DE0F47}">
      <dgm:prSet/>
      <dgm:spPr/>
      <dgm:t>
        <a:bodyPr/>
        <a:lstStyle/>
        <a:p>
          <a:endParaRPr lang="en-US"/>
        </a:p>
      </dgm:t>
    </dgm:pt>
    <dgm:pt modelId="{9E66962E-9449-4C51-B506-CCEDE5CCABE7}" type="sibTrans" cxnId="{464B39F8-D8F0-4BE7-AB73-956E62DE0F47}">
      <dgm:prSet/>
      <dgm:spPr/>
      <dgm:t>
        <a:bodyPr/>
        <a:lstStyle/>
        <a:p>
          <a:endParaRPr lang="en-US"/>
        </a:p>
      </dgm:t>
    </dgm:pt>
    <dgm:pt modelId="{EFF46542-50BB-420F-9A9F-F9672BCDFDA5}">
      <dgm:prSet phldrT="[Text]"/>
      <dgm:spPr/>
      <dgm:t>
        <a:bodyPr/>
        <a:lstStyle/>
        <a:p>
          <a:endParaRPr lang="en-US" sz="1000" dirty="0"/>
        </a:p>
      </dgm:t>
    </dgm:pt>
    <dgm:pt modelId="{78DECA63-ED74-4ECD-947A-A1D2DBB9EF3F}" type="parTrans" cxnId="{0C7BD27C-CA80-4CEC-8E33-A822ABF4C368}">
      <dgm:prSet/>
      <dgm:spPr/>
    </dgm:pt>
    <dgm:pt modelId="{07A684D3-CEF5-4A5D-A769-19C48892D724}" type="sibTrans" cxnId="{0C7BD27C-CA80-4CEC-8E33-A822ABF4C368}">
      <dgm:prSet/>
      <dgm:spPr/>
    </dgm:pt>
    <dgm:pt modelId="{DB3DBA3F-C434-4C71-BBD2-81B86937E795}">
      <dgm:prSet phldrT="[Text]"/>
      <dgm:spPr/>
      <dgm:t>
        <a:bodyPr/>
        <a:lstStyle/>
        <a:p>
          <a:endParaRPr lang="en-US" sz="1000" dirty="0"/>
        </a:p>
      </dgm:t>
    </dgm:pt>
    <dgm:pt modelId="{8AC3EC5C-20A3-450B-8DC0-04CCD2E24C44}" type="parTrans" cxnId="{8BFC0796-DA62-4F2A-99BB-4B6EED75B70E}">
      <dgm:prSet/>
      <dgm:spPr/>
    </dgm:pt>
    <dgm:pt modelId="{7E1755B6-0FA2-4C28-9A6A-E78B9C0EDC12}" type="sibTrans" cxnId="{8BFC0796-DA62-4F2A-99BB-4B6EED75B70E}">
      <dgm:prSet/>
      <dgm:spPr/>
    </dgm:pt>
    <dgm:pt modelId="{6C646C11-8B03-B040-8DB9-0EBB91C22CF4}" type="pres">
      <dgm:prSet presAssocID="{E689EE50-0870-5B4C-9A18-D989E77E1EC6}" presName="cycleMatrixDiagram" presStyleCnt="0">
        <dgm:presLayoutVars>
          <dgm:chMax val="1"/>
          <dgm:dir/>
          <dgm:animLvl val="lvl"/>
          <dgm:resizeHandles val="exact"/>
        </dgm:presLayoutVars>
      </dgm:prSet>
      <dgm:spPr/>
      <dgm:t>
        <a:bodyPr/>
        <a:lstStyle/>
        <a:p>
          <a:endParaRPr lang="en-US"/>
        </a:p>
      </dgm:t>
    </dgm:pt>
    <dgm:pt modelId="{ADD1736D-CDA1-C44B-8813-11325C2629AA}" type="pres">
      <dgm:prSet presAssocID="{E689EE50-0870-5B4C-9A18-D989E77E1EC6}" presName="children" presStyleCnt="0"/>
      <dgm:spPr/>
    </dgm:pt>
    <dgm:pt modelId="{A13A53C4-CB9C-D341-82C9-B8293A02622E}" type="pres">
      <dgm:prSet presAssocID="{E689EE50-0870-5B4C-9A18-D989E77E1EC6}" presName="child1group" presStyleCnt="0"/>
      <dgm:spPr/>
    </dgm:pt>
    <dgm:pt modelId="{FE37DB56-4A53-C345-B5F6-5BA3515B609E}" type="pres">
      <dgm:prSet presAssocID="{E689EE50-0870-5B4C-9A18-D989E77E1EC6}" presName="child1" presStyleLbl="bgAcc1" presStyleIdx="0" presStyleCnt="4" custScaleX="172612" custScaleY="130384" custLinFactNeighborX="-10036" custLinFactNeighborY="20911"/>
      <dgm:spPr/>
      <dgm:t>
        <a:bodyPr/>
        <a:lstStyle/>
        <a:p>
          <a:endParaRPr lang="en-US"/>
        </a:p>
      </dgm:t>
    </dgm:pt>
    <dgm:pt modelId="{F3B8E98D-D6E1-C24A-9E12-DDB8053B2976}" type="pres">
      <dgm:prSet presAssocID="{E689EE50-0870-5B4C-9A18-D989E77E1EC6}" presName="child1Text" presStyleLbl="bgAcc1" presStyleIdx="0" presStyleCnt="4">
        <dgm:presLayoutVars>
          <dgm:bulletEnabled val="1"/>
        </dgm:presLayoutVars>
      </dgm:prSet>
      <dgm:spPr/>
      <dgm:t>
        <a:bodyPr/>
        <a:lstStyle/>
        <a:p>
          <a:endParaRPr lang="en-US"/>
        </a:p>
      </dgm:t>
    </dgm:pt>
    <dgm:pt modelId="{746E3AEF-EB09-284E-A39D-204FCA2C8594}" type="pres">
      <dgm:prSet presAssocID="{E689EE50-0870-5B4C-9A18-D989E77E1EC6}" presName="child2group" presStyleCnt="0"/>
      <dgm:spPr/>
    </dgm:pt>
    <dgm:pt modelId="{26FCA50C-6EE3-2C42-8010-472FE61C2E94}" type="pres">
      <dgm:prSet presAssocID="{E689EE50-0870-5B4C-9A18-D989E77E1EC6}" presName="child2" presStyleLbl="bgAcc1" presStyleIdx="1" presStyleCnt="4" custScaleX="171728" custScaleY="129212" custLinFactNeighborX="7605" custLinFactNeighborY="21730"/>
      <dgm:spPr/>
      <dgm:t>
        <a:bodyPr/>
        <a:lstStyle/>
        <a:p>
          <a:endParaRPr lang="en-US"/>
        </a:p>
      </dgm:t>
    </dgm:pt>
    <dgm:pt modelId="{9BDAA8E3-3FCB-E248-96E4-4DA8E194E4D1}" type="pres">
      <dgm:prSet presAssocID="{E689EE50-0870-5B4C-9A18-D989E77E1EC6}" presName="child2Text" presStyleLbl="bgAcc1" presStyleIdx="1" presStyleCnt="4">
        <dgm:presLayoutVars>
          <dgm:bulletEnabled val="1"/>
        </dgm:presLayoutVars>
      </dgm:prSet>
      <dgm:spPr/>
      <dgm:t>
        <a:bodyPr/>
        <a:lstStyle/>
        <a:p>
          <a:endParaRPr lang="en-US"/>
        </a:p>
      </dgm:t>
    </dgm:pt>
    <dgm:pt modelId="{1B4611F7-E823-8648-8058-B9D1C0B58DA1}" type="pres">
      <dgm:prSet presAssocID="{E689EE50-0870-5B4C-9A18-D989E77E1EC6}" presName="child3group" presStyleCnt="0"/>
      <dgm:spPr/>
    </dgm:pt>
    <dgm:pt modelId="{D01628A7-53AE-9A43-8566-0F0C3EAB6B71}" type="pres">
      <dgm:prSet presAssocID="{E689EE50-0870-5B4C-9A18-D989E77E1EC6}" presName="child3" presStyleLbl="bgAcc1" presStyleIdx="2" presStyleCnt="4" custScaleX="171138" custScaleY="137073" custLinFactNeighborX="5689" custLinFactNeighborY="-12949"/>
      <dgm:spPr/>
      <dgm:t>
        <a:bodyPr/>
        <a:lstStyle/>
        <a:p>
          <a:endParaRPr lang="en-US"/>
        </a:p>
      </dgm:t>
    </dgm:pt>
    <dgm:pt modelId="{7CB63CD8-30FE-5E45-902F-2685E2CA19C9}" type="pres">
      <dgm:prSet presAssocID="{E689EE50-0870-5B4C-9A18-D989E77E1EC6}" presName="child3Text" presStyleLbl="bgAcc1" presStyleIdx="2" presStyleCnt="4">
        <dgm:presLayoutVars>
          <dgm:bulletEnabled val="1"/>
        </dgm:presLayoutVars>
      </dgm:prSet>
      <dgm:spPr/>
      <dgm:t>
        <a:bodyPr/>
        <a:lstStyle/>
        <a:p>
          <a:endParaRPr lang="en-US"/>
        </a:p>
      </dgm:t>
    </dgm:pt>
    <dgm:pt modelId="{7896963F-FC65-054A-A7BF-A8F0616B26BB}" type="pres">
      <dgm:prSet presAssocID="{E689EE50-0870-5B4C-9A18-D989E77E1EC6}" presName="child4group" presStyleCnt="0"/>
      <dgm:spPr/>
    </dgm:pt>
    <dgm:pt modelId="{B0F5C9B2-0749-3B47-8041-D643E9EA1C74}" type="pres">
      <dgm:prSet presAssocID="{E689EE50-0870-5B4C-9A18-D989E77E1EC6}" presName="child4" presStyleLbl="bgAcc1" presStyleIdx="3" presStyleCnt="4" custScaleX="170012" custScaleY="132601" custLinFactNeighborX="-7664" custLinFactNeighborY="-12804"/>
      <dgm:spPr/>
      <dgm:t>
        <a:bodyPr/>
        <a:lstStyle/>
        <a:p>
          <a:endParaRPr lang="en-US"/>
        </a:p>
      </dgm:t>
    </dgm:pt>
    <dgm:pt modelId="{E39C0216-D8CF-544B-9DAC-540F89B4E2A7}" type="pres">
      <dgm:prSet presAssocID="{E689EE50-0870-5B4C-9A18-D989E77E1EC6}" presName="child4Text" presStyleLbl="bgAcc1" presStyleIdx="3" presStyleCnt="4">
        <dgm:presLayoutVars>
          <dgm:bulletEnabled val="1"/>
        </dgm:presLayoutVars>
      </dgm:prSet>
      <dgm:spPr/>
      <dgm:t>
        <a:bodyPr/>
        <a:lstStyle/>
        <a:p>
          <a:endParaRPr lang="en-US"/>
        </a:p>
      </dgm:t>
    </dgm:pt>
    <dgm:pt modelId="{143674B0-322E-534D-9636-9E58FA177460}" type="pres">
      <dgm:prSet presAssocID="{E689EE50-0870-5B4C-9A18-D989E77E1EC6}" presName="childPlaceholder" presStyleCnt="0"/>
      <dgm:spPr/>
    </dgm:pt>
    <dgm:pt modelId="{10FE1F62-C698-BB4A-8241-E1F44C51187D}" type="pres">
      <dgm:prSet presAssocID="{E689EE50-0870-5B4C-9A18-D989E77E1EC6}" presName="circle" presStyleCnt="0"/>
      <dgm:spPr/>
    </dgm:pt>
    <dgm:pt modelId="{827D448A-B43B-A147-94B4-F1331896646E}" type="pres">
      <dgm:prSet presAssocID="{E689EE50-0870-5B4C-9A18-D989E77E1EC6}" presName="quadrant1" presStyleLbl="node1" presStyleIdx="0" presStyleCnt="4">
        <dgm:presLayoutVars>
          <dgm:chMax val="1"/>
          <dgm:bulletEnabled val="1"/>
        </dgm:presLayoutVars>
      </dgm:prSet>
      <dgm:spPr/>
      <dgm:t>
        <a:bodyPr/>
        <a:lstStyle/>
        <a:p>
          <a:endParaRPr lang="en-US"/>
        </a:p>
      </dgm:t>
    </dgm:pt>
    <dgm:pt modelId="{15A2A826-1C0C-B74A-B0A6-07468321FD5F}" type="pres">
      <dgm:prSet presAssocID="{E689EE50-0870-5B4C-9A18-D989E77E1EC6}" presName="quadrant2" presStyleLbl="node1" presStyleIdx="1" presStyleCnt="4">
        <dgm:presLayoutVars>
          <dgm:chMax val="1"/>
          <dgm:bulletEnabled val="1"/>
        </dgm:presLayoutVars>
      </dgm:prSet>
      <dgm:spPr/>
      <dgm:t>
        <a:bodyPr/>
        <a:lstStyle/>
        <a:p>
          <a:endParaRPr lang="en-US"/>
        </a:p>
      </dgm:t>
    </dgm:pt>
    <dgm:pt modelId="{71FB992D-6FD4-5D41-B2A0-FFB502296B49}" type="pres">
      <dgm:prSet presAssocID="{E689EE50-0870-5B4C-9A18-D989E77E1EC6}" presName="quadrant3" presStyleLbl="node1" presStyleIdx="2" presStyleCnt="4">
        <dgm:presLayoutVars>
          <dgm:chMax val="1"/>
          <dgm:bulletEnabled val="1"/>
        </dgm:presLayoutVars>
      </dgm:prSet>
      <dgm:spPr/>
      <dgm:t>
        <a:bodyPr/>
        <a:lstStyle/>
        <a:p>
          <a:endParaRPr lang="en-US"/>
        </a:p>
      </dgm:t>
    </dgm:pt>
    <dgm:pt modelId="{6D060A5C-43F6-0144-B2CA-2E8681ED400D}" type="pres">
      <dgm:prSet presAssocID="{E689EE50-0870-5B4C-9A18-D989E77E1EC6}" presName="quadrant4" presStyleLbl="node1" presStyleIdx="3" presStyleCnt="4">
        <dgm:presLayoutVars>
          <dgm:chMax val="1"/>
          <dgm:bulletEnabled val="1"/>
        </dgm:presLayoutVars>
      </dgm:prSet>
      <dgm:spPr/>
      <dgm:t>
        <a:bodyPr/>
        <a:lstStyle/>
        <a:p>
          <a:endParaRPr lang="en-US"/>
        </a:p>
      </dgm:t>
    </dgm:pt>
    <dgm:pt modelId="{0EC6672D-7CFD-EC4B-A895-D619435C90A8}" type="pres">
      <dgm:prSet presAssocID="{E689EE50-0870-5B4C-9A18-D989E77E1EC6}" presName="quadrantPlaceholder" presStyleCnt="0"/>
      <dgm:spPr/>
    </dgm:pt>
    <dgm:pt modelId="{EE91EBBE-2F98-5549-A703-49880DD8A5B4}" type="pres">
      <dgm:prSet presAssocID="{E689EE50-0870-5B4C-9A18-D989E77E1EC6}" presName="center1" presStyleLbl="fgShp" presStyleIdx="0" presStyleCnt="2"/>
      <dgm:spPr/>
    </dgm:pt>
    <dgm:pt modelId="{75D05E13-BC56-C54F-AEB0-65BA417A27EC}" type="pres">
      <dgm:prSet presAssocID="{E689EE50-0870-5B4C-9A18-D989E77E1EC6}" presName="center2" presStyleLbl="fgShp" presStyleIdx="1" presStyleCnt="2"/>
      <dgm:spPr/>
    </dgm:pt>
  </dgm:ptLst>
  <dgm:cxnLst>
    <dgm:cxn modelId="{B4D77921-C826-4020-AE9C-92AB7963E790}" type="presOf" srcId="{177FF563-A7EB-4C49-A6B3-D7F24BC1E1F0}" destId="{7CB63CD8-30FE-5E45-902F-2685E2CA19C9}" srcOrd="1" destOrd="4" presId="urn:microsoft.com/office/officeart/2005/8/layout/cycle4#2"/>
    <dgm:cxn modelId="{4A019F34-8947-4758-BC7F-DF70E05E379A}" type="presOf" srcId="{8B08DF6C-187C-4120-A705-F03D66C92208}" destId="{26FCA50C-6EE3-2C42-8010-472FE61C2E94}" srcOrd="0" destOrd="1" presId="urn:microsoft.com/office/officeart/2005/8/layout/cycle4#2"/>
    <dgm:cxn modelId="{5F9DDEE8-3AEA-774B-882A-A3A45B8B022B}" srcId="{E689EE50-0870-5B4C-9A18-D989E77E1EC6}" destId="{5B35C1ED-9C49-8745-A4A2-CC8EB4823884}" srcOrd="3" destOrd="0" parTransId="{2DBD30EC-1BCA-6E44-AB17-84A27783F367}" sibTransId="{F7E4FF31-552D-EC45-8165-8E29EBE4895A}"/>
    <dgm:cxn modelId="{B5E7CA94-9D9A-4913-B9B7-E0E176541938}" srcId="{ED57EFB1-5D8A-A444-A893-4EA214885827}" destId="{AF3A4AC3-7C00-4FA8-AEA7-682557179C5A}" srcOrd="6" destOrd="0" parTransId="{9399721B-2AF9-4936-AB2A-78FCC7DE688A}" sibTransId="{9918DE72-D6B6-40A8-B2B8-7D6B09A7C93A}"/>
    <dgm:cxn modelId="{AFACEEFA-1779-4347-93E9-90461DA1D603}" type="presOf" srcId="{92B2D864-BAA2-40B3-B459-A4C166691953}" destId="{D01628A7-53AE-9A43-8566-0F0C3EAB6B71}" srcOrd="0" destOrd="0" presId="urn:microsoft.com/office/officeart/2005/8/layout/cycle4#2"/>
    <dgm:cxn modelId="{8BFC0796-DA62-4F2A-99BB-4B6EED75B70E}" srcId="{ED57EFB1-5D8A-A444-A893-4EA214885827}" destId="{DB3DBA3F-C434-4C71-BBD2-81B86937E795}" srcOrd="2" destOrd="0" parTransId="{8AC3EC5C-20A3-450B-8DC0-04CCD2E24C44}" sibTransId="{7E1755B6-0FA2-4C28-9A6A-E78B9C0EDC12}"/>
    <dgm:cxn modelId="{EE249057-6534-4933-82E0-C7823D1EFDEC}" srcId="{ED57EFB1-5D8A-A444-A893-4EA214885827}" destId="{92B2D864-BAA2-40B3-B459-A4C166691953}" srcOrd="0" destOrd="0" parTransId="{FF908455-8896-4A51-B6F8-00B1C54F5F3A}" sibTransId="{03C082B7-C2AB-46DE-88DB-E429B740DF01}"/>
    <dgm:cxn modelId="{C1B80B24-77EE-43CB-989C-8DB716046E3A}" srcId="{5B35C1ED-9C49-8745-A4A2-CC8EB4823884}" destId="{1DC42D81-AC2B-4132-9EF8-3E9B69C0C170}" srcOrd="3" destOrd="0" parTransId="{B3D6C1B0-E11D-4D8F-9F6C-E7E449810C67}" sibTransId="{4C894DA7-C215-4904-982C-01F1F3EFDB0A}"/>
    <dgm:cxn modelId="{3D32167B-0F7A-450A-8F31-2EAD4CC97115}" type="presOf" srcId="{4EC748D8-4BC8-4210-A1D4-C1817C3510A2}" destId="{E39C0216-D8CF-544B-9DAC-540F89B4E2A7}" srcOrd="1" destOrd="0" presId="urn:microsoft.com/office/officeart/2005/8/layout/cycle4#2"/>
    <dgm:cxn modelId="{277E1495-9A6B-4AA0-BB63-09EDDA33E2B5}" type="presOf" srcId="{E864F3BA-0B20-466B-83F1-57B04DE0C95F}" destId="{F3B8E98D-D6E1-C24A-9E12-DDB8053B2976}" srcOrd="1" destOrd="1" presId="urn:microsoft.com/office/officeart/2005/8/layout/cycle4#2"/>
    <dgm:cxn modelId="{55F8387E-5EDC-44F5-AE93-C70FD3D3AE64}" srcId="{ED57EFB1-5D8A-A444-A893-4EA214885827}" destId="{E3B7B4AF-CAD9-420D-AE2F-620EA89C80D9}" srcOrd="5" destOrd="0" parTransId="{F4AF1431-2323-4DB4-9E37-C0A7068F9AE5}" sibTransId="{3C181BC8-E978-4A6F-96CE-5AAD59DEF059}"/>
    <dgm:cxn modelId="{AD39FCC7-A4A6-7744-8B92-16F0B6F36E71}" srcId="{809846F7-428A-BF4F-B9D8-0A3A30B4CE0C}" destId="{BD9BC97D-1D3C-D94B-88AE-0FEE39A39BE5}" srcOrd="0" destOrd="0" parTransId="{D65224D6-EFAB-9D40-A5A1-198A6DEB7C5B}" sibTransId="{6FB2B965-1646-C941-87DF-3D45EF896BCB}"/>
    <dgm:cxn modelId="{68259EC5-0D70-437D-86D4-569DB5A29714}" type="presOf" srcId="{41CF9911-6FF3-9E45-A6AC-A88D6FFB8198}" destId="{F3B8E98D-D6E1-C24A-9E12-DDB8053B2976}" srcOrd="1" destOrd="4" presId="urn:microsoft.com/office/officeart/2005/8/layout/cycle4#2"/>
    <dgm:cxn modelId="{5E6B2E92-3408-7349-9FF7-3C40EC42C8B5}" srcId="{63DC8B4C-D5CF-BA47-9A02-F67FBB0B2B31}" destId="{F34F534A-2D91-2543-86B4-B4A77B133889}" srcOrd="3" destOrd="0" parTransId="{B699EA6F-1B55-3B44-87C5-B86901E8EF40}" sibTransId="{A9308385-B490-624E-985F-6C0327785B45}"/>
    <dgm:cxn modelId="{713AEBA7-211F-4F35-A819-226503E18521}" type="presOf" srcId="{AF3A4AC3-7C00-4FA8-AEA7-682557179C5A}" destId="{D01628A7-53AE-9A43-8566-0F0C3EAB6B71}" srcOrd="0" destOrd="6" presId="urn:microsoft.com/office/officeart/2005/8/layout/cycle4#2"/>
    <dgm:cxn modelId="{3A155154-365D-4EED-8F7A-AAF398661794}" type="presOf" srcId="{CDE13711-B2B2-4AB4-B6DB-7F2BEFAD9477}" destId="{E39C0216-D8CF-544B-9DAC-540F89B4E2A7}" srcOrd="1" destOrd="2" presId="urn:microsoft.com/office/officeart/2005/8/layout/cycle4#2"/>
    <dgm:cxn modelId="{43461B41-B26B-4DF3-93F0-2858F41C01FC}" srcId="{5B35C1ED-9C49-8745-A4A2-CC8EB4823884}" destId="{CDE13711-B2B2-4AB4-B6DB-7F2BEFAD9477}" srcOrd="2" destOrd="0" parTransId="{E5162296-AA92-4B50-A013-126C58B8FF8A}" sibTransId="{60F18460-46F4-44DC-B056-745D538FA6F4}"/>
    <dgm:cxn modelId="{60E8A741-69F3-406F-AA15-37507A3FEC9B}" type="presOf" srcId="{E3B7B4AF-CAD9-420D-AE2F-620EA89C80D9}" destId="{D01628A7-53AE-9A43-8566-0F0C3EAB6B71}" srcOrd="0" destOrd="5" presId="urn:microsoft.com/office/officeart/2005/8/layout/cycle4#2"/>
    <dgm:cxn modelId="{A4E09923-4694-49F1-8069-A20E6B644E96}" type="presOf" srcId="{77E0A5EE-C780-4371-9FA9-184134B1B386}" destId="{FE37DB56-4A53-C345-B5F6-5BA3515B609E}" srcOrd="0" destOrd="5" presId="urn:microsoft.com/office/officeart/2005/8/layout/cycle4#2"/>
    <dgm:cxn modelId="{8B597748-2E62-4392-ABEF-A877155E62FD}" type="presOf" srcId="{1DC42D81-AC2B-4132-9EF8-3E9B69C0C170}" destId="{E39C0216-D8CF-544B-9DAC-540F89B4E2A7}" srcOrd="1" destOrd="3" presId="urn:microsoft.com/office/officeart/2005/8/layout/cycle4#2"/>
    <dgm:cxn modelId="{157E57A8-839D-49BA-9009-3A1524F514EA}" type="presOf" srcId="{BD9BC97D-1D3C-D94B-88AE-0FEE39A39BE5}" destId="{9BDAA8E3-3FCB-E248-96E4-4DA8E194E4D1}" srcOrd="1" destOrd="0" presId="urn:microsoft.com/office/officeart/2005/8/layout/cycle4#2"/>
    <dgm:cxn modelId="{970BCB79-AA94-4F26-B0B8-DF08D071EC18}" type="presOf" srcId="{177FF563-A7EB-4C49-A6B3-D7F24BC1E1F0}" destId="{D01628A7-53AE-9A43-8566-0F0C3EAB6B71}" srcOrd="0" destOrd="4" presId="urn:microsoft.com/office/officeart/2005/8/layout/cycle4#2"/>
    <dgm:cxn modelId="{492D9BAA-3A8E-4F92-B2E4-5D03CB547BF4}" type="presOf" srcId="{1DC42D81-AC2B-4132-9EF8-3E9B69C0C170}" destId="{B0F5C9B2-0749-3B47-8041-D643E9EA1C74}" srcOrd="0" destOrd="3" presId="urn:microsoft.com/office/officeart/2005/8/layout/cycle4#2"/>
    <dgm:cxn modelId="{BF3D1D8C-9D19-431F-8788-16DDC195D075}" srcId="{809846F7-428A-BF4F-B9D8-0A3A30B4CE0C}" destId="{8B08DF6C-187C-4120-A705-F03D66C92208}" srcOrd="1" destOrd="0" parTransId="{067150F7-3593-4E2F-B459-7BAD1EBE8B08}" sibTransId="{80E796E8-7736-4C1D-AEE1-6E5074CA952A}"/>
    <dgm:cxn modelId="{08212324-6173-4BC4-88E0-77297815FE3D}" type="presOf" srcId="{EFF46542-50BB-420F-9A9F-F9672BCDFDA5}" destId="{D01628A7-53AE-9A43-8566-0F0C3EAB6B71}" srcOrd="0" destOrd="3" presId="urn:microsoft.com/office/officeart/2005/8/layout/cycle4#2"/>
    <dgm:cxn modelId="{97176254-CD1E-4BCA-A1B6-7D2FA3D5135C}" type="presOf" srcId="{E3B7B4AF-CAD9-420D-AE2F-620EA89C80D9}" destId="{7CB63CD8-30FE-5E45-902F-2685E2CA19C9}" srcOrd="1" destOrd="5" presId="urn:microsoft.com/office/officeart/2005/8/layout/cycle4#2"/>
    <dgm:cxn modelId="{464B39F8-D8F0-4BE7-AB73-956E62DE0F47}" srcId="{ED57EFB1-5D8A-A444-A893-4EA214885827}" destId="{92A9F542-0423-4AB9-8F41-5AC73143A16B}" srcOrd="1" destOrd="0" parTransId="{F25C55A8-F3A5-48C4-9D98-ED320ED0927D}" sibTransId="{9E66962E-9449-4C51-B506-CCEDE5CCABE7}"/>
    <dgm:cxn modelId="{BE9148D4-475F-4A3A-BE81-7E434BDC04CB}" type="presOf" srcId="{EFF46542-50BB-420F-9A9F-F9672BCDFDA5}" destId="{7CB63CD8-30FE-5E45-902F-2685E2CA19C9}" srcOrd="1" destOrd="3" presId="urn:microsoft.com/office/officeart/2005/8/layout/cycle4#2"/>
    <dgm:cxn modelId="{3BF8EDFE-B041-FB49-B981-2127F7ED3CD7}" srcId="{E689EE50-0870-5B4C-9A18-D989E77E1EC6}" destId="{ED57EFB1-5D8A-A444-A893-4EA214885827}" srcOrd="2" destOrd="0" parTransId="{15B17EB9-D1D9-0E44-8BFD-E466A30F5BC8}" sibTransId="{E34343D8-659F-FB4E-A6B7-C4D584897CE3}"/>
    <dgm:cxn modelId="{598A076F-6A83-4F5E-BB51-376F93C1C2B1}" srcId="{5B35C1ED-9C49-8745-A4A2-CC8EB4823884}" destId="{4EC748D8-4BC8-4210-A1D4-C1817C3510A2}" srcOrd="0" destOrd="0" parTransId="{D69AEA87-7884-4D54-AA1B-22469BA16FD2}" sibTransId="{7A584A72-20E6-4064-B223-C330B99076F7}"/>
    <dgm:cxn modelId="{B48F9FAE-39DF-488A-9EAC-16AF49A83BC3}" type="presOf" srcId="{AF3A4AC3-7C00-4FA8-AEA7-682557179C5A}" destId="{7CB63CD8-30FE-5E45-902F-2685E2CA19C9}" srcOrd="1" destOrd="6" presId="urn:microsoft.com/office/officeart/2005/8/layout/cycle4#2"/>
    <dgm:cxn modelId="{841B83D1-7940-4D1B-A2BD-B239BB54046B}" srcId="{63DC8B4C-D5CF-BA47-9A02-F67FBB0B2B31}" destId="{77E0A5EE-C780-4371-9FA9-184134B1B386}" srcOrd="5" destOrd="0" parTransId="{9E0A9FA2-7F2D-48CA-85AE-8A2C160F9C9D}" sibTransId="{4CC84FD1-1DF0-4F1C-8401-DA4EAF47F4B1}"/>
    <dgm:cxn modelId="{42AA6362-A64D-485B-A9B3-97CCB8216D19}" type="presOf" srcId="{968F6700-1EEA-405C-BDA1-3B86DD97A1BB}" destId="{F3B8E98D-D6E1-C24A-9E12-DDB8053B2976}" srcOrd="1" destOrd="2" presId="urn:microsoft.com/office/officeart/2005/8/layout/cycle4#2"/>
    <dgm:cxn modelId="{2E825250-CF7D-4300-9C25-0BC5BA5864EF}" type="presOf" srcId="{5B35C1ED-9C49-8745-A4A2-CC8EB4823884}" destId="{6D060A5C-43F6-0144-B2CA-2E8681ED400D}" srcOrd="0" destOrd="0" presId="urn:microsoft.com/office/officeart/2005/8/layout/cycle4#2"/>
    <dgm:cxn modelId="{979F147E-2331-4257-AC54-4EE4007D4C56}" type="presOf" srcId="{8B08DF6C-187C-4120-A705-F03D66C92208}" destId="{9BDAA8E3-3FCB-E248-96E4-4DA8E194E4D1}" srcOrd="1" destOrd="1" presId="urn:microsoft.com/office/officeart/2005/8/layout/cycle4#2"/>
    <dgm:cxn modelId="{25B25236-3A69-49CE-8DF2-EFD358EE553C}" type="presOf" srcId="{1711AE8D-DAC1-2848-A01D-D4B1A23175DB}" destId="{FE37DB56-4A53-C345-B5F6-5BA3515B609E}" srcOrd="0" destOrd="0" presId="urn:microsoft.com/office/officeart/2005/8/layout/cycle4#2"/>
    <dgm:cxn modelId="{C82D7594-0023-450B-9AC8-3BCD28CBD3E1}" type="presOf" srcId="{F08F026D-900F-45D4-8BDE-E5CA0B288BC2}" destId="{B0F5C9B2-0749-3B47-8041-D643E9EA1C74}" srcOrd="0" destOrd="1" presId="urn:microsoft.com/office/officeart/2005/8/layout/cycle4#2"/>
    <dgm:cxn modelId="{B1B39FD3-2198-4307-B2AF-5EC94DF9F0B9}" type="presOf" srcId="{DB3DBA3F-C434-4C71-BBD2-81B86937E795}" destId="{7CB63CD8-30FE-5E45-902F-2685E2CA19C9}" srcOrd="1" destOrd="2" presId="urn:microsoft.com/office/officeart/2005/8/layout/cycle4#2"/>
    <dgm:cxn modelId="{E4056029-7E6C-4839-B91A-2F478DB4DEB8}" type="presOf" srcId="{F08F026D-900F-45D4-8BDE-E5CA0B288BC2}" destId="{E39C0216-D8CF-544B-9DAC-540F89B4E2A7}" srcOrd="1" destOrd="1" presId="urn:microsoft.com/office/officeart/2005/8/layout/cycle4#2"/>
    <dgm:cxn modelId="{E6461BA2-7A04-4E35-9CE3-0FF697D2FCE5}" type="presOf" srcId="{ED57EFB1-5D8A-A444-A893-4EA214885827}" destId="{71FB992D-6FD4-5D41-B2A0-FFB502296B49}" srcOrd="0" destOrd="0" presId="urn:microsoft.com/office/officeart/2005/8/layout/cycle4#2"/>
    <dgm:cxn modelId="{C7E3571A-4B56-4EA5-8F01-99816380C1B2}" type="presOf" srcId="{41CF9911-6FF3-9E45-A6AC-A88D6FFB8198}" destId="{FE37DB56-4A53-C345-B5F6-5BA3515B609E}" srcOrd="0" destOrd="4" presId="urn:microsoft.com/office/officeart/2005/8/layout/cycle4#2"/>
    <dgm:cxn modelId="{1C915D7A-CFB0-2749-9CB9-FCE60C5AE88B}" srcId="{E689EE50-0870-5B4C-9A18-D989E77E1EC6}" destId="{809846F7-428A-BF4F-B9D8-0A3A30B4CE0C}" srcOrd="1" destOrd="0" parTransId="{96C22227-83B6-6B43-8DA0-4CFDEFC4020C}" sibTransId="{5FB9A2F2-A9B5-3745-8B9F-8E1A0009DA08}"/>
    <dgm:cxn modelId="{516735AE-87DD-3641-8392-A0E54F75329E}" srcId="{E689EE50-0870-5B4C-9A18-D989E77E1EC6}" destId="{63DC8B4C-D5CF-BA47-9A02-F67FBB0B2B31}" srcOrd="0" destOrd="0" parTransId="{66D88F5C-2174-9B47-ADBC-8462C3B085D3}" sibTransId="{0B25AE41-EC5E-6242-8743-C2A894710841}"/>
    <dgm:cxn modelId="{7EAF897E-D8D8-4C05-8282-2E6B28D1693D}" type="presOf" srcId="{1711AE8D-DAC1-2848-A01D-D4B1A23175DB}" destId="{F3B8E98D-D6E1-C24A-9E12-DDB8053B2976}" srcOrd="1" destOrd="0" presId="urn:microsoft.com/office/officeart/2005/8/layout/cycle4#2"/>
    <dgm:cxn modelId="{FE27DFD4-E3BC-437F-BE0F-B8BBD91E2BB8}" type="presOf" srcId="{CDE13711-B2B2-4AB4-B6DB-7F2BEFAD9477}" destId="{B0F5C9B2-0749-3B47-8041-D643E9EA1C74}" srcOrd="0" destOrd="2" presId="urn:microsoft.com/office/officeart/2005/8/layout/cycle4#2"/>
    <dgm:cxn modelId="{0C3A64E5-F41A-4299-974E-7647B3E18872}" type="presOf" srcId="{809846F7-428A-BF4F-B9D8-0A3A30B4CE0C}" destId="{15A2A826-1C0C-B74A-B0A6-07468321FD5F}" srcOrd="0" destOrd="0" presId="urn:microsoft.com/office/officeart/2005/8/layout/cycle4#2"/>
    <dgm:cxn modelId="{33887C86-1123-4F6C-BFEB-573DD2FC4B7B}" type="presOf" srcId="{BD9BC97D-1D3C-D94B-88AE-0FEE39A39BE5}" destId="{26FCA50C-6EE3-2C42-8010-472FE61C2E94}" srcOrd="0" destOrd="0" presId="urn:microsoft.com/office/officeart/2005/8/layout/cycle4#2"/>
    <dgm:cxn modelId="{A1F3F67D-C4FF-4672-A0FE-4689B4E3FEBB}" srcId="{63DC8B4C-D5CF-BA47-9A02-F67FBB0B2B31}" destId="{E864F3BA-0B20-466B-83F1-57B04DE0C95F}" srcOrd="1" destOrd="0" parTransId="{5B1E869F-7720-4A91-904F-84CE965BF423}" sibTransId="{7868E0AD-171B-4A1C-973F-0114FF6EB7BC}"/>
    <dgm:cxn modelId="{C6AC8596-5545-470E-A1F1-BC6D17B4F109}" type="presOf" srcId="{FFD16F02-1D43-6E48-9A06-9921F92399FE}" destId="{B0F5C9B2-0749-3B47-8041-D643E9EA1C74}" srcOrd="0" destOrd="4" presId="urn:microsoft.com/office/officeart/2005/8/layout/cycle4#2"/>
    <dgm:cxn modelId="{A81E0EFD-920E-334C-B25C-1539CFEAAE39}" srcId="{63DC8B4C-D5CF-BA47-9A02-F67FBB0B2B31}" destId="{41CF9911-6FF3-9E45-A6AC-A88D6FFB8198}" srcOrd="4" destOrd="0" parTransId="{34C08D3B-7B13-D541-AB2D-9D2140E60EC7}" sibTransId="{BBE3C3A3-55DD-2445-818A-D15C209EB970}"/>
    <dgm:cxn modelId="{0C7BD27C-CA80-4CEC-8E33-A822ABF4C368}" srcId="{ED57EFB1-5D8A-A444-A893-4EA214885827}" destId="{EFF46542-50BB-420F-9A9F-F9672BCDFDA5}" srcOrd="3" destOrd="0" parTransId="{78DECA63-ED74-4ECD-947A-A1D2DBB9EF3F}" sibTransId="{07A684D3-CEF5-4A5D-A769-19C48892D724}"/>
    <dgm:cxn modelId="{09A46D06-B75A-4155-91A8-E375C7D3F5E2}" type="presOf" srcId="{E689EE50-0870-5B4C-9A18-D989E77E1EC6}" destId="{6C646C11-8B03-B040-8DB9-0EBB91C22CF4}" srcOrd="0" destOrd="0" presId="urn:microsoft.com/office/officeart/2005/8/layout/cycle4#2"/>
    <dgm:cxn modelId="{0F6BF74A-CCB5-42F8-8060-CC5E722922EF}" srcId="{63DC8B4C-D5CF-BA47-9A02-F67FBB0B2B31}" destId="{968F6700-1EEA-405C-BDA1-3B86DD97A1BB}" srcOrd="2" destOrd="0" parTransId="{EFC1B489-A53D-49FB-A687-50730C4C8DDF}" sibTransId="{BA9143D2-2C72-4570-9B06-9262C9FC8E6C}"/>
    <dgm:cxn modelId="{3F4619ED-A77B-41F5-9108-0D552B42F1DE}" type="presOf" srcId="{968F6700-1EEA-405C-BDA1-3B86DD97A1BB}" destId="{FE37DB56-4A53-C345-B5F6-5BA3515B609E}" srcOrd="0" destOrd="2" presId="urn:microsoft.com/office/officeart/2005/8/layout/cycle4#2"/>
    <dgm:cxn modelId="{AAD79EE6-C353-4567-9620-FFAA69D1D4B9}" type="presOf" srcId="{F34F534A-2D91-2543-86B4-B4A77B133889}" destId="{FE37DB56-4A53-C345-B5F6-5BA3515B609E}" srcOrd="0" destOrd="3" presId="urn:microsoft.com/office/officeart/2005/8/layout/cycle4#2"/>
    <dgm:cxn modelId="{FBBFA796-BBE3-4E75-B370-79194FDCBAC6}" type="presOf" srcId="{DB3DBA3F-C434-4C71-BBD2-81B86937E795}" destId="{D01628A7-53AE-9A43-8566-0F0C3EAB6B71}" srcOrd="0" destOrd="2" presId="urn:microsoft.com/office/officeart/2005/8/layout/cycle4#2"/>
    <dgm:cxn modelId="{EFC12D0F-449B-574C-99F9-7C6BB59AD28E}" srcId="{5B35C1ED-9C49-8745-A4A2-CC8EB4823884}" destId="{FFD16F02-1D43-6E48-9A06-9921F92399FE}" srcOrd="4" destOrd="0" parTransId="{4A1F1181-0410-F545-B7C4-59601C0C7FBD}" sibTransId="{A5E5BADA-2192-FE40-A12C-E83EAED4F6C9}"/>
    <dgm:cxn modelId="{3AE90360-0B70-D745-8C78-354B80937C41}" srcId="{63DC8B4C-D5CF-BA47-9A02-F67FBB0B2B31}" destId="{1711AE8D-DAC1-2848-A01D-D4B1A23175DB}" srcOrd="0" destOrd="0" parTransId="{925A37FF-09F5-C24D-BDE7-3C60480AED9B}" sibTransId="{C83634DC-D1AC-6848-9C47-765F345B1C38}"/>
    <dgm:cxn modelId="{AF2EA271-5C65-4C9B-AAF5-E3B3DCDCA334}" type="presOf" srcId="{63DC8B4C-D5CF-BA47-9A02-F67FBB0B2B31}" destId="{827D448A-B43B-A147-94B4-F1331896646E}" srcOrd="0" destOrd="0" presId="urn:microsoft.com/office/officeart/2005/8/layout/cycle4#2"/>
    <dgm:cxn modelId="{411C4671-D22B-4B23-8B61-CE1FA2D3BD9A}" srcId="{5B35C1ED-9C49-8745-A4A2-CC8EB4823884}" destId="{F08F026D-900F-45D4-8BDE-E5CA0B288BC2}" srcOrd="1" destOrd="0" parTransId="{8237239C-A1B7-4084-9323-4D16EBA594B4}" sibTransId="{E38C9899-8B52-408A-9106-D9C0B77C6A6D}"/>
    <dgm:cxn modelId="{8DC908AE-F9AA-4190-BFAF-2E69A5C23156}" type="presOf" srcId="{4EC748D8-4BC8-4210-A1D4-C1817C3510A2}" destId="{B0F5C9B2-0749-3B47-8041-D643E9EA1C74}" srcOrd="0" destOrd="0" presId="urn:microsoft.com/office/officeart/2005/8/layout/cycle4#2"/>
    <dgm:cxn modelId="{8D2A7B1D-7C1B-483C-8844-5E014574ABE7}" type="presOf" srcId="{E864F3BA-0B20-466B-83F1-57B04DE0C95F}" destId="{FE37DB56-4A53-C345-B5F6-5BA3515B609E}" srcOrd="0" destOrd="1" presId="urn:microsoft.com/office/officeart/2005/8/layout/cycle4#2"/>
    <dgm:cxn modelId="{BFEF828E-0656-45F4-9BF5-A873FCC96534}" type="presOf" srcId="{FFD16F02-1D43-6E48-9A06-9921F92399FE}" destId="{E39C0216-D8CF-544B-9DAC-540F89B4E2A7}" srcOrd="1" destOrd="4" presId="urn:microsoft.com/office/officeart/2005/8/layout/cycle4#2"/>
    <dgm:cxn modelId="{0E15CAA7-2CDE-41B5-A4D3-0B85EDE01F9E}" type="presOf" srcId="{92A9F542-0423-4AB9-8F41-5AC73143A16B}" destId="{D01628A7-53AE-9A43-8566-0F0C3EAB6B71}" srcOrd="0" destOrd="1" presId="urn:microsoft.com/office/officeart/2005/8/layout/cycle4#2"/>
    <dgm:cxn modelId="{0949B892-C3EF-48DB-B1BD-073B9091810D}" srcId="{ED57EFB1-5D8A-A444-A893-4EA214885827}" destId="{177FF563-A7EB-4C49-A6B3-D7F24BC1E1F0}" srcOrd="4" destOrd="0" parTransId="{6851C30C-9EE4-415B-A571-A1EE9F1BCFBD}" sibTransId="{98A99F89-3E9A-4DCB-AB84-F2367C956971}"/>
    <dgm:cxn modelId="{F81AB408-B609-4035-8F53-04D99AE193A1}" type="presOf" srcId="{92A9F542-0423-4AB9-8F41-5AC73143A16B}" destId="{7CB63CD8-30FE-5E45-902F-2685E2CA19C9}" srcOrd="1" destOrd="1" presId="urn:microsoft.com/office/officeart/2005/8/layout/cycle4#2"/>
    <dgm:cxn modelId="{D9D93B01-0179-4727-8CDC-A4707314BD24}" type="presOf" srcId="{77E0A5EE-C780-4371-9FA9-184134B1B386}" destId="{F3B8E98D-D6E1-C24A-9E12-DDB8053B2976}" srcOrd="1" destOrd="5" presId="urn:microsoft.com/office/officeart/2005/8/layout/cycle4#2"/>
    <dgm:cxn modelId="{D01EAE02-5A31-489F-897A-10FDE34C6B3E}" type="presOf" srcId="{92B2D864-BAA2-40B3-B459-A4C166691953}" destId="{7CB63CD8-30FE-5E45-902F-2685E2CA19C9}" srcOrd="1" destOrd="0" presId="urn:microsoft.com/office/officeart/2005/8/layout/cycle4#2"/>
    <dgm:cxn modelId="{BF2DD8FC-ABC5-4A48-843D-30BD9FB1ED3B}" type="presOf" srcId="{F34F534A-2D91-2543-86B4-B4A77B133889}" destId="{F3B8E98D-D6E1-C24A-9E12-DDB8053B2976}" srcOrd="1" destOrd="3" presId="urn:microsoft.com/office/officeart/2005/8/layout/cycle4#2"/>
    <dgm:cxn modelId="{8E4A3DAF-8674-4F9A-8AF1-42E13632F43D}" type="presParOf" srcId="{6C646C11-8B03-B040-8DB9-0EBB91C22CF4}" destId="{ADD1736D-CDA1-C44B-8813-11325C2629AA}" srcOrd="0" destOrd="0" presId="urn:microsoft.com/office/officeart/2005/8/layout/cycle4#2"/>
    <dgm:cxn modelId="{18892072-D0B4-45FF-8AD2-CC4E8E3B7D01}" type="presParOf" srcId="{ADD1736D-CDA1-C44B-8813-11325C2629AA}" destId="{A13A53C4-CB9C-D341-82C9-B8293A02622E}" srcOrd="0" destOrd="0" presId="urn:microsoft.com/office/officeart/2005/8/layout/cycle4#2"/>
    <dgm:cxn modelId="{CD4836B2-8CCC-4594-B3DB-362DCF50E001}" type="presParOf" srcId="{A13A53C4-CB9C-D341-82C9-B8293A02622E}" destId="{FE37DB56-4A53-C345-B5F6-5BA3515B609E}" srcOrd="0" destOrd="0" presId="urn:microsoft.com/office/officeart/2005/8/layout/cycle4#2"/>
    <dgm:cxn modelId="{87165C01-7E67-4638-9BFE-C01988DF02F1}" type="presParOf" srcId="{A13A53C4-CB9C-D341-82C9-B8293A02622E}" destId="{F3B8E98D-D6E1-C24A-9E12-DDB8053B2976}" srcOrd="1" destOrd="0" presId="urn:microsoft.com/office/officeart/2005/8/layout/cycle4#2"/>
    <dgm:cxn modelId="{F5F1370B-D9F8-4336-A775-2454054349D0}" type="presParOf" srcId="{ADD1736D-CDA1-C44B-8813-11325C2629AA}" destId="{746E3AEF-EB09-284E-A39D-204FCA2C8594}" srcOrd="1" destOrd="0" presId="urn:microsoft.com/office/officeart/2005/8/layout/cycle4#2"/>
    <dgm:cxn modelId="{4D889FFA-1DE5-4361-A13B-86CF023FFE62}" type="presParOf" srcId="{746E3AEF-EB09-284E-A39D-204FCA2C8594}" destId="{26FCA50C-6EE3-2C42-8010-472FE61C2E94}" srcOrd="0" destOrd="0" presId="urn:microsoft.com/office/officeart/2005/8/layout/cycle4#2"/>
    <dgm:cxn modelId="{96D46F32-7777-42DD-BF5A-3836B77203A9}" type="presParOf" srcId="{746E3AEF-EB09-284E-A39D-204FCA2C8594}" destId="{9BDAA8E3-3FCB-E248-96E4-4DA8E194E4D1}" srcOrd="1" destOrd="0" presId="urn:microsoft.com/office/officeart/2005/8/layout/cycle4#2"/>
    <dgm:cxn modelId="{B7C81F1F-42A1-4CD6-9A49-B472B0997DA8}" type="presParOf" srcId="{ADD1736D-CDA1-C44B-8813-11325C2629AA}" destId="{1B4611F7-E823-8648-8058-B9D1C0B58DA1}" srcOrd="2" destOrd="0" presId="urn:microsoft.com/office/officeart/2005/8/layout/cycle4#2"/>
    <dgm:cxn modelId="{0342EDC4-0171-44FA-9845-869F3FE00376}" type="presParOf" srcId="{1B4611F7-E823-8648-8058-B9D1C0B58DA1}" destId="{D01628A7-53AE-9A43-8566-0F0C3EAB6B71}" srcOrd="0" destOrd="0" presId="urn:microsoft.com/office/officeart/2005/8/layout/cycle4#2"/>
    <dgm:cxn modelId="{F9C2B252-BC25-4C39-A8B4-C96CEF1C57EA}" type="presParOf" srcId="{1B4611F7-E823-8648-8058-B9D1C0B58DA1}" destId="{7CB63CD8-30FE-5E45-902F-2685E2CA19C9}" srcOrd="1" destOrd="0" presId="urn:microsoft.com/office/officeart/2005/8/layout/cycle4#2"/>
    <dgm:cxn modelId="{880063FD-FF2A-441E-B3E6-03709ADD7D8B}" type="presParOf" srcId="{ADD1736D-CDA1-C44B-8813-11325C2629AA}" destId="{7896963F-FC65-054A-A7BF-A8F0616B26BB}" srcOrd="3" destOrd="0" presId="urn:microsoft.com/office/officeart/2005/8/layout/cycle4#2"/>
    <dgm:cxn modelId="{E6ABA9AF-CCE3-4C36-9B5C-47E8327AE010}" type="presParOf" srcId="{7896963F-FC65-054A-A7BF-A8F0616B26BB}" destId="{B0F5C9B2-0749-3B47-8041-D643E9EA1C74}" srcOrd="0" destOrd="0" presId="urn:microsoft.com/office/officeart/2005/8/layout/cycle4#2"/>
    <dgm:cxn modelId="{AFFD00BE-8C40-49CD-B1AD-472EE883FF14}" type="presParOf" srcId="{7896963F-FC65-054A-A7BF-A8F0616B26BB}" destId="{E39C0216-D8CF-544B-9DAC-540F89B4E2A7}" srcOrd="1" destOrd="0" presId="urn:microsoft.com/office/officeart/2005/8/layout/cycle4#2"/>
    <dgm:cxn modelId="{588E250A-3201-4D29-B1EA-D1EE491D888D}" type="presParOf" srcId="{ADD1736D-CDA1-C44B-8813-11325C2629AA}" destId="{143674B0-322E-534D-9636-9E58FA177460}" srcOrd="4" destOrd="0" presId="urn:microsoft.com/office/officeart/2005/8/layout/cycle4#2"/>
    <dgm:cxn modelId="{D02F9246-0905-4B73-9803-D3EFEDF7EC8E}" type="presParOf" srcId="{6C646C11-8B03-B040-8DB9-0EBB91C22CF4}" destId="{10FE1F62-C698-BB4A-8241-E1F44C51187D}" srcOrd="1" destOrd="0" presId="urn:microsoft.com/office/officeart/2005/8/layout/cycle4#2"/>
    <dgm:cxn modelId="{B47B7DCF-4CBA-41CA-9B18-0995BB2A1294}" type="presParOf" srcId="{10FE1F62-C698-BB4A-8241-E1F44C51187D}" destId="{827D448A-B43B-A147-94B4-F1331896646E}" srcOrd="0" destOrd="0" presId="urn:microsoft.com/office/officeart/2005/8/layout/cycle4#2"/>
    <dgm:cxn modelId="{BFFCF703-430F-43AC-99A3-51CAA127F64B}" type="presParOf" srcId="{10FE1F62-C698-BB4A-8241-E1F44C51187D}" destId="{15A2A826-1C0C-B74A-B0A6-07468321FD5F}" srcOrd="1" destOrd="0" presId="urn:microsoft.com/office/officeart/2005/8/layout/cycle4#2"/>
    <dgm:cxn modelId="{7961066E-F92E-49A2-8633-8F05E756CB1D}" type="presParOf" srcId="{10FE1F62-C698-BB4A-8241-E1F44C51187D}" destId="{71FB992D-6FD4-5D41-B2A0-FFB502296B49}" srcOrd="2" destOrd="0" presId="urn:microsoft.com/office/officeart/2005/8/layout/cycle4#2"/>
    <dgm:cxn modelId="{FEB4C1A2-C282-4A29-87CB-06FC161AD349}" type="presParOf" srcId="{10FE1F62-C698-BB4A-8241-E1F44C51187D}" destId="{6D060A5C-43F6-0144-B2CA-2E8681ED400D}" srcOrd="3" destOrd="0" presId="urn:microsoft.com/office/officeart/2005/8/layout/cycle4#2"/>
    <dgm:cxn modelId="{9D206343-85B8-43ED-82BC-13D2249FF47C}" type="presParOf" srcId="{10FE1F62-C698-BB4A-8241-E1F44C51187D}" destId="{0EC6672D-7CFD-EC4B-A895-D619435C90A8}" srcOrd="4" destOrd="0" presId="urn:microsoft.com/office/officeart/2005/8/layout/cycle4#2"/>
    <dgm:cxn modelId="{B2E67B42-851E-44A4-B98D-EE948707D456}" type="presParOf" srcId="{6C646C11-8B03-B040-8DB9-0EBB91C22CF4}" destId="{EE91EBBE-2F98-5549-A703-49880DD8A5B4}" srcOrd="2" destOrd="0" presId="urn:microsoft.com/office/officeart/2005/8/layout/cycle4#2"/>
    <dgm:cxn modelId="{308DDCED-6341-498F-910A-EF59761AED7F}" type="presParOf" srcId="{6C646C11-8B03-B040-8DB9-0EBB91C22CF4}" destId="{75D05E13-BC56-C54F-AEB0-65BA417A27EC}" srcOrd="3" destOrd="0" presId="urn:microsoft.com/office/officeart/2005/8/layout/cycle4#2"/>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BC96044-BD71-4EEA-B090-078DA8B3FA89}" type="doc">
      <dgm:prSet loTypeId="urn:microsoft.com/office/officeart/2005/8/layout/default#2" loCatId="list" qsTypeId="urn:microsoft.com/office/officeart/2005/8/quickstyle/simple1" qsCatId="simple" csTypeId="urn:microsoft.com/office/officeart/2005/8/colors/accent1_2" csCatId="accent1" phldr="1"/>
      <dgm:spPr/>
      <dgm:t>
        <a:bodyPr/>
        <a:lstStyle/>
        <a:p>
          <a:endParaRPr lang="en-US"/>
        </a:p>
      </dgm:t>
    </dgm:pt>
    <dgm:pt modelId="{F7DA4047-C2AE-4421-AE05-C29E9B7D8C00}">
      <dgm:prSet phldrT="[Text]" custT="1"/>
      <dgm:spPr/>
      <dgm:t>
        <a:bodyPr/>
        <a:lstStyle/>
        <a:p>
          <a:r>
            <a:rPr lang="en-US" sz="1200" b="1" u="sng" dirty="0" smtClean="0">
              <a:solidFill>
                <a:schemeClr val="tx1"/>
              </a:solidFill>
            </a:rPr>
            <a:t>KIDS' SEARCH ENGINES</a:t>
          </a:r>
        </a:p>
        <a:p>
          <a:r>
            <a:rPr lang="en-US" sz="1200" dirty="0" smtClean="0">
              <a:solidFill>
                <a:schemeClr val="tx1"/>
              </a:solidFill>
            </a:rPr>
            <a:t>http://www.ajkids.com</a:t>
          </a:r>
        </a:p>
        <a:p>
          <a:r>
            <a:rPr lang="en-US" sz="1200" dirty="0" smtClean="0">
              <a:solidFill>
                <a:schemeClr val="tx1"/>
              </a:solidFill>
            </a:rPr>
            <a:t>http://www.yahooligans.com</a:t>
          </a:r>
        </a:p>
        <a:p>
          <a:r>
            <a:rPr lang="en-US" sz="1200" dirty="0" smtClean="0">
              <a:solidFill>
                <a:schemeClr val="tx1"/>
              </a:solidFill>
            </a:rPr>
            <a:t>http://www.kidsites.com</a:t>
          </a:r>
        </a:p>
        <a:p>
          <a:r>
            <a:rPr lang="en-US" sz="1200" dirty="0" smtClean="0">
              <a:solidFill>
                <a:schemeClr val="tx1"/>
              </a:solidFill>
            </a:rPr>
            <a:t>http://www.kidsclick.org</a:t>
          </a:r>
        </a:p>
        <a:p>
          <a:endParaRPr lang="en-US" sz="1200" dirty="0"/>
        </a:p>
      </dgm:t>
    </dgm:pt>
    <dgm:pt modelId="{B1CF780E-BB83-4778-A140-7D5F0B282DF8}" type="parTrans" cxnId="{7FBFC683-9946-4155-9219-236ED890317A}">
      <dgm:prSet/>
      <dgm:spPr/>
      <dgm:t>
        <a:bodyPr/>
        <a:lstStyle/>
        <a:p>
          <a:endParaRPr lang="en-US"/>
        </a:p>
      </dgm:t>
    </dgm:pt>
    <dgm:pt modelId="{97B7344A-B8CC-4863-A80E-E26049AF98B8}" type="sibTrans" cxnId="{7FBFC683-9946-4155-9219-236ED890317A}">
      <dgm:prSet/>
      <dgm:spPr/>
      <dgm:t>
        <a:bodyPr/>
        <a:lstStyle/>
        <a:p>
          <a:endParaRPr lang="en-US"/>
        </a:p>
      </dgm:t>
    </dgm:pt>
    <dgm:pt modelId="{D99E6A7D-5EE4-43F9-9910-BB703651B1A7}">
      <dgm:prSet phldrT="[Text]" custT="1"/>
      <dgm:spPr/>
      <dgm:t>
        <a:bodyPr/>
        <a:lstStyle/>
        <a:p>
          <a:r>
            <a:rPr lang="en-US" sz="1400" b="1" u="sng" dirty="0" smtClean="0">
              <a:solidFill>
                <a:schemeClr val="tx1"/>
              </a:solidFill>
            </a:rPr>
            <a:t>TIME-LIMITING TOOLS</a:t>
          </a:r>
        </a:p>
        <a:p>
          <a:r>
            <a:rPr lang="en-US" sz="1200" dirty="0" smtClean="0">
              <a:solidFill>
                <a:schemeClr val="tx1"/>
              </a:solidFill>
            </a:rPr>
            <a:t>- http://www.cyberpatrol.com</a:t>
          </a:r>
        </a:p>
        <a:p>
          <a:r>
            <a:rPr lang="en-US" sz="1200" dirty="0" smtClean="0">
              <a:solidFill>
                <a:schemeClr val="tx1"/>
              </a:solidFill>
            </a:rPr>
            <a:t>Allows restricted access to site and limits time on the Internet</a:t>
          </a:r>
        </a:p>
        <a:p>
          <a:r>
            <a:rPr lang="en-US" sz="1200" dirty="0" smtClean="0">
              <a:solidFill>
                <a:schemeClr val="tx1"/>
              </a:solidFill>
            </a:rPr>
            <a:t>- ENUFF Parental Control </a:t>
          </a:r>
        </a:p>
        <a:p>
          <a:r>
            <a:rPr lang="en-US" sz="1200" dirty="0" smtClean="0">
              <a:solidFill>
                <a:schemeClr val="tx1"/>
              </a:solidFill>
            </a:rPr>
            <a:t>Allows parents or teachers to monitor a child's activity on the computer, control access to the Internet, and determine times that children are allowed to use the computer</a:t>
          </a:r>
          <a:endParaRPr lang="en-US" sz="1200" dirty="0">
            <a:solidFill>
              <a:schemeClr val="tx1"/>
            </a:solidFill>
          </a:endParaRPr>
        </a:p>
      </dgm:t>
    </dgm:pt>
    <dgm:pt modelId="{5C1EE2AA-F05F-4F23-A9C0-8CB20A12801A}" type="parTrans" cxnId="{E4861EA6-91DA-4445-BDF4-7FED557FFDA3}">
      <dgm:prSet/>
      <dgm:spPr/>
      <dgm:t>
        <a:bodyPr/>
        <a:lstStyle/>
        <a:p>
          <a:endParaRPr lang="en-US"/>
        </a:p>
      </dgm:t>
    </dgm:pt>
    <dgm:pt modelId="{0FAFDAFD-6A22-46F4-8F9E-FB4C35A5AE3E}" type="sibTrans" cxnId="{E4861EA6-91DA-4445-BDF4-7FED557FFDA3}">
      <dgm:prSet/>
      <dgm:spPr/>
      <dgm:t>
        <a:bodyPr/>
        <a:lstStyle/>
        <a:p>
          <a:endParaRPr lang="en-US"/>
        </a:p>
      </dgm:t>
    </dgm:pt>
    <dgm:pt modelId="{3E1C4CFA-B362-4242-A808-BB3AA0545378}">
      <dgm:prSet phldrT="[Text]" custT="1"/>
      <dgm:spPr/>
      <dgm:t>
        <a:bodyPr/>
        <a:lstStyle/>
        <a:p>
          <a:r>
            <a:rPr lang="en-US" sz="1200" b="1" u="sng" dirty="0" smtClean="0">
              <a:solidFill>
                <a:schemeClr val="tx1"/>
              </a:solidFill>
            </a:rPr>
            <a:t>BROWSERS FOR KIDS</a:t>
          </a:r>
        </a:p>
        <a:p>
          <a:r>
            <a:rPr lang="en-US" sz="1200" dirty="0" smtClean="0">
              <a:solidFill>
                <a:schemeClr val="tx1"/>
              </a:solidFill>
            </a:rPr>
            <a:t>http://kidrocket.org/</a:t>
          </a:r>
        </a:p>
        <a:p>
          <a:r>
            <a:rPr lang="en-US" sz="1200" dirty="0" smtClean="0">
              <a:solidFill>
                <a:schemeClr val="tx1"/>
              </a:solidFill>
            </a:rPr>
            <a:t>http://www.kidzui.com</a:t>
          </a:r>
          <a:r>
            <a:rPr lang="en-US" sz="1200" dirty="0" smtClean="0">
              <a:solidFill>
                <a:schemeClr val="tx1"/>
              </a:solidFill>
              <a:hlinkClick xmlns:r="http://schemas.openxmlformats.org/officeDocument/2006/relationships" r:id="rId1"/>
            </a:rPr>
            <a:t>/</a:t>
          </a:r>
          <a:endParaRPr lang="en-US" sz="1200" dirty="0" smtClean="0">
            <a:solidFill>
              <a:schemeClr val="tx1"/>
            </a:solidFill>
          </a:endParaRPr>
        </a:p>
        <a:p>
          <a:r>
            <a:rPr lang="en-US" sz="1200" dirty="0" smtClean="0">
              <a:solidFill>
                <a:schemeClr val="tx1"/>
              </a:solidFill>
            </a:rPr>
            <a:t>http://www.buddybrowser.com</a:t>
          </a:r>
          <a:endParaRPr lang="en-US" sz="1200" dirty="0">
            <a:solidFill>
              <a:schemeClr val="tx1"/>
            </a:solidFill>
          </a:endParaRPr>
        </a:p>
      </dgm:t>
    </dgm:pt>
    <dgm:pt modelId="{002C25B8-9B90-478D-B180-6613C286618E}" type="parTrans" cxnId="{4D648E65-2E43-482A-8E5D-55D5AA639894}">
      <dgm:prSet/>
      <dgm:spPr/>
      <dgm:t>
        <a:bodyPr/>
        <a:lstStyle/>
        <a:p>
          <a:endParaRPr lang="en-US"/>
        </a:p>
      </dgm:t>
    </dgm:pt>
    <dgm:pt modelId="{038FDA70-55E1-4475-8CE7-3A627539736C}" type="sibTrans" cxnId="{4D648E65-2E43-482A-8E5D-55D5AA639894}">
      <dgm:prSet/>
      <dgm:spPr/>
      <dgm:t>
        <a:bodyPr/>
        <a:lstStyle/>
        <a:p>
          <a:endParaRPr lang="en-US"/>
        </a:p>
      </dgm:t>
    </dgm:pt>
    <dgm:pt modelId="{85475F48-6836-458B-A843-AEA9DCD6011C}">
      <dgm:prSet phldrT="[Text]" custT="1"/>
      <dgm:spPr/>
      <dgm:t>
        <a:bodyPr/>
        <a:lstStyle/>
        <a:p>
          <a:r>
            <a:rPr lang="en-US" sz="1200" b="1" u="sng" dirty="0" smtClean="0">
              <a:solidFill>
                <a:schemeClr val="tx1"/>
              </a:solidFill>
            </a:rPr>
            <a:t>FILTERS</a:t>
          </a:r>
        </a:p>
        <a:p>
          <a:r>
            <a:rPr lang="en-US" sz="1200" dirty="0" smtClean="0">
              <a:solidFill>
                <a:schemeClr val="tx1"/>
              </a:solidFill>
            </a:rPr>
            <a:t>- Filters that use a preselected list of sites</a:t>
          </a:r>
        </a:p>
        <a:p>
          <a:r>
            <a:rPr lang="en-US" sz="1200" dirty="0" smtClean="0">
              <a:solidFill>
                <a:schemeClr val="tx1"/>
              </a:solidFill>
            </a:rPr>
            <a:t>- Filtering using human-maintained lists</a:t>
          </a:r>
        </a:p>
        <a:p>
          <a:r>
            <a:rPr lang="en-US" sz="1200" dirty="0" smtClean="0">
              <a:solidFill>
                <a:schemeClr val="tx1"/>
              </a:solidFill>
            </a:rPr>
            <a:t>- Keyword-based filters</a:t>
          </a:r>
        </a:p>
        <a:p>
          <a:r>
            <a:rPr lang="en-US" sz="1200" dirty="0" smtClean="0">
              <a:solidFill>
                <a:schemeClr val="tx1"/>
              </a:solidFill>
            </a:rPr>
            <a:t>- PICS-based filters</a:t>
          </a:r>
        </a:p>
        <a:p>
          <a:r>
            <a:rPr lang="en-US" sz="1200" dirty="0" smtClean="0">
              <a:solidFill>
                <a:schemeClr val="tx1"/>
              </a:solidFill>
            </a:rPr>
            <a:t>- Voluntary Labeling &amp; Rating Systems</a:t>
          </a:r>
          <a:endParaRPr lang="en-US" sz="1200" dirty="0">
            <a:solidFill>
              <a:schemeClr val="tx1"/>
            </a:solidFill>
          </a:endParaRPr>
        </a:p>
      </dgm:t>
    </dgm:pt>
    <dgm:pt modelId="{872BD4E6-954C-436B-B874-5C669DF42178}" type="parTrans" cxnId="{CBE390CA-AB9E-4F07-A9FD-B9566C630F3A}">
      <dgm:prSet/>
      <dgm:spPr/>
      <dgm:t>
        <a:bodyPr/>
        <a:lstStyle/>
        <a:p>
          <a:endParaRPr lang="en-US"/>
        </a:p>
      </dgm:t>
    </dgm:pt>
    <dgm:pt modelId="{E44DB798-BE3E-4324-85C2-8F09CB22B529}" type="sibTrans" cxnId="{CBE390CA-AB9E-4F07-A9FD-B9566C630F3A}">
      <dgm:prSet/>
      <dgm:spPr/>
      <dgm:t>
        <a:bodyPr/>
        <a:lstStyle/>
        <a:p>
          <a:endParaRPr lang="en-US"/>
        </a:p>
      </dgm:t>
    </dgm:pt>
    <dgm:pt modelId="{6C149F78-971A-4FEB-A5E9-F630B5DC6F9D}" type="pres">
      <dgm:prSet presAssocID="{8BC96044-BD71-4EEA-B090-078DA8B3FA89}" presName="diagram" presStyleCnt="0">
        <dgm:presLayoutVars>
          <dgm:dir/>
          <dgm:resizeHandles val="exact"/>
        </dgm:presLayoutVars>
      </dgm:prSet>
      <dgm:spPr/>
      <dgm:t>
        <a:bodyPr/>
        <a:lstStyle/>
        <a:p>
          <a:endParaRPr lang="en-US"/>
        </a:p>
      </dgm:t>
    </dgm:pt>
    <dgm:pt modelId="{0263FA9F-6397-4F63-B4BB-73B824AC5AF5}" type="pres">
      <dgm:prSet presAssocID="{F7DA4047-C2AE-4421-AE05-C29E9B7D8C00}" presName="node" presStyleLbl="node1" presStyleIdx="0" presStyleCnt="4">
        <dgm:presLayoutVars>
          <dgm:bulletEnabled val="1"/>
        </dgm:presLayoutVars>
      </dgm:prSet>
      <dgm:spPr/>
      <dgm:t>
        <a:bodyPr/>
        <a:lstStyle/>
        <a:p>
          <a:endParaRPr lang="en-US"/>
        </a:p>
      </dgm:t>
    </dgm:pt>
    <dgm:pt modelId="{EDC91C6B-471F-4444-804E-B061464FC0A3}" type="pres">
      <dgm:prSet presAssocID="{97B7344A-B8CC-4863-A80E-E26049AF98B8}" presName="sibTrans" presStyleCnt="0"/>
      <dgm:spPr/>
    </dgm:pt>
    <dgm:pt modelId="{43616786-CB9E-4E71-82A0-372C770827DE}" type="pres">
      <dgm:prSet presAssocID="{D99E6A7D-5EE4-43F9-9910-BB703651B1A7}" presName="node" presStyleLbl="node1" presStyleIdx="1" presStyleCnt="4">
        <dgm:presLayoutVars>
          <dgm:bulletEnabled val="1"/>
        </dgm:presLayoutVars>
      </dgm:prSet>
      <dgm:spPr/>
      <dgm:t>
        <a:bodyPr/>
        <a:lstStyle/>
        <a:p>
          <a:endParaRPr lang="en-US"/>
        </a:p>
      </dgm:t>
    </dgm:pt>
    <dgm:pt modelId="{E9494D15-346F-4A86-8D15-B8B84468E7EB}" type="pres">
      <dgm:prSet presAssocID="{0FAFDAFD-6A22-46F4-8F9E-FB4C35A5AE3E}" presName="sibTrans" presStyleCnt="0"/>
      <dgm:spPr/>
    </dgm:pt>
    <dgm:pt modelId="{6F2351B7-2A90-4049-8B29-5572814AC62E}" type="pres">
      <dgm:prSet presAssocID="{85475F48-6836-458B-A843-AEA9DCD6011C}" presName="node" presStyleLbl="node1" presStyleIdx="2" presStyleCnt="4" custLinFactNeighborY="-10330">
        <dgm:presLayoutVars>
          <dgm:bulletEnabled val="1"/>
        </dgm:presLayoutVars>
      </dgm:prSet>
      <dgm:spPr/>
      <dgm:t>
        <a:bodyPr/>
        <a:lstStyle/>
        <a:p>
          <a:endParaRPr lang="en-US"/>
        </a:p>
      </dgm:t>
    </dgm:pt>
    <dgm:pt modelId="{A87EEC19-AEE2-4AA9-A68D-3F7F822451F2}" type="pres">
      <dgm:prSet presAssocID="{E44DB798-BE3E-4324-85C2-8F09CB22B529}" presName="sibTrans" presStyleCnt="0"/>
      <dgm:spPr/>
    </dgm:pt>
    <dgm:pt modelId="{5E4A6BB2-E4F8-4CD8-B377-0D7B1D9385D7}" type="pres">
      <dgm:prSet presAssocID="{3E1C4CFA-B362-4242-A808-BB3AA0545378}" presName="node" presStyleLbl="node1" presStyleIdx="3" presStyleCnt="4" custLinFactNeighborY="-10330">
        <dgm:presLayoutVars>
          <dgm:bulletEnabled val="1"/>
        </dgm:presLayoutVars>
      </dgm:prSet>
      <dgm:spPr/>
      <dgm:t>
        <a:bodyPr/>
        <a:lstStyle/>
        <a:p>
          <a:endParaRPr lang="en-US"/>
        </a:p>
      </dgm:t>
    </dgm:pt>
  </dgm:ptLst>
  <dgm:cxnLst>
    <dgm:cxn modelId="{36080262-2058-464A-A81F-CAE69169A2CC}" type="presOf" srcId="{8BC96044-BD71-4EEA-B090-078DA8B3FA89}" destId="{6C149F78-971A-4FEB-A5E9-F630B5DC6F9D}" srcOrd="0" destOrd="0" presId="urn:microsoft.com/office/officeart/2005/8/layout/default#2"/>
    <dgm:cxn modelId="{E4861EA6-91DA-4445-BDF4-7FED557FFDA3}" srcId="{8BC96044-BD71-4EEA-B090-078DA8B3FA89}" destId="{D99E6A7D-5EE4-43F9-9910-BB703651B1A7}" srcOrd="1" destOrd="0" parTransId="{5C1EE2AA-F05F-4F23-A9C0-8CB20A12801A}" sibTransId="{0FAFDAFD-6A22-46F4-8F9E-FB4C35A5AE3E}"/>
    <dgm:cxn modelId="{7FBFC683-9946-4155-9219-236ED890317A}" srcId="{8BC96044-BD71-4EEA-B090-078DA8B3FA89}" destId="{F7DA4047-C2AE-4421-AE05-C29E9B7D8C00}" srcOrd="0" destOrd="0" parTransId="{B1CF780E-BB83-4778-A140-7D5F0B282DF8}" sibTransId="{97B7344A-B8CC-4863-A80E-E26049AF98B8}"/>
    <dgm:cxn modelId="{4D648E65-2E43-482A-8E5D-55D5AA639894}" srcId="{8BC96044-BD71-4EEA-B090-078DA8B3FA89}" destId="{3E1C4CFA-B362-4242-A808-BB3AA0545378}" srcOrd="3" destOrd="0" parTransId="{002C25B8-9B90-478D-B180-6613C286618E}" sibTransId="{038FDA70-55E1-4475-8CE7-3A627539736C}"/>
    <dgm:cxn modelId="{F74D4A83-A7B0-47C0-A688-028EFDDA2ADB}" type="presOf" srcId="{F7DA4047-C2AE-4421-AE05-C29E9B7D8C00}" destId="{0263FA9F-6397-4F63-B4BB-73B824AC5AF5}" srcOrd="0" destOrd="0" presId="urn:microsoft.com/office/officeart/2005/8/layout/default#2"/>
    <dgm:cxn modelId="{2179E215-52D4-49B8-B496-98FA2E5C0947}" type="presOf" srcId="{D99E6A7D-5EE4-43F9-9910-BB703651B1A7}" destId="{43616786-CB9E-4E71-82A0-372C770827DE}" srcOrd="0" destOrd="0" presId="urn:microsoft.com/office/officeart/2005/8/layout/default#2"/>
    <dgm:cxn modelId="{099E41B2-31E2-4547-97C1-C5C17BE30924}" type="presOf" srcId="{3E1C4CFA-B362-4242-A808-BB3AA0545378}" destId="{5E4A6BB2-E4F8-4CD8-B377-0D7B1D9385D7}" srcOrd="0" destOrd="0" presId="urn:microsoft.com/office/officeart/2005/8/layout/default#2"/>
    <dgm:cxn modelId="{CBE390CA-AB9E-4F07-A9FD-B9566C630F3A}" srcId="{8BC96044-BD71-4EEA-B090-078DA8B3FA89}" destId="{85475F48-6836-458B-A843-AEA9DCD6011C}" srcOrd="2" destOrd="0" parTransId="{872BD4E6-954C-436B-B874-5C669DF42178}" sibTransId="{E44DB798-BE3E-4324-85C2-8F09CB22B529}"/>
    <dgm:cxn modelId="{9DF4AF79-1D3D-42D5-9060-5BA533947599}" type="presOf" srcId="{85475F48-6836-458B-A843-AEA9DCD6011C}" destId="{6F2351B7-2A90-4049-8B29-5572814AC62E}" srcOrd="0" destOrd="0" presId="urn:microsoft.com/office/officeart/2005/8/layout/default#2"/>
    <dgm:cxn modelId="{8893CF6E-C7BE-493E-B43A-5DE06342B64E}" type="presParOf" srcId="{6C149F78-971A-4FEB-A5E9-F630B5DC6F9D}" destId="{0263FA9F-6397-4F63-B4BB-73B824AC5AF5}" srcOrd="0" destOrd="0" presId="urn:microsoft.com/office/officeart/2005/8/layout/default#2"/>
    <dgm:cxn modelId="{4D2904F3-5BEF-43F7-A895-D2BAA94F5151}" type="presParOf" srcId="{6C149F78-971A-4FEB-A5E9-F630B5DC6F9D}" destId="{EDC91C6B-471F-4444-804E-B061464FC0A3}" srcOrd="1" destOrd="0" presId="urn:microsoft.com/office/officeart/2005/8/layout/default#2"/>
    <dgm:cxn modelId="{571C1A82-0496-4395-A7F1-79893B06D62B}" type="presParOf" srcId="{6C149F78-971A-4FEB-A5E9-F630B5DC6F9D}" destId="{43616786-CB9E-4E71-82A0-372C770827DE}" srcOrd="2" destOrd="0" presId="urn:microsoft.com/office/officeart/2005/8/layout/default#2"/>
    <dgm:cxn modelId="{ABB1A518-8784-47A3-8BD6-CC6B86E1DFC3}" type="presParOf" srcId="{6C149F78-971A-4FEB-A5E9-F630B5DC6F9D}" destId="{E9494D15-346F-4A86-8D15-B8B84468E7EB}" srcOrd="3" destOrd="0" presId="urn:microsoft.com/office/officeart/2005/8/layout/default#2"/>
    <dgm:cxn modelId="{D0BD45D0-F800-47A3-A5EA-F6A651BA2560}" type="presParOf" srcId="{6C149F78-971A-4FEB-A5E9-F630B5DC6F9D}" destId="{6F2351B7-2A90-4049-8B29-5572814AC62E}" srcOrd="4" destOrd="0" presId="urn:microsoft.com/office/officeart/2005/8/layout/default#2"/>
    <dgm:cxn modelId="{9757D447-6478-4F3A-934F-13A79F204457}" type="presParOf" srcId="{6C149F78-971A-4FEB-A5E9-F630B5DC6F9D}" destId="{A87EEC19-AEE2-4AA9-A68D-3F7F822451F2}" srcOrd="5" destOrd="0" presId="urn:microsoft.com/office/officeart/2005/8/layout/default#2"/>
    <dgm:cxn modelId="{62A3653F-ECAB-40A4-9B4C-D72087D1AF7E}" type="presParOf" srcId="{6C149F78-971A-4FEB-A5E9-F630B5DC6F9D}" destId="{5E4A6BB2-E4F8-4CD8-B377-0D7B1D9385D7}" srcOrd="6" destOrd="0" presId="urn:microsoft.com/office/officeart/2005/8/layout/default#2"/>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01628A7-53AE-9A43-8566-0F0C3EAB6B71}">
      <dsp:nvSpPr>
        <dsp:cNvPr id="0" name=""/>
        <dsp:cNvSpPr/>
      </dsp:nvSpPr>
      <dsp:spPr>
        <a:xfrm>
          <a:off x="4622270" y="3055957"/>
          <a:ext cx="4480929" cy="2324858"/>
        </a:xfrm>
        <a:prstGeom prst="roundRect">
          <a:avLst>
            <a:gd name="adj" fmla="val 10000"/>
          </a:avLst>
        </a:prstGeom>
        <a:solidFill>
          <a:schemeClr val="lt1">
            <a:alpha val="90000"/>
            <a:hueOff val="0"/>
            <a:satOff val="0"/>
            <a:lumOff val="0"/>
            <a:alphaOff val="0"/>
          </a:schemeClr>
        </a:solidFill>
        <a:ln w="9525" cap="flat" cmpd="sng" algn="ctr">
          <a:solidFill>
            <a:schemeClr val="accent3">
              <a:hueOff val="7500176"/>
              <a:satOff val="-11253"/>
              <a:lumOff val="-183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t" anchorCtr="0">
          <a:noAutofit/>
        </a:bodyPr>
        <a:lstStyle/>
        <a:p>
          <a:pPr marL="57150" lvl="1" indent="-57150" algn="l" defTabSz="444500">
            <a:lnSpc>
              <a:spcPct val="90000"/>
            </a:lnSpc>
            <a:spcBef>
              <a:spcPct val="0"/>
            </a:spcBef>
            <a:spcAft>
              <a:spcPct val="15000"/>
            </a:spcAft>
            <a:buChar char="••"/>
          </a:pPr>
          <a:endParaRPr lang="en-US" sz="1000" kern="1200" dirty="0"/>
        </a:p>
        <a:p>
          <a:pPr marL="57150" lvl="1" indent="-57150" algn="l" defTabSz="444500">
            <a:lnSpc>
              <a:spcPct val="90000"/>
            </a:lnSpc>
            <a:spcBef>
              <a:spcPct val="0"/>
            </a:spcBef>
            <a:spcAft>
              <a:spcPct val="15000"/>
            </a:spcAft>
            <a:buChar char="••"/>
          </a:pPr>
          <a:endParaRPr lang="en-US" sz="1000" kern="1200" dirty="0"/>
        </a:p>
        <a:p>
          <a:pPr marL="57150" lvl="1" indent="-57150" algn="l" defTabSz="444500">
            <a:lnSpc>
              <a:spcPct val="90000"/>
            </a:lnSpc>
            <a:spcBef>
              <a:spcPct val="0"/>
            </a:spcBef>
            <a:spcAft>
              <a:spcPct val="15000"/>
            </a:spcAft>
            <a:buChar char="••"/>
          </a:pPr>
          <a:endParaRPr lang="en-US" sz="1000" kern="1200" dirty="0"/>
        </a:p>
        <a:p>
          <a:pPr marL="57150" lvl="1" indent="-57150" algn="l" defTabSz="444500">
            <a:lnSpc>
              <a:spcPct val="90000"/>
            </a:lnSpc>
            <a:spcBef>
              <a:spcPct val="0"/>
            </a:spcBef>
            <a:spcAft>
              <a:spcPct val="15000"/>
            </a:spcAft>
            <a:buChar char="••"/>
          </a:pPr>
          <a:endParaRPr lang="en-US" sz="1000" kern="1200" dirty="0"/>
        </a:p>
        <a:p>
          <a:pPr marL="171450" lvl="1" indent="-171450" algn="l" defTabSz="711200">
            <a:lnSpc>
              <a:spcPct val="90000"/>
            </a:lnSpc>
            <a:spcBef>
              <a:spcPct val="0"/>
            </a:spcBef>
            <a:spcAft>
              <a:spcPct val="15000"/>
            </a:spcAft>
            <a:buChar char="••"/>
          </a:pPr>
          <a:r>
            <a:rPr lang="en-US" sz="1600" b="1" kern="1200" dirty="0" smtClean="0"/>
            <a:t>The  E-Ambassador program  (peer influence is highest)</a:t>
          </a:r>
          <a:endParaRPr lang="en-US" sz="1000" kern="1200" dirty="0"/>
        </a:p>
        <a:p>
          <a:pPr marL="171450" lvl="1" indent="-171450" algn="l" defTabSz="711200">
            <a:lnSpc>
              <a:spcPct val="90000"/>
            </a:lnSpc>
            <a:spcBef>
              <a:spcPct val="0"/>
            </a:spcBef>
            <a:spcAft>
              <a:spcPct val="15000"/>
            </a:spcAft>
            <a:buChar char="••"/>
          </a:pPr>
          <a:r>
            <a:rPr lang="en-US" sz="1600" b="1" kern="1200" dirty="0" smtClean="0"/>
            <a:t>Changes in schools curriculum</a:t>
          </a:r>
          <a:endParaRPr lang="en-US" sz="1600" b="1" kern="1200" dirty="0"/>
        </a:p>
        <a:p>
          <a:pPr marL="171450" lvl="1" indent="-171450" algn="l" defTabSz="711200">
            <a:lnSpc>
              <a:spcPct val="90000"/>
            </a:lnSpc>
            <a:spcBef>
              <a:spcPct val="0"/>
            </a:spcBef>
            <a:spcAft>
              <a:spcPct val="15000"/>
            </a:spcAft>
            <a:buChar char="••"/>
          </a:pPr>
          <a:r>
            <a:rPr lang="en-US" sz="1600" b="1" kern="1200" dirty="0" smtClean="0"/>
            <a:t>National hotline</a:t>
          </a:r>
          <a:endParaRPr lang="en-US" sz="1600" b="1" kern="1200" dirty="0"/>
        </a:p>
      </dsp:txBody>
      <dsp:txXfrm>
        <a:off x="5966548" y="3637172"/>
        <a:ext cx="3136650" cy="1743644"/>
      </dsp:txXfrm>
    </dsp:sp>
    <dsp:sp modelId="{B0F5C9B2-0749-3B47-8041-D643E9EA1C74}">
      <dsp:nvSpPr>
        <dsp:cNvPr id="0" name=""/>
        <dsp:cNvSpPr/>
      </dsp:nvSpPr>
      <dsp:spPr>
        <a:xfrm>
          <a:off x="15403" y="3096341"/>
          <a:ext cx="4451446" cy="2249010"/>
        </a:xfrm>
        <a:prstGeom prst="roundRect">
          <a:avLst>
            <a:gd name="adj" fmla="val 10000"/>
          </a:avLst>
        </a:prstGeom>
        <a:solidFill>
          <a:schemeClr val="lt1">
            <a:alpha val="90000"/>
            <a:hueOff val="0"/>
            <a:satOff val="0"/>
            <a:lumOff val="0"/>
            <a:alphaOff val="0"/>
          </a:schemeClr>
        </a:solidFill>
        <a:ln w="9525" cap="flat" cmpd="sng" algn="ctr">
          <a:solidFill>
            <a:schemeClr val="accent3">
              <a:hueOff val="11250264"/>
              <a:satOff val="-16880"/>
              <a:lumOff val="-2745"/>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t" anchorCtr="0">
          <a:noAutofit/>
        </a:bodyPr>
        <a:lstStyle/>
        <a:p>
          <a:pPr marL="57150" lvl="1" indent="-57150" algn="l" defTabSz="488950">
            <a:lnSpc>
              <a:spcPct val="90000"/>
            </a:lnSpc>
            <a:spcBef>
              <a:spcPct val="0"/>
            </a:spcBef>
            <a:spcAft>
              <a:spcPct val="15000"/>
            </a:spcAft>
            <a:buChar char="••"/>
          </a:pPr>
          <a:endParaRPr lang="en-US" sz="1100" kern="1200" dirty="0"/>
        </a:p>
        <a:p>
          <a:pPr marL="57150" lvl="1" indent="-57150" algn="l" defTabSz="488950">
            <a:lnSpc>
              <a:spcPct val="90000"/>
            </a:lnSpc>
            <a:spcBef>
              <a:spcPct val="0"/>
            </a:spcBef>
            <a:spcAft>
              <a:spcPct val="15000"/>
            </a:spcAft>
            <a:buChar char="••"/>
          </a:pPr>
          <a:endParaRPr lang="en-US" sz="1100" kern="1200" dirty="0"/>
        </a:p>
        <a:p>
          <a:pPr marL="57150" lvl="1" indent="-57150" algn="l" defTabSz="488950">
            <a:lnSpc>
              <a:spcPct val="90000"/>
            </a:lnSpc>
            <a:spcBef>
              <a:spcPct val="0"/>
            </a:spcBef>
            <a:spcAft>
              <a:spcPct val="15000"/>
            </a:spcAft>
            <a:buChar char="••"/>
          </a:pPr>
          <a:endParaRPr lang="en-US" sz="1100" kern="1200" dirty="0"/>
        </a:p>
        <a:p>
          <a:pPr marL="171450" lvl="1" indent="-171450" algn="l" defTabSz="711200">
            <a:lnSpc>
              <a:spcPct val="90000"/>
            </a:lnSpc>
            <a:spcBef>
              <a:spcPct val="0"/>
            </a:spcBef>
            <a:spcAft>
              <a:spcPct val="15000"/>
            </a:spcAft>
            <a:buChar char="••"/>
          </a:pPr>
          <a:r>
            <a:rPr lang="en-US" sz="1600" b="1" kern="1200" dirty="0" smtClean="0"/>
            <a:t>Code of Practice for ISPs</a:t>
          </a:r>
          <a:endParaRPr lang="en-US" sz="1600" b="1" kern="1200" dirty="0"/>
        </a:p>
        <a:p>
          <a:pPr marL="171450" lvl="1" indent="-171450" algn="l" defTabSz="711200">
            <a:lnSpc>
              <a:spcPct val="90000"/>
            </a:lnSpc>
            <a:spcBef>
              <a:spcPct val="0"/>
            </a:spcBef>
            <a:spcAft>
              <a:spcPct val="15000"/>
            </a:spcAft>
            <a:buChar char="••"/>
          </a:pPr>
          <a:r>
            <a:rPr lang="en-US" sz="1600" b="1" kern="1200" dirty="0" smtClean="0"/>
            <a:t>Standardization of Internet Cafes</a:t>
          </a:r>
          <a:endParaRPr lang="en-US" sz="1600" b="1" kern="1200" dirty="0"/>
        </a:p>
      </dsp:txBody>
      <dsp:txXfrm>
        <a:off x="15403" y="3658593"/>
        <a:ext cx="3116012" cy="1686757"/>
      </dsp:txXfrm>
    </dsp:sp>
    <dsp:sp modelId="{26FCA50C-6EE3-2C42-8010-472FE61C2E94}">
      <dsp:nvSpPr>
        <dsp:cNvPr id="0" name=""/>
        <dsp:cNvSpPr/>
      </dsp:nvSpPr>
      <dsp:spPr>
        <a:xfrm>
          <a:off x="4647622" y="106646"/>
          <a:ext cx="4496377" cy="2191530"/>
        </a:xfrm>
        <a:prstGeom prst="roundRect">
          <a:avLst>
            <a:gd name="adj" fmla="val 10000"/>
          </a:avLst>
        </a:prstGeom>
        <a:noFill/>
        <a:ln w="9525" cap="flat" cmpd="sng" algn="ctr">
          <a:solidFill>
            <a:schemeClr val="accent3">
              <a:hueOff val="3750088"/>
              <a:satOff val="-5627"/>
              <a:lumOff val="-915"/>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t" anchorCtr="0">
          <a:noAutofit/>
        </a:bodyPr>
        <a:lstStyle/>
        <a:p>
          <a:pPr marL="171450" lvl="1" indent="-171450" algn="l" defTabSz="711200">
            <a:lnSpc>
              <a:spcPct val="90000"/>
            </a:lnSpc>
            <a:spcBef>
              <a:spcPct val="0"/>
            </a:spcBef>
            <a:spcAft>
              <a:spcPct val="15000"/>
            </a:spcAft>
            <a:buChar char="••"/>
          </a:pPr>
          <a:r>
            <a:rPr lang="en-US" sz="1600" b="1" kern="1200" dirty="0" smtClean="0"/>
            <a:t>School Presentations dedicated for parents</a:t>
          </a:r>
          <a:endParaRPr lang="en-US" sz="1600" b="1" kern="1200" dirty="0"/>
        </a:p>
        <a:p>
          <a:pPr marL="171450" lvl="1" indent="-171450" algn="l" defTabSz="711200">
            <a:lnSpc>
              <a:spcPct val="90000"/>
            </a:lnSpc>
            <a:spcBef>
              <a:spcPct val="0"/>
            </a:spcBef>
            <a:spcAft>
              <a:spcPct val="15000"/>
            </a:spcAft>
            <a:buChar char="••"/>
          </a:pPr>
          <a:r>
            <a:rPr lang="en-US" sz="1600" b="1" kern="1200" dirty="0" smtClean="0"/>
            <a:t>Parents/Children Contracts</a:t>
          </a:r>
          <a:endParaRPr lang="en-US" sz="1600" b="1" kern="1200" dirty="0"/>
        </a:p>
      </dsp:txBody>
      <dsp:txXfrm>
        <a:off x="5996536" y="106646"/>
        <a:ext cx="3147463" cy="1643647"/>
      </dsp:txXfrm>
    </dsp:sp>
    <dsp:sp modelId="{FE37DB56-4A53-C345-B5F6-5BA3515B609E}">
      <dsp:nvSpPr>
        <dsp:cNvPr id="0" name=""/>
        <dsp:cNvSpPr/>
      </dsp:nvSpPr>
      <dsp:spPr>
        <a:xfrm>
          <a:off x="0" y="82817"/>
          <a:ext cx="4519523" cy="2211408"/>
        </a:xfrm>
        <a:prstGeom prst="roundRect">
          <a:avLst>
            <a:gd name="adj" fmla="val 10000"/>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t" anchorCtr="0">
          <a:noAutofit/>
        </a:bodyPr>
        <a:lstStyle/>
        <a:p>
          <a:pPr marL="171450" lvl="1" indent="-171450" algn="l" defTabSz="711200">
            <a:lnSpc>
              <a:spcPct val="90000"/>
            </a:lnSpc>
            <a:spcBef>
              <a:spcPct val="0"/>
            </a:spcBef>
            <a:spcAft>
              <a:spcPct val="15000"/>
            </a:spcAft>
            <a:buChar char="••"/>
          </a:pPr>
          <a:r>
            <a:rPr lang="en-US" sz="1600" b="1" kern="1200" dirty="0" smtClean="0"/>
            <a:t>Informative TRA Website Section</a:t>
          </a:r>
          <a:endParaRPr lang="en-US" sz="1600" b="1" kern="1200" dirty="0"/>
        </a:p>
        <a:p>
          <a:pPr marL="171450" lvl="1" indent="-171450" algn="l" defTabSz="711200">
            <a:lnSpc>
              <a:spcPct val="90000"/>
            </a:lnSpc>
            <a:spcBef>
              <a:spcPct val="0"/>
            </a:spcBef>
            <a:spcAft>
              <a:spcPct val="15000"/>
            </a:spcAft>
            <a:buChar char="••"/>
          </a:pPr>
          <a:r>
            <a:rPr lang="en-US" sz="1600" b="1" kern="1200" dirty="0" smtClean="0"/>
            <a:t>Roundtables</a:t>
          </a:r>
          <a:endParaRPr lang="en-US" sz="1600" b="1" kern="1200" dirty="0"/>
        </a:p>
        <a:p>
          <a:pPr marL="171450" lvl="1" indent="-171450" algn="l" defTabSz="711200">
            <a:lnSpc>
              <a:spcPct val="90000"/>
            </a:lnSpc>
            <a:spcBef>
              <a:spcPct val="0"/>
            </a:spcBef>
            <a:spcAft>
              <a:spcPct val="15000"/>
            </a:spcAft>
            <a:buChar char="••"/>
          </a:pPr>
          <a:r>
            <a:rPr lang="en-US" sz="1600" b="1" kern="1200" dirty="0" smtClean="0"/>
            <a:t>Conferences Contributions</a:t>
          </a:r>
          <a:endParaRPr lang="en-US" sz="1600" b="1" kern="1200" dirty="0"/>
        </a:p>
        <a:p>
          <a:pPr marL="171450" lvl="1" indent="-171450" algn="l" defTabSz="711200">
            <a:lnSpc>
              <a:spcPct val="90000"/>
            </a:lnSpc>
            <a:spcBef>
              <a:spcPct val="0"/>
            </a:spcBef>
            <a:spcAft>
              <a:spcPct val="15000"/>
            </a:spcAft>
            <a:buChar char="••"/>
          </a:pPr>
          <a:r>
            <a:rPr lang="en-US" sz="1600" b="1" kern="1200" dirty="0" smtClean="0"/>
            <a:t>Dedicated National Website</a:t>
          </a:r>
          <a:endParaRPr lang="en-US" sz="1600" b="1" kern="1200" dirty="0"/>
        </a:p>
        <a:p>
          <a:pPr marL="171450" lvl="1" indent="-171450" algn="l" defTabSz="711200">
            <a:lnSpc>
              <a:spcPct val="90000"/>
            </a:lnSpc>
            <a:spcBef>
              <a:spcPct val="0"/>
            </a:spcBef>
            <a:spcAft>
              <a:spcPct val="15000"/>
            </a:spcAft>
            <a:buChar char="••"/>
          </a:pPr>
          <a:r>
            <a:rPr lang="en-US" sz="1600" b="1" kern="1200" dirty="0" smtClean="0"/>
            <a:t>TV and Radio Campaign</a:t>
          </a:r>
          <a:endParaRPr lang="en-US" sz="1600" b="1" kern="1200" dirty="0"/>
        </a:p>
        <a:p>
          <a:pPr marL="171450" lvl="1" indent="-171450" algn="l" defTabSz="711200">
            <a:lnSpc>
              <a:spcPct val="90000"/>
            </a:lnSpc>
            <a:spcBef>
              <a:spcPct val="0"/>
            </a:spcBef>
            <a:spcAft>
              <a:spcPct val="15000"/>
            </a:spcAft>
            <a:buChar char="••"/>
          </a:pPr>
          <a:r>
            <a:rPr lang="en-US" sz="1600" b="1" kern="1200" dirty="0" smtClean="0"/>
            <a:t>Social Media</a:t>
          </a:r>
          <a:endParaRPr lang="en-US" sz="1600" b="1" kern="1200" dirty="0"/>
        </a:p>
      </dsp:txBody>
      <dsp:txXfrm>
        <a:off x="0" y="82817"/>
        <a:ext cx="3163666" cy="1658556"/>
      </dsp:txXfrm>
    </dsp:sp>
    <dsp:sp modelId="{827D448A-B43B-A147-94B4-F1331896646E}">
      <dsp:nvSpPr>
        <dsp:cNvPr id="0" name=""/>
        <dsp:cNvSpPr/>
      </dsp:nvSpPr>
      <dsp:spPr>
        <a:xfrm>
          <a:off x="2223998" y="316294"/>
          <a:ext cx="2294999" cy="2294999"/>
        </a:xfrm>
        <a:prstGeom prst="pieWedge">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b="1" kern="1200" dirty="0" smtClean="0">
              <a:latin typeface="+mj-lt"/>
            </a:rPr>
            <a:t>Community</a:t>
          </a:r>
        </a:p>
      </dsp:txBody>
      <dsp:txXfrm>
        <a:off x="2223998" y="316294"/>
        <a:ext cx="2294999" cy="2294999"/>
      </dsp:txXfrm>
    </dsp:sp>
    <dsp:sp modelId="{15A2A826-1C0C-B74A-B0A6-07468321FD5F}">
      <dsp:nvSpPr>
        <dsp:cNvPr id="0" name=""/>
        <dsp:cNvSpPr/>
      </dsp:nvSpPr>
      <dsp:spPr>
        <a:xfrm rot="5400000">
          <a:off x="4625002" y="316294"/>
          <a:ext cx="2294999" cy="2294999"/>
        </a:xfrm>
        <a:prstGeom prst="pieWedge">
          <a:avLst/>
        </a:prstGeom>
        <a:gradFill rotWithShape="0">
          <a:gsLst>
            <a:gs pos="0">
              <a:schemeClr val="accent3">
                <a:hueOff val="3750088"/>
                <a:satOff val="-5627"/>
                <a:lumOff val="-915"/>
                <a:alphaOff val="0"/>
                <a:shade val="51000"/>
                <a:satMod val="130000"/>
              </a:schemeClr>
            </a:gs>
            <a:gs pos="80000">
              <a:schemeClr val="accent3">
                <a:hueOff val="3750088"/>
                <a:satOff val="-5627"/>
                <a:lumOff val="-915"/>
                <a:alphaOff val="0"/>
                <a:shade val="93000"/>
                <a:satMod val="130000"/>
              </a:schemeClr>
            </a:gs>
            <a:gs pos="100000">
              <a:schemeClr val="accent3">
                <a:hueOff val="3750088"/>
                <a:satOff val="-5627"/>
                <a:lumOff val="-915"/>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b="1" kern="1200" dirty="0" smtClean="0"/>
            <a:t>Parents</a:t>
          </a:r>
          <a:endParaRPr lang="en-US" sz="2000" b="1" kern="1200" dirty="0"/>
        </a:p>
      </dsp:txBody>
      <dsp:txXfrm rot="5400000">
        <a:off x="4625002" y="316294"/>
        <a:ext cx="2294999" cy="2294999"/>
      </dsp:txXfrm>
    </dsp:sp>
    <dsp:sp modelId="{71FB992D-6FD4-5D41-B2A0-FFB502296B49}">
      <dsp:nvSpPr>
        <dsp:cNvPr id="0" name=""/>
        <dsp:cNvSpPr/>
      </dsp:nvSpPr>
      <dsp:spPr>
        <a:xfrm rot="10800000">
          <a:off x="4625002" y="2717298"/>
          <a:ext cx="2294999" cy="2294999"/>
        </a:xfrm>
        <a:prstGeom prst="pieWedge">
          <a:avLst/>
        </a:prstGeom>
        <a:gradFill rotWithShape="0">
          <a:gsLst>
            <a:gs pos="0">
              <a:schemeClr val="accent3">
                <a:hueOff val="7500176"/>
                <a:satOff val="-11253"/>
                <a:lumOff val="-1830"/>
                <a:alphaOff val="0"/>
                <a:shade val="51000"/>
                <a:satMod val="130000"/>
              </a:schemeClr>
            </a:gs>
            <a:gs pos="80000">
              <a:schemeClr val="accent3">
                <a:hueOff val="7500176"/>
                <a:satOff val="-11253"/>
                <a:lumOff val="-1830"/>
                <a:alphaOff val="0"/>
                <a:shade val="93000"/>
                <a:satMod val="130000"/>
              </a:schemeClr>
            </a:gs>
            <a:gs pos="100000">
              <a:schemeClr val="accent3">
                <a:hueOff val="7500176"/>
                <a:satOff val="-11253"/>
                <a:lumOff val="-183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b="1" kern="1200" smtClean="0"/>
            <a:t>Children</a:t>
          </a:r>
          <a:endParaRPr lang="en-US" sz="2000" b="1" kern="1200" dirty="0"/>
        </a:p>
      </dsp:txBody>
      <dsp:txXfrm rot="10800000">
        <a:off x="4625002" y="2717298"/>
        <a:ext cx="2294999" cy="2294999"/>
      </dsp:txXfrm>
    </dsp:sp>
    <dsp:sp modelId="{6D060A5C-43F6-0144-B2CA-2E8681ED400D}">
      <dsp:nvSpPr>
        <dsp:cNvPr id="0" name=""/>
        <dsp:cNvSpPr/>
      </dsp:nvSpPr>
      <dsp:spPr>
        <a:xfrm rot="16200000">
          <a:off x="2223998" y="2717298"/>
          <a:ext cx="2294999" cy="2294999"/>
        </a:xfrm>
        <a:prstGeom prst="pieWedge">
          <a:avLst/>
        </a:prstGeom>
        <a:gradFill rotWithShape="0">
          <a:gsLst>
            <a:gs pos="0">
              <a:schemeClr val="accent3">
                <a:hueOff val="11250264"/>
                <a:satOff val="-16880"/>
                <a:lumOff val="-2745"/>
                <a:alphaOff val="0"/>
                <a:shade val="51000"/>
                <a:satMod val="130000"/>
              </a:schemeClr>
            </a:gs>
            <a:gs pos="80000">
              <a:schemeClr val="accent3">
                <a:hueOff val="11250264"/>
                <a:satOff val="-16880"/>
                <a:lumOff val="-2745"/>
                <a:alphaOff val="0"/>
                <a:shade val="93000"/>
                <a:satMod val="130000"/>
              </a:schemeClr>
            </a:gs>
            <a:gs pos="100000">
              <a:schemeClr val="accent3">
                <a:hueOff val="11250264"/>
                <a:satOff val="-16880"/>
                <a:lumOff val="-2745"/>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b="1" kern="1200" dirty="0" smtClean="0"/>
            <a:t>ISPs/ Internet cafes</a:t>
          </a:r>
          <a:endParaRPr lang="en-US" sz="2000" b="1" kern="1200" dirty="0"/>
        </a:p>
      </dsp:txBody>
      <dsp:txXfrm rot="16200000">
        <a:off x="2223998" y="2717298"/>
        <a:ext cx="2294999" cy="2294999"/>
      </dsp:txXfrm>
    </dsp:sp>
    <dsp:sp modelId="{EE91EBBE-2F98-5549-A703-49880DD8A5B4}">
      <dsp:nvSpPr>
        <dsp:cNvPr id="0" name=""/>
        <dsp:cNvSpPr/>
      </dsp:nvSpPr>
      <dsp:spPr>
        <a:xfrm>
          <a:off x="4175807" y="2187275"/>
          <a:ext cx="792384" cy="689029"/>
        </a:xfrm>
        <a:prstGeom prst="circularArrow">
          <a:avLst/>
        </a:prstGeom>
        <a:gradFill rotWithShape="0">
          <a:gsLst>
            <a:gs pos="0">
              <a:schemeClr val="accent3">
                <a:tint val="40000"/>
                <a:hueOff val="0"/>
                <a:satOff val="0"/>
                <a:lumOff val="0"/>
                <a:alphaOff val="0"/>
                <a:shade val="51000"/>
                <a:satMod val="130000"/>
              </a:schemeClr>
            </a:gs>
            <a:gs pos="80000">
              <a:schemeClr val="accent3">
                <a:tint val="40000"/>
                <a:hueOff val="0"/>
                <a:satOff val="0"/>
                <a:lumOff val="0"/>
                <a:alphaOff val="0"/>
                <a:shade val="93000"/>
                <a:satMod val="130000"/>
              </a:schemeClr>
            </a:gs>
            <a:gs pos="100000">
              <a:schemeClr val="accent3">
                <a:tint val="4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dsp:style>
    </dsp:sp>
    <dsp:sp modelId="{75D05E13-BC56-C54F-AEB0-65BA417A27EC}">
      <dsp:nvSpPr>
        <dsp:cNvPr id="0" name=""/>
        <dsp:cNvSpPr/>
      </dsp:nvSpPr>
      <dsp:spPr>
        <a:xfrm rot="10800000">
          <a:off x="4175807" y="2452286"/>
          <a:ext cx="792384" cy="689029"/>
        </a:xfrm>
        <a:prstGeom prst="circularArrow">
          <a:avLst/>
        </a:prstGeom>
        <a:gradFill rotWithShape="0">
          <a:gsLst>
            <a:gs pos="0">
              <a:schemeClr val="accent3">
                <a:tint val="40000"/>
                <a:hueOff val="0"/>
                <a:satOff val="0"/>
                <a:lumOff val="0"/>
                <a:alphaOff val="0"/>
                <a:shade val="51000"/>
                <a:satMod val="130000"/>
              </a:schemeClr>
            </a:gs>
            <a:gs pos="80000">
              <a:schemeClr val="accent3">
                <a:tint val="40000"/>
                <a:hueOff val="0"/>
                <a:satOff val="0"/>
                <a:lumOff val="0"/>
                <a:alphaOff val="0"/>
                <a:shade val="93000"/>
                <a:satMod val="130000"/>
              </a:schemeClr>
            </a:gs>
            <a:gs pos="100000">
              <a:schemeClr val="accent3">
                <a:tint val="4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dsp:style>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4#2">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2.xml><?xml version="1.0" encoding="utf-8"?>
<dgm:layoutDef xmlns:dgm="http://schemas.openxmlformats.org/drawingml/2006/diagram" xmlns:a="http://schemas.openxmlformats.org/drawingml/2006/main" uniqueId="urn:microsoft.com/office/officeart/2005/8/layout/default#2">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2DE5AD6-EDC8-4DAE-B6AB-684E1B274746}" type="datetimeFigureOut">
              <a:rPr lang="en-US" smtClean="0"/>
              <a:pPr/>
              <a:t>10/9/2012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FFD390E-3F6D-47B0-B4F1-DAC32A8B4C10}" type="slidenum">
              <a:rPr lang="en-US" smtClean="0"/>
              <a:pPr/>
              <a:t>‹#›</a:t>
            </a:fld>
            <a:endParaRPr lang="en-US"/>
          </a:p>
        </p:txBody>
      </p:sp>
    </p:spTree>
    <p:extLst>
      <p:ext uri="{BB962C8B-B14F-4D97-AF65-F5344CB8AC3E}">
        <p14:creationId xmlns:p14="http://schemas.microsoft.com/office/powerpoint/2010/main" xmlns="" val="7382361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p>
            <a:fld id="{5D251726-60BB-4E9B-973C-438A96531D23}" type="slidenum">
              <a:rPr lang="en-US"/>
              <a:pPr/>
              <a:t>1</a:t>
            </a:fld>
            <a:endParaRPr lang="en-US" dirty="0"/>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LB" dirty="0"/>
          </a:p>
        </p:txBody>
      </p:sp>
      <p:sp>
        <p:nvSpPr>
          <p:cNvPr id="4" name="Slide Number Placeholder 3"/>
          <p:cNvSpPr>
            <a:spLocks noGrp="1"/>
          </p:cNvSpPr>
          <p:nvPr>
            <p:ph type="sldNum" sz="quarter" idx="10"/>
          </p:nvPr>
        </p:nvSpPr>
        <p:spPr/>
        <p:txBody>
          <a:bodyPr/>
          <a:lstStyle/>
          <a:p>
            <a:fld id="{1FFD390E-3F6D-47B0-B4F1-DAC32A8B4C10}"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LB" dirty="0"/>
          </a:p>
        </p:txBody>
      </p:sp>
      <p:sp>
        <p:nvSpPr>
          <p:cNvPr id="4" name="Slide Number Placeholder 3"/>
          <p:cNvSpPr>
            <a:spLocks noGrp="1"/>
          </p:cNvSpPr>
          <p:nvPr>
            <p:ph type="sldNum" sz="quarter" idx="10"/>
          </p:nvPr>
        </p:nvSpPr>
        <p:spPr/>
        <p:txBody>
          <a:bodyPr/>
          <a:lstStyle/>
          <a:p>
            <a:fld id="{1FFD390E-3F6D-47B0-B4F1-DAC32A8B4C10}"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LB" dirty="0"/>
          </a:p>
        </p:txBody>
      </p:sp>
      <p:sp>
        <p:nvSpPr>
          <p:cNvPr id="4" name="Slide Number Placeholder 3"/>
          <p:cNvSpPr>
            <a:spLocks noGrp="1"/>
          </p:cNvSpPr>
          <p:nvPr>
            <p:ph type="sldNum" sz="quarter" idx="10"/>
          </p:nvPr>
        </p:nvSpPr>
        <p:spPr/>
        <p:txBody>
          <a:bodyPr/>
          <a:lstStyle/>
          <a:p>
            <a:fld id="{1FFD390E-3F6D-47B0-B4F1-DAC32A8B4C10}"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p>
            <a:fld id="{A9FBFAB4-2211-40F0-BE2D-182D84BA289B}" type="slidenum">
              <a:rPr lang="en-US"/>
              <a:pPr/>
              <a:t>13</a:t>
            </a:fld>
            <a:endParaRPr lang="en-US" dirty="0"/>
          </a:p>
        </p:txBody>
      </p:sp>
      <p:sp>
        <p:nvSpPr>
          <p:cNvPr id="7171" name="Rectangle 2"/>
          <p:cNvSpPr>
            <a:spLocks noGrp="1" noRot="1" noChangeAspect="1" noChangeArrowheads="1" noTextEdit="1"/>
          </p:cNvSpPr>
          <p:nvPr>
            <p:ph type="sldImg"/>
          </p:nvPr>
        </p:nvSpPr>
        <p:spPr>
          <a:solidFill>
            <a:srgbClr val="FFFFFF"/>
          </a:solidFill>
          <a:ln/>
        </p:spPr>
      </p:sp>
      <p:sp>
        <p:nvSpPr>
          <p:cNvPr id="7172"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p>
            <a:fld id="{A9FBFAB4-2211-40F0-BE2D-182D84BA289B}" type="slidenum">
              <a:rPr lang="en-US"/>
              <a:pPr/>
              <a:t>2</a:t>
            </a:fld>
            <a:endParaRPr lang="en-US" dirty="0"/>
          </a:p>
        </p:txBody>
      </p:sp>
      <p:sp>
        <p:nvSpPr>
          <p:cNvPr id="7171" name="Rectangle 2"/>
          <p:cNvSpPr>
            <a:spLocks noGrp="1" noRot="1" noChangeAspect="1" noChangeArrowheads="1" noTextEdit="1"/>
          </p:cNvSpPr>
          <p:nvPr>
            <p:ph type="sldImg"/>
          </p:nvPr>
        </p:nvSpPr>
        <p:spPr>
          <a:solidFill>
            <a:srgbClr val="FFFFFF"/>
          </a:solidFill>
          <a:ln/>
        </p:spPr>
      </p:sp>
      <p:sp>
        <p:nvSpPr>
          <p:cNvPr id="7172"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endParaRPr lang="en-US" baseline="0" dirty="0" smtClean="0"/>
          </a:p>
        </p:txBody>
      </p:sp>
      <p:sp>
        <p:nvSpPr>
          <p:cNvPr id="4" name="Slide Number Placeholder 3"/>
          <p:cNvSpPr>
            <a:spLocks noGrp="1"/>
          </p:cNvSpPr>
          <p:nvPr>
            <p:ph type="sldNum" sz="quarter" idx="10"/>
          </p:nvPr>
        </p:nvSpPr>
        <p:spPr/>
        <p:txBody>
          <a:bodyPr/>
          <a:lstStyle/>
          <a:p>
            <a:fld id="{1FFD390E-3F6D-47B0-B4F1-DAC32A8B4C10}"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LB" dirty="0"/>
          </a:p>
        </p:txBody>
      </p:sp>
      <p:sp>
        <p:nvSpPr>
          <p:cNvPr id="4" name="Slide Number Placeholder 3"/>
          <p:cNvSpPr>
            <a:spLocks noGrp="1"/>
          </p:cNvSpPr>
          <p:nvPr>
            <p:ph type="sldNum" sz="quarter" idx="10"/>
          </p:nvPr>
        </p:nvSpPr>
        <p:spPr/>
        <p:txBody>
          <a:bodyPr/>
          <a:lstStyle/>
          <a:p>
            <a:fld id="{1FFD390E-3F6D-47B0-B4F1-DAC32A8B4C10}"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2" indent="0" algn="l" defTabSz="9144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1FFD390E-3F6D-47B0-B4F1-DAC32A8B4C10}"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LB" dirty="0"/>
          </a:p>
        </p:txBody>
      </p:sp>
      <p:sp>
        <p:nvSpPr>
          <p:cNvPr id="4" name="Slide Number Placeholder 3"/>
          <p:cNvSpPr>
            <a:spLocks noGrp="1"/>
          </p:cNvSpPr>
          <p:nvPr>
            <p:ph type="sldNum" sz="quarter" idx="10"/>
          </p:nvPr>
        </p:nvSpPr>
        <p:spPr/>
        <p:txBody>
          <a:bodyPr/>
          <a:lstStyle/>
          <a:p>
            <a:fld id="{1FFD390E-3F6D-47B0-B4F1-DAC32A8B4C10}"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2" indent="0" algn="l" defTabSz="9144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1FFD390E-3F6D-47B0-B4F1-DAC32A8B4C10}"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2" indent="0" algn="l" defTabSz="9144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1FFD390E-3F6D-47B0-B4F1-DAC32A8B4C10}"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LB" dirty="0"/>
          </a:p>
        </p:txBody>
      </p:sp>
      <p:sp>
        <p:nvSpPr>
          <p:cNvPr id="4" name="Slide Number Placeholder 3"/>
          <p:cNvSpPr>
            <a:spLocks noGrp="1"/>
          </p:cNvSpPr>
          <p:nvPr>
            <p:ph type="sldNum" sz="quarter" idx="10"/>
          </p:nvPr>
        </p:nvSpPr>
        <p:spPr/>
        <p:txBody>
          <a:bodyPr/>
          <a:lstStyle/>
          <a:p>
            <a:fld id="{1FFD390E-3F6D-47B0-B4F1-DAC32A8B4C10}"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  1/20</a:t>
            </a:r>
            <a:endParaRPr lang="en-US"/>
          </a:p>
        </p:txBody>
      </p:sp>
      <p:sp>
        <p:nvSpPr>
          <p:cNvPr id="5" name="Footer Placeholder 4"/>
          <p:cNvSpPr>
            <a:spLocks noGrp="1"/>
          </p:cNvSpPr>
          <p:nvPr>
            <p:ph type="ftr" sz="quarter" idx="11"/>
          </p:nvPr>
        </p:nvSpPr>
        <p:spPr/>
        <p:txBody>
          <a:bodyPr/>
          <a:lstStyle/>
          <a:p>
            <a:r>
              <a:rPr lang="en-US" smtClean="0"/>
              <a:t>(c) TRA- Lebanon confidential</a:t>
            </a:r>
            <a:endParaRPr lang="en-US"/>
          </a:p>
        </p:txBody>
      </p:sp>
      <p:sp>
        <p:nvSpPr>
          <p:cNvPr id="6" name="Slide Number Placeholder 5"/>
          <p:cNvSpPr>
            <a:spLocks noGrp="1"/>
          </p:cNvSpPr>
          <p:nvPr>
            <p:ph type="sldNum" sz="quarter" idx="12"/>
          </p:nvPr>
        </p:nvSpPr>
        <p:spPr/>
        <p:txBody>
          <a:bodyPr/>
          <a:lstStyle/>
          <a:p>
            <a:fld id="{7D067218-8E18-4B45-BD5E-06BD6C70A395}"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Footer Placeholder 4"/>
          <p:cNvSpPr>
            <a:spLocks noGrp="1"/>
          </p:cNvSpPr>
          <p:nvPr>
            <p:ph type="ftr" sz="quarter" idx="11"/>
          </p:nvPr>
        </p:nvSpPr>
        <p:spPr>
          <a:xfrm>
            <a:off x="2987824" y="6492875"/>
            <a:ext cx="2895600" cy="365125"/>
          </a:xfrm>
        </p:spPr>
        <p:txBody>
          <a:bodyPr/>
          <a:lstStyle/>
          <a:p>
            <a:r>
              <a:rPr lang="en-US" dirty="0" smtClean="0"/>
              <a:t>(c) TRA- Lebanon  Proprietary</a:t>
            </a:r>
            <a:endParaRPr lang="en-US" dirty="0"/>
          </a:p>
        </p:txBody>
      </p:sp>
      <p:sp>
        <p:nvSpPr>
          <p:cNvPr id="6" name="Slide Number Placeholder 5"/>
          <p:cNvSpPr>
            <a:spLocks noGrp="1"/>
          </p:cNvSpPr>
          <p:nvPr>
            <p:ph type="sldNum" sz="quarter" idx="12"/>
          </p:nvPr>
        </p:nvSpPr>
        <p:spPr>
          <a:xfrm>
            <a:off x="0" y="6492875"/>
            <a:ext cx="2133600" cy="365125"/>
          </a:xfrm>
        </p:spPr>
        <p:txBody>
          <a:bodyPr/>
          <a:lstStyle>
            <a:lvl1pPr algn="l">
              <a:defRPr/>
            </a:lvl1pPr>
          </a:lstStyle>
          <a:p>
            <a:fld id="{7D067218-8E18-4B45-BD5E-06BD6C70A395}" type="slidenum">
              <a:rPr lang="en-US" smtClean="0"/>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4"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  1/20</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 TRA- Lebanon confidential</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067218-8E18-4B45-BD5E-06BD6C70A39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5.jpeg"/><Relationship Id="rId7" Type="http://schemas.openxmlformats.org/officeDocument/2006/relationships/diagramColors" Target="../diagrams/colors2.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12.jpe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image" Target="../media/image5.jpeg"/><Relationship Id="rId7" Type="http://schemas.openxmlformats.org/officeDocument/2006/relationships/image" Target="../media/image9.jpe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5.jpeg"/><Relationship Id="rId7" Type="http://schemas.openxmlformats.org/officeDocument/2006/relationships/diagramColors" Target="../diagrams/colors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www.tra.gov.lb/"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11"/>
          <p:cNvPicPr>
            <a:picLocks noChangeAspect="1" noChangeArrowheads="1"/>
          </p:cNvPicPr>
          <p:nvPr/>
        </p:nvPicPr>
        <p:blipFill>
          <a:blip r:embed="rId3" cstate="print"/>
          <a:srcRect/>
          <a:stretch>
            <a:fillRect/>
          </a:stretch>
        </p:blipFill>
        <p:spPr bwMode="auto">
          <a:xfrm>
            <a:off x="0" y="1"/>
            <a:ext cx="9144000" cy="6892925"/>
          </a:xfrm>
          <a:prstGeom prst="rect">
            <a:avLst/>
          </a:prstGeom>
          <a:noFill/>
          <a:ln w="9525">
            <a:noFill/>
            <a:miter lim="800000"/>
            <a:headEnd/>
            <a:tailEnd/>
          </a:ln>
        </p:spPr>
      </p:pic>
      <p:sp>
        <p:nvSpPr>
          <p:cNvPr id="2053" name="Rectangle 6"/>
          <p:cNvSpPr>
            <a:spLocks noChangeArrowheads="1"/>
          </p:cNvSpPr>
          <p:nvPr/>
        </p:nvSpPr>
        <p:spPr bwMode="auto">
          <a:xfrm>
            <a:off x="0" y="1340768"/>
            <a:ext cx="9215470" cy="3024336"/>
          </a:xfrm>
          <a:prstGeom prst="rect">
            <a:avLst/>
          </a:prstGeom>
          <a:noFill/>
          <a:ln w="9525">
            <a:noFill/>
            <a:miter lim="800000"/>
            <a:headEnd/>
            <a:tailEnd/>
          </a:ln>
        </p:spPr>
        <p:txBody>
          <a:bodyPr anchor="ctr"/>
          <a:lstStyle/>
          <a:p>
            <a:pPr algn="ctr" eaLnBrk="1" hangingPunct="1"/>
            <a:r>
              <a:rPr lang="en-US" sz="5400" dirty="0" smtClean="0">
                <a:solidFill>
                  <a:schemeClr val="bg1"/>
                </a:solidFill>
              </a:rPr>
              <a:t>Guiding or Protecting Children Online: Assessing, Blocking or Self-Regulation in the Arab World</a:t>
            </a:r>
            <a:endParaRPr lang="en-US" sz="5400" dirty="0">
              <a:solidFill>
                <a:schemeClr val="bg1"/>
              </a:solidFill>
            </a:endParaRPr>
          </a:p>
        </p:txBody>
      </p:sp>
      <p:sp>
        <p:nvSpPr>
          <p:cNvPr id="2054" name="Rectangle 8"/>
          <p:cNvSpPr>
            <a:spLocks noChangeArrowheads="1"/>
          </p:cNvSpPr>
          <p:nvPr/>
        </p:nvSpPr>
        <p:spPr bwMode="auto">
          <a:xfrm>
            <a:off x="0" y="4869160"/>
            <a:ext cx="9144000" cy="864096"/>
          </a:xfrm>
          <a:prstGeom prst="rect">
            <a:avLst/>
          </a:prstGeom>
          <a:noFill/>
          <a:ln w="9525">
            <a:noFill/>
            <a:miter lim="800000"/>
            <a:headEnd/>
            <a:tailEnd/>
          </a:ln>
        </p:spPr>
        <p:txBody>
          <a:bodyPr anchor="ctr"/>
          <a:lstStyle/>
          <a:p>
            <a:pPr algn="ctr">
              <a:spcBef>
                <a:spcPct val="20000"/>
              </a:spcBef>
              <a:defRPr/>
            </a:pPr>
            <a:r>
              <a:rPr lang="en-US" sz="2400" dirty="0" smtClean="0">
                <a:solidFill>
                  <a:schemeClr val="bg1"/>
                </a:solidFill>
                <a:latin typeface="Arial" pitchFamily="34" charset="0"/>
                <a:cs typeface="Arial" pitchFamily="34" charset="0"/>
              </a:rPr>
              <a:t>Corine Feghaly</a:t>
            </a:r>
            <a:endParaRPr lang="en-US" sz="2400" dirty="0" smtClean="0">
              <a:solidFill>
                <a:schemeClr val="bg1"/>
              </a:solidFill>
            </a:endParaRPr>
          </a:p>
          <a:p>
            <a:pPr algn="ctr" eaLnBrk="1" hangingPunct="1"/>
            <a:r>
              <a:rPr lang="en-US" sz="2400" dirty="0" smtClean="0">
                <a:solidFill>
                  <a:schemeClr val="bg1"/>
                </a:solidFill>
              </a:rPr>
              <a:t>Consumer Protection Senior Expert</a:t>
            </a:r>
            <a:endParaRPr lang="en-US" sz="2400" dirty="0" smtClean="0">
              <a:solidFill>
                <a:schemeClr val="bg1"/>
              </a:solidFill>
            </a:endParaRPr>
          </a:p>
          <a:p>
            <a:pPr algn="ctr" eaLnBrk="1" hangingPunct="1"/>
            <a:r>
              <a:rPr lang="en-US" sz="2400" dirty="0" smtClean="0">
                <a:solidFill>
                  <a:schemeClr val="bg1"/>
                </a:solidFill>
              </a:rPr>
              <a:t>Telecommunications Regulatory Authority </a:t>
            </a:r>
            <a:r>
              <a:rPr lang="en-US" sz="2400" dirty="0">
                <a:solidFill>
                  <a:schemeClr val="bg1"/>
                </a:solidFill>
              </a:rPr>
              <a:t>(TRA), </a:t>
            </a:r>
            <a:r>
              <a:rPr lang="en-US" sz="2400" dirty="0" smtClean="0">
                <a:solidFill>
                  <a:schemeClr val="bg1"/>
                </a:solidFill>
              </a:rPr>
              <a:t>Lebanon</a:t>
            </a:r>
          </a:p>
          <a:p>
            <a:pPr algn="ctr" eaLnBrk="1" hangingPunct="1"/>
            <a:r>
              <a:rPr lang="en-US" sz="2400" dirty="0" smtClean="0">
                <a:solidFill>
                  <a:schemeClr val="bg1"/>
                </a:solidFill>
              </a:rPr>
              <a:t>October 2012</a:t>
            </a:r>
            <a:endParaRPr lang="en-US" sz="2400" dirty="0">
              <a:solidFill>
                <a:schemeClr val="bg1"/>
              </a:solidFill>
            </a:endParaRPr>
          </a:p>
        </p:txBody>
      </p:sp>
      <p:sp>
        <p:nvSpPr>
          <p:cNvPr id="7" name="Footer Placeholder 6"/>
          <p:cNvSpPr>
            <a:spLocks noGrp="1"/>
          </p:cNvSpPr>
          <p:nvPr>
            <p:ph type="ftr" sz="quarter" idx="11"/>
          </p:nvPr>
        </p:nvSpPr>
        <p:spPr>
          <a:xfrm>
            <a:off x="3131840" y="6237312"/>
            <a:ext cx="2895600" cy="365125"/>
          </a:xfrm>
        </p:spPr>
        <p:txBody>
          <a:bodyPr/>
          <a:lstStyle/>
          <a:p>
            <a:r>
              <a:rPr lang="en-US" sz="1400" b="1" dirty="0" smtClean="0">
                <a:solidFill>
                  <a:schemeClr val="bg1"/>
                </a:solidFill>
              </a:rPr>
              <a:t>(c) TRA- Lebanon Proprietary</a:t>
            </a:r>
            <a:endParaRPr lang="en-US" sz="1400" b="1" dirty="0">
              <a:solidFill>
                <a:schemeClr val="bg1"/>
              </a:solidFill>
            </a:endParaRPr>
          </a:p>
        </p:txBody>
      </p:sp>
      <p:sp>
        <p:nvSpPr>
          <p:cNvPr id="8" name="Slide Number Placeholder 7"/>
          <p:cNvSpPr>
            <a:spLocks noGrp="1"/>
          </p:cNvSpPr>
          <p:nvPr>
            <p:ph type="sldNum" sz="quarter" idx="12"/>
          </p:nvPr>
        </p:nvSpPr>
        <p:spPr/>
        <p:txBody>
          <a:bodyPr/>
          <a:lstStyle/>
          <a:p>
            <a:fld id="{7D067218-8E18-4B45-BD5E-06BD6C70A395}"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a:xfrm>
            <a:off x="2987824" y="6237312"/>
            <a:ext cx="2895600" cy="620689"/>
          </a:xfrm>
        </p:spPr>
        <p:txBody>
          <a:bodyPr/>
          <a:lstStyle/>
          <a:p>
            <a:r>
              <a:rPr lang="en-US" sz="1400" b="1" dirty="0" smtClean="0">
                <a:solidFill>
                  <a:schemeClr val="tx1"/>
                </a:solidFill>
              </a:rPr>
              <a:t>(c) TRA- Lebanon Proprietary</a:t>
            </a:r>
            <a:endParaRPr lang="en-US" sz="1400" b="1" dirty="0">
              <a:solidFill>
                <a:schemeClr val="tx1"/>
              </a:solidFill>
            </a:endParaRPr>
          </a:p>
        </p:txBody>
      </p:sp>
      <p:sp>
        <p:nvSpPr>
          <p:cNvPr id="9" name="Slide Number Placeholder 8"/>
          <p:cNvSpPr>
            <a:spLocks noGrp="1"/>
          </p:cNvSpPr>
          <p:nvPr>
            <p:ph type="sldNum" sz="quarter" idx="12"/>
          </p:nvPr>
        </p:nvSpPr>
        <p:spPr/>
        <p:txBody>
          <a:bodyPr/>
          <a:lstStyle/>
          <a:p>
            <a:fld id="{7D067218-8E18-4B45-BD5E-06BD6C70A395}" type="slidenum">
              <a:rPr lang="en-US" smtClean="0"/>
              <a:pPr/>
              <a:t>10</a:t>
            </a:fld>
            <a:endParaRPr lang="en-US"/>
          </a:p>
        </p:txBody>
      </p:sp>
      <p:sp>
        <p:nvSpPr>
          <p:cNvPr id="7" name="Rectangle 6"/>
          <p:cNvSpPr/>
          <p:nvPr/>
        </p:nvSpPr>
        <p:spPr>
          <a:xfrm>
            <a:off x="0" y="0"/>
            <a:ext cx="5846548" cy="646331"/>
          </a:xfrm>
          <a:prstGeom prst="rect">
            <a:avLst/>
          </a:prstGeom>
        </p:spPr>
        <p:txBody>
          <a:bodyPr wrap="square">
            <a:spAutoFit/>
          </a:bodyPr>
          <a:lstStyle/>
          <a:p>
            <a:r>
              <a:rPr lang="en-US" sz="3600" dirty="0" smtClean="0">
                <a:solidFill>
                  <a:schemeClr val="bg1"/>
                </a:solidFill>
              </a:rPr>
              <a:t>Efforts Targeting Children</a:t>
            </a:r>
            <a:endParaRPr lang="en-US" sz="3600" dirty="0">
              <a:solidFill>
                <a:schemeClr val="bg1"/>
              </a:solidFill>
            </a:endParaRPr>
          </a:p>
        </p:txBody>
      </p:sp>
      <p:sp>
        <p:nvSpPr>
          <p:cNvPr id="10" name="Flowchart: Alternate Process 9"/>
          <p:cNvSpPr/>
          <p:nvPr/>
        </p:nvSpPr>
        <p:spPr bwMode="auto">
          <a:xfrm>
            <a:off x="0" y="692696"/>
            <a:ext cx="8100392" cy="1152128"/>
          </a:xfrm>
          <a:prstGeom prst="flowChartAlternateProcess">
            <a:avLst/>
          </a:prstGeom>
          <a:solidFill>
            <a:srgbClr val="33157D"/>
          </a:solidFill>
          <a:ln w="12700" cap="sq">
            <a:solidFill>
              <a:srgbClr val="002060"/>
            </a:solidFill>
          </a:ln>
        </p:spPr>
        <p:style>
          <a:lnRef idx="2">
            <a:schemeClr val="accent1"/>
          </a:lnRef>
          <a:fillRef idx="1">
            <a:schemeClr val="lt1"/>
          </a:fillRef>
          <a:effectRef idx="0">
            <a:schemeClr val="accent1"/>
          </a:effectRef>
          <a:fontRef idx="minor">
            <a:schemeClr val="dk1"/>
          </a:fontRef>
        </p:style>
        <p:txBody>
          <a:bodyPr anchor="ctr"/>
          <a:lstStyle/>
          <a:p>
            <a:pPr fontAlgn="auto">
              <a:spcAft>
                <a:spcPts val="0"/>
              </a:spcAft>
              <a:defRPr/>
            </a:pPr>
            <a:r>
              <a:rPr lang="en-US" sz="2400" b="1" dirty="0" smtClean="0">
                <a:solidFill>
                  <a:schemeClr val="bg1"/>
                </a:solidFill>
                <a:latin typeface="+mj-lt"/>
              </a:rPr>
              <a:t>TRA is also currently working on a project with the MOT for a train the trainer project for young ambassadors to share their knowledge within their communities</a:t>
            </a:r>
          </a:p>
        </p:txBody>
      </p:sp>
      <p:sp>
        <p:nvSpPr>
          <p:cNvPr id="11" name="Chevron 10"/>
          <p:cNvSpPr/>
          <p:nvPr/>
        </p:nvSpPr>
        <p:spPr>
          <a:xfrm>
            <a:off x="3017360" y="2243708"/>
            <a:ext cx="386239" cy="222250"/>
          </a:xfrm>
          <a:prstGeom prst="chevron">
            <a:avLst/>
          </a:prstGeom>
          <a:solidFill>
            <a:srgbClr val="C0C1C3"/>
          </a:solidFill>
          <a:ln>
            <a:solidFill>
              <a:srgbClr val="C0C1C3"/>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solidFill>
                <a:schemeClr val="tx1"/>
              </a:solidFill>
            </a:endParaRPr>
          </a:p>
        </p:txBody>
      </p:sp>
      <p:sp>
        <p:nvSpPr>
          <p:cNvPr id="12" name="Rectangle 11"/>
          <p:cNvSpPr/>
          <p:nvPr/>
        </p:nvSpPr>
        <p:spPr>
          <a:xfrm>
            <a:off x="804338" y="1946796"/>
            <a:ext cx="2252132" cy="546100"/>
          </a:xfrm>
          <a:prstGeom prst="rect">
            <a:avLst/>
          </a:prstGeom>
          <a:solidFill>
            <a:srgbClr val="28478E"/>
          </a:solidFill>
          <a:ln>
            <a:solidFill>
              <a:srgbClr val="766C7B"/>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b="1" dirty="0" smtClean="0"/>
              <a:t>Evaluate Level of knowledge on online safety</a:t>
            </a:r>
            <a:endParaRPr lang="en-US" sz="1200" b="1" dirty="0"/>
          </a:p>
        </p:txBody>
      </p:sp>
      <p:sp>
        <p:nvSpPr>
          <p:cNvPr id="13" name="Rectangle 12"/>
          <p:cNvSpPr/>
          <p:nvPr/>
        </p:nvSpPr>
        <p:spPr>
          <a:xfrm>
            <a:off x="804338" y="2604243"/>
            <a:ext cx="2252132" cy="2317955"/>
          </a:xfrm>
          <a:prstGeom prst="rect">
            <a:avLst/>
          </a:prstGeom>
          <a:solidFill>
            <a:srgbClr val="28478E"/>
          </a:solidFill>
          <a:ln>
            <a:solidFill>
              <a:srgbClr val="766C7B"/>
            </a:solidFill>
          </a:ln>
        </p:spPr>
        <p:style>
          <a:lnRef idx="1">
            <a:schemeClr val="accent1"/>
          </a:lnRef>
          <a:fillRef idx="3">
            <a:schemeClr val="accent1"/>
          </a:fillRef>
          <a:effectRef idx="2">
            <a:schemeClr val="accent1"/>
          </a:effectRef>
          <a:fontRef idx="minor">
            <a:schemeClr val="lt1"/>
          </a:fontRef>
        </p:style>
        <p:txBody>
          <a:bodyPr rtlCol="0" anchor="t"/>
          <a:lstStyle/>
          <a:p>
            <a:pPr marL="274320" indent="-274320">
              <a:buFont typeface="Wingdings" pitchFamily="2" charset="2"/>
              <a:buChar char="q"/>
            </a:pPr>
            <a:r>
              <a:rPr lang="en-US" sz="1200" dirty="0" smtClean="0"/>
              <a:t> Hold discussion groups to evaluate levels of knowledge among 5 schools in the different areas of Lebanon and gather information on safety tools for implementation in the community</a:t>
            </a:r>
          </a:p>
          <a:p>
            <a:pPr marL="274320" indent="-274320">
              <a:buFont typeface="Wingdings" pitchFamily="2" charset="2"/>
              <a:buChar char="q"/>
            </a:pPr>
            <a:r>
              <a:rPr lang="en-US" sz="1200" dirty="0" smtClean="0"/>
              <a:t> Benefit from the Education Center at MOEHE survey experience in public schools on COP</a:t>
            </a:r>
          </a:p>
          <a:p>
            <a:endParaRPr lang="en-US" sz="1200" dirty="0" smtClean="0">
              <a:solidFill>
                <a:schemeClr val="bg1"/>
              </a:solidFill>
              <a:latin typeface="Calibri"/>
            </a:endParaRPr>
          </a:p>
          <a:p>
            <a:pPr>
              <a:buFont typeface="Arial" pitchFamily="34" charset="0"/>
              <a:buChar char="•"/>
            </a:pPr>
            <a:endParaRPr lang="en-US" sz="1200" dirty="0" smtClean="0">
              <a:solidFill>
                <a:schemeClr val="bg1"/>
              </a:solidFill>
            </a:endParaRPr>
          </a:p>
          <a:p>
            <a:endParaRPr lang="en-US" sz="1200" dirty="0" smtClean="0"/>
          </a:p>
        </p:txBody>
      </p:sp>
      <p:sp>
        <p:nvSpPr>
          <p:cNvPr id="14" name="Rectangle 13"/>
          <p:cNvSpPr/>
          <p:nvPr/>
        </p:nvSpPr>
        <p:spPr>
          <a:xfrm>
            <a:off x="795878" y="5036831"/>
            <a:ext cx="2252132" cy="624417"/>
          </a:xfrm>
          <a:prstGeom prst="rect">
            <a:avLst/>
          </a:prstGeom>
          <a:solidFill>
            <a:srgbClr val="208C6D"/>
          </a:solidFill>
        </p:spPr>
        <p:style>
          <a:lnRef idx="1">
            <a:schemeClr val="accent1"/>
          </a:lnRef>
          <a:fillRef idx="3">
            <a:schemeClr val="accent1"/>
          </a:fillRef>
          <a:effectRef idx="2">
            <a:schemeClr val="accent1"/>
          </a:effectRef>
          <a:fontRef idx="minor">
            <a:schemeClr val="lt1"/>
          </a:fontRef>
        </p:style>
        <p:txBody>
          <a:bodyPr rtlCol="0" anchor="ctr"/>
          <a:lstStyle/>
          <a:p>
            <a:pPr marL="171450" indent="-171450">
              <a:buFont typeface="Wingdings" pitchFamily="2" charset="2"/>
              <a:buChar char="q"/>
            </a:pPr>
            <a:r>
              <a:rPr lang="en-US" sz="1200" dirty="0" smtClean="0"/>
              <a:t>Identify online risks and gaps</a:t>
            </a:r>
          </a:p>
        </p:txBody>
      </p:sp>
      <p:sp>
        <p:nvSpPr>
          <p:cNvPr id="15" name="Chevron 14"/>
          <p:cNvSpPr/>
          <p:nvPr/>
        </p:nvSpPr>
        <p:spPr>
          <a:xfrm rot="5400000">
            <a:off x="1645041" y="4808281"/>
            <a:ext cx="325968" cy="227838"/>
          </a:xfrm>
          <a:prstGeom prst="chevron">
            <a:avLst/>
          </a:prstGeom>
          <a:solidFill>
            <a:srgbClr val="C0C1C3"/>
          </a:solidFill>
          <a:ln>
            <a:solidFill>
              <a:srgbClr val="C0C1C3"/>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solidFill>
                <a:schemeClr val="tx1"/>
              </a:solidFill>
            </a:endParaRPr>
          </a:p>
        </p:txBody>
      </p:sp>
      <p:sp>
        <p:nvSpPr>
          <p:cNvPr id="16" name="Rectangle 15"/>
          <p:cNvSpPr/>
          <p:nvPr/>
        </p:nvSpPr>
        <p:spPr>
          <a:xfrm>
            <a:off x="3403600" y="1946796"/>
            <a:ext cx="2137834" cy="546100"/>
          </a:xfrm>
          <a:prstGeom prst="rect">
            <a:avLst/>
          </a:prstGeom>
          <a:solidFill>
            <a:srgbClr val="28478E"/>
          </a:solidFill>
          <a:ln>
            <a:solidFill>
              <a:srgbClr val="766C7B"/>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b="1" dirty="0" smtClean="0"/>
              <a:t>Design the train the trainer program</a:t>
            </a:r>
            <a:endParaRPr lang="en-US" sz="1200" b="1" dirty="0"/>
          </a:p>
        </p:txBody>
      </p:sp>
      <p:sp>
        <p:nvSpPr>
          <p:cNvPr id="17" name="Rectangle 16"/>
          <p:cNvSpPr/>
          <p:nvPr/>
        </p:nvSpPr>
        <p:spPr>
          <a:xfrm>
            <a:off x="3403599" y="2604244"/>
            <a:ext cx="2137834" cy="2120900"/>
          </a:xfrm>
          <a:prstGeom prst="rect">
            <a:avLst/>
          </a:prstGeom>
          <a:solidFill>
            <a:srgbClr val="28478E"/>
          </a:solidFill>
          <a:ln>
            <a:solidFill>
              <a:srgbClr val="766C7B"/>
            </a:solidFill>
          </a:ln>
        </p:spPr>
        <p:style>
          <a:lnRef idx="1">
            <a:schemeClr val="accent1"/>
          </a:lnRef>
          <a:fillRef idx="3">
            <a:schemeClr val="accent1"/>
          </a:fillRef>
          <a:effectRef idx="2">
            <a:schemeClr val="accent1"/>
          </a:effectRef>
          <a:fontRef idx="minor">
            <a:schemeClr val="lt1"/>
          </a:fontRef>
        </p:style>
        <p:txBody>
          <a:bodyPr rtlCol="0" anchor="t"/>
          <a:lstStyle/>
          <a:p>
            <a:pPr marL="171450" indent="-171450">
              <a:buFont typeface="Wingdings" pitchFamily="2" charset="2"/>
              <a:buChar char="q"/>
            </a:pPr>
            <a:r>
              <a:rPr lang="en-US" sz="1200" dirty="0" smtClean="0"/>
              <a:t>Set requirements for a training model (development, implementation and  evaluation phase)</a:t>
            </a:r>
          </a:p>
          <a:p>
            <a:pPr marL="171450" indent="-171450">
              <a:buFont typeface="Wingdings" pitchFamily="2" charset="2"/>
              <a:buChar char="q"/>
            </a:pPr>
            <a:r>
              <a:rPr lang="en-US" sz="1200" dirty="0" smtClean="0"/>
              <a:t>Partner with key NGOs to create the training model</a:t>
            </a:r>
          </a:p>
          <a:p>
            <a:pPr marL="171450" indent="-171450">
              <a:buFont typeface="Wingdings" pitchFamily="2" charset="2"/>
              <a:buChar char="q"/>
            </a:pPr>
            <a:r>
              <a:rPr lang="en-US" sz="1200" dirty="0" smtClean="0"/>
              <a:t> Develop funding proposal for implementation </a:t>
            </a:r>
          </a:p>
          <a:p>
            <a:pPr marL="171450" indent="-171450"/>
            <a:r>
              <a:rPr lang="en-US" sz="1200" dirty="0" smtClean="0"/>
              <a:t> </a:t>
            </a:r>
          </a:p>
          <a:p>
            <a:pPr marL="171450" indent="-171450">
              <a:buFont typeface="Wingdings" pitchFamily="2" charset="2"/>
              <a:buChar char="q"/>
            </a:pPr>
            <a:endParaRPr lang="en-US" sz="1200" dirty="0" smtClean="0"/>
          </a:p>
          <a:p>
            <a:endParaRPr lang="en-US" sz="1200" dirty="0"/>
          </a:p>
        </p:txBody>
      </p:sp>
      <p:sp>
        <p:nvSpPr>
          <p:cNvPr id="18" name="Rectangle 17"/>
          <p:cNvSpPr/>
          <p:nvPr/>
        </p:nvSpPr>
        <p:spPr>
          <a:xfrm>
            <a:off x="3460751" y="5036832"/>
            <a:ext cx="2137834" cy="624416"/>
          </a:xfrm>
          <a:prstGeom prst="rect">
            <a:avLst/>
          </a:prstGeom>
          <a:solidFill>
            <a:srgbClr val="208C6D"/>
          </a:solidFill>
        </p:spPr>
        <p:style>
          <a:lnRef idx="1">
            <a:schemeClr val="accent1"/>
          </a:lnRef>
          <a:fillRef idx="3">
            <a:schemeClr val="accent1"/>
          </a:fillRef>
          <a:effectRef idx="2">
            <a:schemeClr val="accent1"/>
          </a:effectRef>
          <a:fontRef idx="minor">
            <a:schemeClr val="lt1"/>
          </a:fontRef>
        </p:style>
        <p:txBody>
          <a:bodyPr rtlCol="0" anchor="ctr"/>
          <a:lstStyle/>
          <a:p>
            <a:pPr marL="171450" indent="-171450">
              <a:buFont typeface="Wingdings" pitchFamily="2" charset="2"/>
              <a:buChar char="q"/>
            </a:pPr>
            <a:r>
              <a:rPr lang="en-US" sz="1200" dirty="0" smtClean="0"/>
              <a:t>Select training model</a:t>
            </a:r>
          </a:p>
        </p:txBody>
      </p:sp>
      <p:sp>
        <p:nvSpPr>
          <p:cNvPr id="19" name="Chevron 18"/>
          <p:cNvSpPr/>
          <p:nvPr/>
        </p:nvSpPr>
        <p:spPr>
          <a:xfrm rot="5400000">
            <a:off x="4262464" y="4817980"/>
            <a:ext cx="325968" cy="208439"/>
          </a:xfrm>
          <a:prstGeom prst="chevron">
            <a:avLst/>
          </a:prstGeom>
          <a:solidFill>
            <a:srgbClr val="C0C1C3"/>
          </a:solidFill>
          <a:ln>
            <a:solidFill>
              <a:srgbClr val="C0C1C3"/>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solidFill>
                <a:schemeClr val="tx1"/>
              </a:solidFill>
            </a:endParaRPr>
          </a:p>
        </p:txBody>
      </p:sp>
      <p:grpSp>
        <p:nvGrpSpPr>
          <p:cNvPr id="20" name="Group 16"/>
          <p:cNvGrpSpPr/>
          <p:nvPr/>
        </p:nvGrpSpPr>
        <p:grpSpPr>
          <a:xfrm>
            <a:off x="5927672" y="1988840"/>
            <a:ext cx="2163234" cy="4536504"/>
            <a:chOff x="6129866" y="1735708"/>
            <a:chExt cx="2163234" cy="4536504"/>
          </a:xfrm>
          <a:solidFill>
            <a:srgbClr val="28478E"/>
          </a:solidFill>
        </p:grpSpPr>
        <p:sp>
          <p:nvSpPr>
            <p:cNvPr id="21" name="Rectangle 20"/>
            <p:cNvSpPr/>
            <p:nvPr/>
          </p:nvSpPr>
          <p:spPr>
            <a:xfrm>
              <a:off x="6129866" y="1735708"/>
              <a:ext cx="2163234" cy="474092"/>
            </a:xfrm>
            <a:prstGeom prst="rect">
              <a:avLst/>
            </a:prstGeom>
            <a:grpFill/>
            <a:ln>
              <a:solidFill>
                <a:srgbClr val="766C7B"/>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b="1" dirty="0" smtClean="0"/>
                <a:t>Implementation</a:t>
              </a:r>
            </a:p>
          </p:txBody>
        </p:sp>
        <p:sp>
          <p:nvSpPr>
            <p:cNvPr id="22" name="Rectangle 21"/>
            <p:cNvSpPr/>
            <p:nvPr/>
          </p:nvSpPr>
          <p:spPr>
            <a:xfrm>
              <a:off x="6129866" y="2336800"/>
              <a:ext cx="2163234" cy="3071315"/>
            </a:xfrm>
            <a:prstGeom prst="rect">
              <a:avLst/>
            </a:prstGeom>
            <a:grpFill/>
            <a:ln>
              <a:solidFill>
                <a:srgbClr val="766C7B"/>
              </a:solidFill>
            </a:ln>
          </p:spPr>
          <p:style>
            <a:lnRef idx="1">
              <a:schemeClr val="accent1"/>
            </a:lnRef>
            <a:fillRef idx="3">
              <a:schemeClr val="accent1"/>
            </a:fillRef>
            <a:effectRef idx="2">
              <a:schemeClr val="accent1"/>
            </a:effectRef>
            <a:fontRef idx="minor">
              <a:schemeClr val="lt1"/>
            </a:fontRef>
          </p:style>
          <p:txBody>
            <a:bodyPr rtlCol="0" anchor="t"/>
            <a:lstStyle/>
            <a:p>
              <a:pPr marL="171450" indent="-171450">
                <a:buFont typeface="Wingdings" pitchFamily="2" charset="2"/>
                <a:buChar char="q"/>
              </a:pPr>
              <a:r>
                <a:rPr lang="en-US" sz="1200" dirty="0" smtClean="0"/>
                <a:t>Select, train and support  1000 E-Ambassadors </a:t>
              </a:r>
            </a:p>
            <a:p>
              <a:pPr marL="171450" indent="-171450">
                <a:buFont typeface="Wingdings" pitchFamily="2" charset="2"/>
                <a:buChar char="q"/>
              </a:pPr>
              <a:r>
                <a:rPr lang="en-US" sz="1200" dirty="0" smtClean="0"/>
                <a:t>Hold a roundtable with community stakeholders (ISPs, Internet Cafes, NGOs, municipalities…), concerned ministries (Education, Social Affairs, Interior…) and media  to continuously support ambassadors, to support new hotline and to support curriculum additions on COP</a:t>
              </a:r>
              <a:endParaRPr lang="en-US" sz="1200" dirty="0"/>
            </a:p>
            <a:p>
              <a:pPr marL="171450" indent="-171450">
                <a:buFont typeface="Wingdings" pitchFamily="2" charset="2"/>
                <a:buChar char="q"/>
              </a:pPr>
              <a:r>
                <a:rPr lang="en-US" sz="1200" dirty="0" smtClean="0"/>
                <a:t>Monitor implementation, report progress and evaluate awareness level improvement </a:t>
              </a:r>
              <a:endParaRPr lang="en-US" sz="1200" dirty="0"/>
            </a:p>
          </p:txBody>
        </p:sp>
        <p:sp>
          <p:nvSpPr>
            <p:cNvPr id="23" name="Rectangle 22"/>
            <p:cNvSpPr/>
            <p:nvPr/>
          </p:nvSpPr>
          <p:spPr>
            <a:xfrm>
              <a:off x="6129866" y="5609716"/>
              <a:ext cx="2163234" cy="662496"/>
            </a:xfrm>
            <a:prstGeom prst="rect">
              <a:avLst/>
            </a:prstGeom>
            <a:solidFill>
              <a:srgbClr val="208C6D"/>
            </a:solidFill>
          </p:spPr>
          <p:style>
            <a:lnRef idx="1">
              <a:schemeClr val="accent1"/>
            </a:lnRef>
            <a:fillRef idx="3">
              <a:schemeClr val="accent1"/>
            </a:fillRef>
            <a:effectRef idx="2">
              <a:schemeClr val="accent1"/>
            </a:effectRef>
            <a:fontRef idx="minor">
              <a:schemeClr val="lt1"/>
            </a:fontRef>
          </p:style>
          <p:txBody>
            <a:bodyPr rtlCol="0" anchor="ctr"/>
            <a:lstStyle/>
            <a:p>
              <a:pPr marL="171450" indent="-171450">
                <a:buFont typeface="Wingdings" pitchFamily="2" charset="2"/>
                <a:buChar char="q"/>
              </a:pPr>
              <a:r>
                <a:rPr lang="en-US" sz="1200" dirty="0" smtClean="0"/>
                <a:t>Implement, support and Monitor</a:t>
              </a:r>
            </a:p>
          </p:txBody>
        </p:sp>
      </p:grpSp>
      <p:sp>
        <p:nvSpPr>
          <p:cNvPr id="24" name="Chevron 23"/>
          <p:cNvSpPr/>
          <p:nvPr/>
        </p:nvSpPr>
        <p:spPr>
          <a:xfrm>
            <a:off x="5541433" y="2243708"/>
            <a:ext cx="386239" cy="222250"/>
          </a:xfrm>
          <a:prstGeom prst="chevron">
            <a:avLst/>
          </a:prstGeom>
          <a:solidFill>
            <a:srgbClr val="C0C1C3"/>
          </a:solidFill>
          <a:ln>
            <a:solidFill>
              <a:srgbClr val="C0C1C3"/>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solidFill>
                <a:schemeClr val="tx1"/>
              </a:solidFill>
            </a:endParaRPr>
          </a:p>
        </p:txBody>
      </p:sp>
      <p:sp>
        <p:nvSpPr>
          <p:cNvPr id="25" name="Chevron 24"/>
          <p:cNvSpPr/>
          <p:nvPr/>
        </p:nvSpPr>
        <p:spPr>
          <a:xfrm rot="5400000">
            <a:off x="6827191" y="5672377"/>
            <a:ext cx="325968" cy="227838"/>
          </a:xfrm>
          <a:prstGeom prst="chevron">
            <a:avLst/>
          </a:prstGeom>
          <a:solidFill>
            <a:srgbClr val="C0C1C3"/>
          </a:solidFill>
          <a:ln>
            <a:solidFill>
              <a:srgbClr val="C0C1C3"/>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solidFill>
                <a:schemeClr val="tx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27645" y="0"/>
            <a:ext cx="8288771" cy="769441"/>
          </a:xfrm>
          <a:prstGeom prst="rect">
            <a:avLst/>
          </a:prstGeom>
        </p:spPr>
        <p:txBody>
          <a:bodyPr wrap="square">
            <a:spAutoFit/>
          </a:bodyPr>
          <a:lstStyle/>
          <a:p>
            <a:pPr fontAlgn="auto">
              <a:spcAft>
                <a:spcPts val="0"/>
              </a:spcAft>
              <a:defRPr/>
            </a:pPr>
            <a:r>
              <a:rPr lang="en-US" sz="4400" b="1" dirty="0" smtClean="0">
                <a:solidFill>
                  <a:schemeClr val="bg1"/>
                </a:solidFill>
              </a:rPr>
              <a:t>Efforts Targeting Parents (1)</a:t>
            </a:r>
          </a:p>
        </p:txBody>
      </p:sp>
      <p:sp>
        <p:nvSpPr>
          <p:cNvPr id="6" name="Flowchart: Alternate Process 5"/>
          <p:cNvSpPr/>
          <p:nvPr/>
        </p:nvSpPr>
        <p:spPr bwMode="auto">
          <a:xfrm>
            <a:off x="35496" y="908720"/>
            <a:ext cx="7848872" cy="720080"/>
          </a:xfrm>
          <a:prstGeom prst="flowChartAlternateProcess">
            <a:avLst/>
          </a:prstGeom>
          <a:solidFill>
            <a:srgbClr val="33157D"/>
          </a:solidFill>
          <a:ln w="12700" cap="rnd">
            <a:solidFill>
              <a:srgbClr val="002060"/>
            </a:solidFill>
          </a:ln>
        </p:spPr>
        <p:style>
          <a:lnRef idx="2">
            <a:schemeClr val="accent1"/>
          </a:lnRef>
          <a:fillRef idx="1">
            <a:schemeClr val="lt1"/>
          </a:fillRef>
          <a:effectRef idx="0">
            <a:schemeClr val="accent1"/>
          </a:effectRef>
          <a:fontRef idx="minor">
            <a:schemeClr val="dk1"/>
          </a:fontRef>
        </p:style>
        <p:txBody>
          <a:bodyPr anchor="ctr"/>
          <a:lstStyle/>
          <a:p>
            <a:pPr fontAlgn="auto">
              <a:spcAft>
                <a:spcPts val="0"/>
              </a:spcAft>
              <a:defRPr/>
            </a:pPr>
            <a:r>
              <a:rPr lang="en-US" sz="2400" b="1" dirty="0" smtClean="0">
                <a:solidFill>
                  <a:schemeClr val="bg1"/>
                </a:solidFill>
                <a:latin typeface="+mj-lt"/>
              </a:rPr>
              <a:t>TRA believes parents are key influencers of children behavior online</a:t>
            </a:r>
          </a:p>
        </p:txBody>
      </p:sp>
      <p:sp>
        <p:nvSpPr>
          <p:cNvPr id="7" name="Rectangle 6"/>
          <p:cNvSpPr/>
          <p:nvPr/>
        </p:nvSpPr>
        <p:spPr>
          <a:xfrm>
            <a:off x="0" y="1340768"/>
            <a:ext cx="9144000" cy="1754326"/>
          </a:xfrm>
          <a:prstGeom prst="rect">
            <a:avLst/>
          </a:prstGeom>
        </p:spPr>
        <p:txBody>
          <a:bodyPr wrap="square">
            <a:spAutoFit/>
          </a:bodyPr>
          <a:lstStyle/>
          <a:p>
            <a:pPr lvl="0">
              <a:buFont typeface="Arial" pitchFamily="34" charset="0"/>
              <a:buChar char="•"/>
            </a:pPr>
            <a:endParaRPr lang="en-US" b="1" dirty="0" smtClean="0"/>
          </a:p>
          <a:p>
            <a:pPr marL="358775" lvl="2" indent="-358775">
              <a:buFont typeface="Wingdings" pitchFamily="2" charset="2"/>
              <a:buChar char="§"/>
            </a:pPr>
            <a:r>
              <a:rPr lang="en-US" b="1" dirty="0" smtClean="0"/>
              <a:t>The TRA has made several contributions to schools and dedicated parents workshops covering all tools that can be used by parents to ensure their children with a safe environment whilst surfing the net. </a:t>
            </a:r>
          </a:p>
          <a:p>
            <a:pPr lvl="0">
              <a:buFont typeface="Arial" pitchFamily="34" charset="0"/>
              <a:buChar char="•"/>
            </a:pPr>
            <a:endParaRPr lang="en-US" b="1" dirty="0" smtClean="0"/>
          </a:p>
          <a:p>
            <a:pPr lvl="0"/>
            <a:endParaRPr lang="en-US" dirty="0"/>
          </a:p>
        </p:txBody>
      </p:sp>
      <p:sp>
        <p:nvSpPr>
          <p:cNvPr id="9" name="Footer Placeholder 8"/>
          <p:cNvSpPr>
            <a:spLocks noGrp="1"/>
          </p:cNvSpPr>
          <p:nvPr>
            <p:ph type="ftr" sz="quarter" idx="11"/>
          </p:nvPr>
        </p:nvSpPr>
        <p:spPr>
          <a:xfrm>
            <a:off x="2987824" y="6309321"/>
            <a:ext cx="2895600" cy="548680"/>
          </a:xfrm>
        </p:spPr>
        <p:txBody>
          <a:bodyPr/>
          <a:lstStyle/>
          <a:p>
            <a:r>
              <a:rPr lang="en-US" sz="1400" b="1" dirty="0" smtClean="0">
                <a:solidFill>
                  <a:schemeClr val="tx1"/>
                </a:solidFill>
              </a:rPr>
              <a:t>(c) TRA- Lebanon Proprietary</a:t>
            </a:r>
            <a:endParaRPr lang="en-US" sz="1400" b="1" dirty="0">
              <a:solidFill>
                <a:schemeClr val="tx1"/>
              </a:solidFill>
            </a:endParaRPr>
          </a:p>
        </p:txBody>
      </p:sp>
      <p:sp>
        <p:nvSpPr>
          <p:cNvPr id="10" name="Slide Number Placeholder 9"/>
          <p:cNvSpPr>
            <a:spLocks noGrp="1"/>
          </p:cNvSpPr>
          <p:nvPr>
            <p:ph type="sldNum" sz="quarter" idx="12"/>
          </p:nvPr>
        </p:nvSpPr>
        <p:spPr/>
        <p:txBody>
          <a:bodyPr/>
          <a:lstStyle/>
          <a:p>
            <a:fld id="{7D067218-8E18-4B45-BD5E-06BD6C70A395}" type="slidenum">
              <a:rPr lang="en-US" smtClean="0"/>
              <a:pPr/>
              <a:t>11</a:t>
            </a:fld>
            <a:endParaRPr lang="en-US"/>
          </a:p>
        </p:txBody>
      </p:sp>
      <p:graphicFrame>
        <p:nvGraphicFramePr>
          <p:cNvPr id="8" name="Diagram 7"/>
          <p:cNvGraphicFramePr/>
          <p:nvPr>
            <p:extLst>
              <p:ext uri="{D42A27DB-BD31-4B8C-83A1-F6EECF244321}">
                <p14:modId xmlns:p14="http://schemas.microsoft.com/office/powerpoint/2010/main" xmlns="" val="4035980502"/>
              </p:ext>
            </p:extLst>
          </p:nvPr>
        </p:nvGraphicFramePr>
        <p:xfrm>
          <a:off x="683568" y="2564904"/>
          <a:ext cx="7560840" cy="400506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27645" y="0"/>
            <a:ext cx="8288771" cy="769441"/>
          </a:xfrm>
          <a:prstGeom prst="rect">
            <a:avLst/>
          </a:prstGeom>
        </p:spPr>
        <p:txBody>
          <a:bodyPr wrap="square">
            <a:spAutoFit/>
          </a:bodyPr>
          <a:lstStyle/>
          <a:p>
            <a:pPr fontAlgn="auto">
              <a:spcAft>
                <a:spcPts val="0"/>
              </a:spcAft>
              <a:defRPr/>
            </a:pPr>
            <a:r>
              <a:rPr lang="en-US" sz="4400" b="1" dirty="0" smtClean="0">
                <a:solidFill>
                  <a:schemeClr val="bg1"/>
                </a:solidFill>
              </a:rPr>
              <a:t>Efforts Targeting Parents (2)</a:t>
            </a:r>
          </a:p>
        </p:txBody>
      </p:sp>
      <p:sp>
        <p:nvSpPr>
          <p:cNvPr id="6" name="Flowchart: Alternate Process 5"/>
          <p:cNvSpPr/>
          <p:nvPr/>
        </p:nvSpPr>
        <p:spPr bwMode="auto">
          <a:xfrm>
            <a:off x="35496" y="908720"/>
            <a:ext cx="8280920" cy="720080"/>
          </a:xfrm>
          <a:prstGeom prst="flowChartAlternateProcess">
            <a:avLst/>
          </a:prstGeom>
          <a:solidFill>
            <a:srgbClr val="33157D"/>
          </a:solidFill>
          <a:ln w="12700" cap="rnd">
            <a:solidFill>
              <a:srgbClr val="002060"/>
            </a:solidFill>
          </a:ln>
        </p:spPr>
        <p:style>
          <a:lnRef idx="2">
            <a:schemeClr val="accent1"/>
          </a:lnRef>
          <a:fillRef idx="1">
            <a:schemeClr val="lt1"/>
          </a:fillRef>
          <a:effectRef idx="0">
            <a:schemeClr val="accent1"/>
          </a:effectRef>
          <a:fontRef idx="minor">
            <a:schemeClr val="dk1"/>
          </a:fontRef>
        </p:style>
        <p:txBody>
          <a:bodyPr anchor="ctr"/>
          <a:lstStyle/>
          <a:p>
            <a:pPr fontAlgn="auto">
              <a:spcAft>
                <a:spcPts val="0"/>
              </a:spcAft>
              <a:defRPr/>
            </a:pPr>
            <a:r>
              <a:rPr lang="en-US" sz="2400" b="1" dirty="0" smtClean="0">
                <a:solidFill>
                  <a:schemeClr val="bg1"/>
                </a:solidFill>
                <a:latin typeface="+mj-lt"/>
              </a:rPr>
              <a:t>In addition to peers, </a:t>
            </a:r>
            <a:r>
              <a:rPr lang="en-US" sz="2400" b="1" dirty="0">
                <a:solidFill>
                  <a:schemeClr val="bg1"/>
                </a:solidFill>
                <a:latin typeface="+mj-lt"/>
              </a:rPr>
              <a:t>p</a:t>
            </a:r>
            <a:r>
              <a:rPr lang="en-US" sz="2400" b="1" dirty="0" smtClean="0">
                <a:solidFill>
                  <a:schemeClr val="bg1"/>
                </a:solidFill>
                <a:latin typeface="+mj-lt"/>
              </a:rPr>
              <a:t>arents are key influencers of children behavior online</a:t>
            </a:r>
          </a:p>
        </p:txBody>
      </p:sp>
      <p:sp>
        <p:nvSpPr>
          <p:cNvPr id="9" name="Footer Placeholder 8"/>
          <p:cNvSpPr>
            <a:spLocks noGrp="1"/>
          </p:cNvSpPr>
          <p:nvPr>
            <p:ph type="ftr" sz="quarter" idx="11"/>
          </p:nvPr>
        </p:nvSpPr>
        <p:spPr>
          <a:xfrm>
            <a:off x="2987824" y="6237312"/>
            <a:ext cx="2895600" cy="620689"/>
          </a:xfrm>
        </p:spPr>
        <p:txBody>
          <a:bodyPr/>
          <a:lstStyle/>
          <a:p>
            <a:r>
              <a:rPr lang="en-US" sz="1400" b="1" dirty="0" smtClean="0">
                <a:solidFill>
                  <a:schemeClr val="tx1"/>
                </a:solidFill>
              </a:rPr>
              <a:t>(c) TRA- Lebanon Proprietary</a:t>
            </a:r>
            <a:endParaRPr lang="en-US" sz="1400" b="1" dirty="0">
              <a:solidFill>
                <a:schemeClr val="tx1"/>
              </a:solidFill>
            </a:endParaRPr>
          </a:p>
        </p:txBody>
      </p:sp>
      <p:sp>
        <p:nvSpPr>
          <p:cNvPr id="10" name="Slide Number Placeholder 9"/>
          <p:cNvSpPr>
            <a:spLocks noGrp="1"/>
          </p:cNvSpPr>
          <p:nvPr>
            <p:ph type="sldNum" sz="quarter" idx="12"/>
          </p:nvPr>
        </p:nvSpPr>
        <p:spPr/>
        <p:txBody>
          <a:bodyPr/>
          <a:lstStyle/>
          <a:p>
            <a:fld id="{7D067218-8E18-4B45-BD5E-06BD6C70A395}" type="slidenum">
              <a:rPr lang="en-US" smtClean="0"/>
              <a:pPr/>
              <a:t>12</a:t>
            </a:fld>
            <a:endParaRPr lang="en-US"/>
          </a:p>
        </p:txBody>
      </p:sp>
      <p:sp>
        <p:nvSpPr>
          <p:cNvPr id="11" name="Rectangle 10"/>
          <p:cNvSpPr/>
          <p:nvPr/>
        </p:nvSpPr>
        <p:spPr>
          <a:xfrm>
            <a:off x="251520" y="2852936"/>
            <a:ext cx="5868144" cy="2862322"/>
          </a:xfrm>
          <a:prstGeom prst="rect">
            <a:avLst/>
          </a:prstGeom>
        </p:spPr>
        <p:txBody>
          <a:bodyPr wrap="square">
            <a:spAutoFit/>
          </a:bodyPr>
          <a:lstStyle/>
          <a:p>
            <a:r>
              <a:rPr lang="en-US" i="1" dirty="0" smtClean="0"/>
              <a:t>“</a:t>
            </a:r>
            <a:r>
              <a:rPr lang="en-US" sz="2000" i="1" dirty="0" smtClean="0"/>
              <a:t>Parents need to be aware of the options they have to secure their internet at home, </a:t>
            </a:r>
          </a:p>
          <a:p>
            <a:r>
              <a:rPr lang="en-US" sz="2000" i="1" dirty="0" smtClean="0"/>
              <a:t>they need to understand the potential risk areas and be able to educate their kids and monitor them accordingly.  Although parents are the weakest channel to drive awareness for their kids , they still provide an important role to support their kids in case something happened and also they are the provider of access and can extend that to tools to be used at home.”</a:t>
            </a:r>
          </a:p>
        </p:txBody>
      </p:sp>
      <p:sp>
        <p:nvSpPr>
          <p:cNvPr id="12" name="Rectangle 11"/>
          <p:cNvSpPr/>
          <p:nvPr/>
        </p:nvSpPr>
        <p:spPr>
          <a:xfrm>
            <a:off x="0" y="1628800"/>
            <a:ext cx="9144000" cy="923330"/>
          </a:xfrm>
          <a:prstGeom prst="rect">
            <a:avLst/>
          </a:prstGeom>
        </p:spPr>
        <p:txBody>
          <a:bodyPr wrap="square">
            <a:spAutoFit/>
          </a:bodyPr>
          <a:lstStyle/>
          <a:p>
            <a:pPr marL="358775" lvl="2" indent="-358775">
              <a:buFont typeface="Wingdings" pitchFamily="2" charset="2"/>
              <a:buChar char="§"/>
            </a:pPr>
            <a:r>
              <a:rPr lang="en-US" b="1" dirty="0" smtClean="0"/>
              <a:t>The TRA has created and distributed parents/children contracts  in 3 languages (English, French and Arabic) to be shared amongst them as a binding commitment towards the usage of the internet at home and in the community.</a:t>
            </a:r>
          </a:p>
        </p:txBody>
      </p:sp>
      <p:pic>
        <p:nvPicPr>
          <p:cNvPr id="2051" name="Picture 3"/>
          <p:cNvPicPr>
            <a:picLocks noChangeAspect="1" noChangeArrowheads="1"/>
          </p:cNvPicPr>
          <p:nvPr/>
        </p:nvPicPr>
        <p:blipFill>
          <a:blip r:embed="rId4" cstate="print"/>
          <a:srcRect/>
          <a:stretch>
            <a:fillRect/>
          </a:stretch>
        </p:blipFill>
        <p:spPr bwMode="auto">
          <a:xfrm>
            <a:off x="6045200" y="2492896"/>
            <a:ext cx="3098800" cy="40132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4294967295"/>
          </p:nvPr>
        </p:nvSpPr>
        <p:spPr>
          <a:xfrm>
            <a:off x="685800" y="6248400"/>
            <a:ext cx="1905000" cy="457200"/>
          </a:xfrm>
          <a:noFill/>
        </p:spPr>
        <p:txBody>
          <a:bodyPr/>
          <a:lstStyle/>
          <a:p>
            <a:r>
              <a:rPr lang="en-US" dirty="0" smtClean="0"/>
              <a:t>  1/20</a:t>
            </a:r>
            <a:endParaRPr lang="en-US" dirty="0"/>
          </a:p>
        </p:txBody>
      </p:sp>
      <p:pic>
        <p:nvPicPr>
          <p:cNvPr id="3075" name="Picture 26"/>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3077" name="Rectangle 5"/>
          <p:cNvSpPr>
            <a:spLocks noChangeArrowheads="1"/>
          </p:cNvSpPr>
          <p:nvPr/>
        </p:nvSpPr>
        <p:spPr bwMode="auto">
          <a:xfrm>
            <a:off x="1899138" y="6477000"/>
            <a:ext cx="562708" cy="304800"/>
          </a:xfrm>
          <a:prstGeom prst="rect">
            <a:avLst/>
          </a:prstGeom>
          <a:noFill/>
          <a:ln w="9525">
            <a:noFill/>
            <a:miter lim="800000"/>
            <a:headEnd/>
            <a:tailEnd/>
          </a:ln>
        </p:spPr>
        <p:txBody>
          <a:bodyPr anchor="ctr"/>
          <a:lstStyle/>
          <a:p>
            <a:pPr algn="ctr" eaLnBrk="1" hangingPunct="1"/>
            <a:endParaRPr lang="en-US" sz="4400" dirty="0">
              <a:solidFill>
                <a:schemeClr val="tx2"/>
              </a:solidFill>
            </a:endParaRPr>
          </a:p>
        </p:txBody>
      </p:sp>
      <p:sp>
        <p:nvSpPr>
          <p:cNvPr id="3085" name="Rectangle 29"/>
          <p:cNvSpPr>
            <a:spLocks noChangeArrowheads="1"/>
          </p:cNvSpPr>
          <p:nvPr/>
        </p:nvSpPr>
        <p:spPr bwMode="auto">
          <a:xfrm>
            <a:off x="281354" y="6477000"/>
            <a:ext cx="1406769" cy="304800"/>
          </a:xfrm>
          <a:prstGeom prst="rect">
            <a:avLst/>
          </a:prstGeom>
          <a:noFill/>
          <a:ln w="9525">
            <a:noFill/>
            <a:miter lim="800000"/>
            <a:headEnd/>
            <a:tailEnd/>
          </a:ln>
        </p:spPr>
        <p:txBody>
          <a:bodyPr anchor="ctr"/>
          <a:lstStyle/>
          <a:p>
            <a:pPr eaLnBrk="1" hangingPunct="1"/>
            <a:r>
              <a:rPr lang="en-US" sz="1200" i="1" dirty="0" smtClean="0">
                <a:solidFill>
                  <a:schemeClr val="bg1"/>
                </a:solidFill>
              </a:rPr>
              <a:t> </a:t>
            </a:r>
            <a:endParaRPr lang="en-US" sz="4400" dirty="0">
              <a:solidFill>
                <a:schemeClr val="tx2"/>
              </a:solidFill>
            </a:endParaRPr>
          </a:p>
        </p:txBody>
      </p:sp>
      <p:sp>
        <p:nvSpPr>
          <p:cNvPr id="9" name="TextBox 8"/>
          <p:cNvSpPr txBox="1"/>
          <p:nvPr/>
        </p:nvSpPr>
        <p:spPr>
          <a:xfrm>
            <a:off x="340987" y="980728"/>
            <a:ext cx="7877908" cy="3416320"/>
          </a:xfrm>
          <a:prstGeom prst="rect">
            <a:avLst/>
          </a:prstGeom>
          <a:noFill/>
        </p:spPr>
        <p:txBody>
          <a:bodyPr wrap="square" rtlCol="0">
            <a:spAutoFit/>
          </a:bodyPr>
          <a:lstStyle/>
          <a:p>
            <a:pPr lvl="1" algn="ctr"/>
            <a:endParaRPr lang="en-US" sz="7200" dirty="0" smtClean="0"/>
          </a:p>
          <a:p>
            <a:pPr lvl="1" algn="ctr"/>
            <a:r>
              <a:rPr lang="en-US" sz="7200" dirty="0" smtClean="0"/>
              <a:t>THANK YOU</a:t>
            </a:r>
          </a:p>
          <a:p>
            <a:pPr lvl="2" algn="ctr"/>
            <a:endParaRPr lang="en-US" sz="7200" dirty="0" smtClean="0"/>
          </a:p>
        </p:txBody>
      </p:sp>
      <p:sp>
        <p:nvSpPr>
          <p:cNvPr id="8" name="Slide Number Placeholder 7"/>
          <p:cNvSpPr>
            <a:spLocks noGrp="1"/>
          </p:cNvSpPr>
          <p:nvPr>
            <p:ph type="sldNum" sz="quarter" idx="12"/>
          </p:nvPr>
        </p:nvSpPr>
        <p:spPr/>
        <p:txBody>
          <a:bodyPr/>
          <a:lstStyle/>
          <a:p>
            <a:pPr>
              <a:defRPr/>
            </a:pPr>
            <a:fld id="{ED409B4C-DA1D-4418-B40A-8B361D4CCCCC}" type="slidenum">
              <a:rPr lang="en-US" smtClean="0"/>
              <a:pPr>
                <a:defRPr/>
              </a:pPr>
              <a:t>13</a:t>
            </a:fld>
            <a:endParaRPr lang="en-US" dirty="0"/>
          </a:p>
        </p:txBody>
      </p:sp>
      <p:pic>
        <p:nvPicPr>
          <p:cNvPr id="10" name="Picture 9" descr="http://www.abc.net.au/reslib/200809/r291993_1250087.jpg"/>
          <p:cNvPicPr>
            <a:picLocks noChangeAspect="1" noChangeArrowheads="1"/>
          </p:cNvPicPr>
          <p:nvPr/>
        </p:nvPicPr>
        <p:blipFill>
          <a:blip r:embed="rId4" cstate="print"/>
          <a:srcRect/>
          <a:stretch>
            <a:fillRect/>
          </a:stretch>
        </p:blipFill>
        <p:spPr bwMode="auto">
          <a:xfrm>
            <a:off x="3707904" y="3645024"/>
            <a:ext cx="2009775" cy="1323975"/>
          </a:xfrm>
          <a:prstGeom prst="rect">
            <a:avLst/>
          </a:prstGeom>
          <a:noFill/>
        </p:spPr>
      </p:pic>
      <p:sp>
        <p:nvSpPr>
          <p:cNvPr id="11" name="Rectangle 10"/>
          <p:cNvSpPr/>
          <p:nvPr/>
        </p:nvSpPr>
        <p:spPr>
          <a:xfrm>
            <a:off x="3275856" y="6309320"/>
            <a:ext cx="2995051" cy="369332"/>
          </a:xfrm>
          <a:prstGeom prst="rect">
            <a:avLst/>
          </a:prstGeom>
        </p:spPr>
        <p:txBody>
          <a:bodyPr wrap="square">
            <a:spAutoFit/>
          </a:bodyPr>
          <a:lstStyle/>
          <a:p>
            <a:r>
              <a:rPr lang="en-US" b="1" dirty="0" smtClean="0"/>
              <a:t>(c) TRA- Lebanon Proprietary</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4" presetClass="entr" presetSubtype="0" accel="10000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3000" fill="hold"/>
                                        <p:tgtEl>
                                          <p:spTgt spid="9"/>
                                        </p:tgtEl>
                                        <p:attrNameLst>
                                          <p:attrName>ppt_w</p:attrName>
                                        </p:attrNameLst>
                                      </p:cBhvr>
                                      <p:tavLst>
                                        <p:tav tm="0">
                                          <p:val>
                                            <p:strVal val="#ppt_w*0.05"/>
                                          </p:val>
                                        </p:tav>
                                        <p:tav tm="100000">
                                          <p:val>
                                            <p:strVal val="#ppt_w"/>
                                          </p:val>
                                        </p:tav>
                                      </p:tavLst>
                                    </p:anim>
                                    <p:anim calcmode="lin" valueType="num">
                                      <p:cBhvr>
                                        <p:cTn id="8" dur="3000" fill="hold"/>
                                        <p:tgtEl>
                                          <p:spTgt spid="9"/>
                                        </p:tgtEl>
                                        <p:attrNameLst>
                                          <p:attrName>ppt_h</p:attrName>
                                        </p:attrNameLst>
                                      </p:cBhvr>
                                      <p:tavLst>
                                        <p:tav tm="0">
                                          <p:val>
                                            <p:strVal val="#ppt_h"/>
                                          </p:val>
                                        </p:tav>
                                        <p:tav tm="100000">
                                          <p:val>
                                            <p:strVal val="#ppt_h"/>
                                          </p:val>
                                        </p:tav>
                                      </p:tavLst>
                                    </p:anim>
                                    <p:anim calcmode="lin" valueType="num">
                                      <p:cBhvr>
                                        <p:cTn id="9" dur="3000" fill="hold"/>
                                        <p:tgtEl>
                                          <p:spTgt spid="9"/>
                                        </p:tgtEl>
                                        <p:attrNameLst>
                                          <p:attrName>ppt_x</p:attrName>
                                        </p:attrNameLst>
                                      </p:cBhvr>
                                      <p:tavLst>
                                        <p:tav tm="0">
                                          <p:val>
                                            <p:strVal val="#ppt_x-.2"/>
                                          </p:val>
                                        </p:tav>
                                        <p:tav tm="100000">
                                          <p:val>
                                            <p:strVal val="#ppt_x"/>
                                          </p:val>
                                        </p:tav>
                                      </p:tavLst>
                                    </p:anim>
                                    <p:anim calcmode="lin" valueType="num">
                                      <p:cBhvr>
                                        <p:cTn id="10" dur="3000" fill="hold"/>
                                        <p:tgtEl>
                                          <p:spTgt spid="9"/>
                                        </p:tgtEl>
                                        <p:attrNameLst>
                                          <p:attrName>ppt_y</p:attrName>
                                        </p:attrNameLst>
                                      </p:cBhvr>
                                      <p:tavLst>
                                        <p:tav tm="0">
                                          <p:val>
                                            <p:strVal val="#ppt_y"/>
                                          </p:val>
                                        </p:tav>
                                        <p:tav tm="100000">
                                          <p:val>
                                            <p:strVal val="#ppt_y"/>
                                          </p:val>
                                        </p:tav>
                                      </p:tavLst>
                                    </p:anim>
                                    <p:animEffect transition="in" filter="fade">
                                      <p:cBhvr>
                                        <p:cTn id="11" dur="3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26"/>
          <p:cNvPicPr>
            <a:picLocks noChangeAspect="1" noChangeArrowheads="1"/>
          </p:cNvPicPr>
          <p:nvPr/>
        </p:nvPicPr>
        <p:blipFill>
          <a:blip r:embed="rId3" cstate="print"/>
          <a:srcRect/>
          <a:stretch>
            <a:fillRect/>
          </a:stretch>
        </p:blipFill>
        <p:spPr bwMode="auto">
          <a:xfrm>
            <a:off x="0" y="-27384"/>
            <a:ext cx="9144000" cy="6858000"/>
          </a:xfrm>
          <a:prstGeom prst="rect">
            <a:avLst/>
          </a:prstGeom>
        </p:spPr>
      </p:pic>
      <p:sp>
        <p:nvSpPr>
          <p:cNvPr id="3077" name="Rectangle 5"/>
          <p:cNvSpPr>
            <a:spLocks noChangeArrowheads="1"/>
          </p:cNvSpPr>
          <p:nvPr/>
        </p:nvSpPr>
        <p:spPr bwMode="auto">
          <a:xfrm>
            <a:off x="1899138" y="6477000"/>
            <a:ext cx="562708" cy="304800"/>
          </a:xfrm>
          <a:prstGeom prst="rect">
            <a:avLst/>
          </a:prstGeom>
          <a:noFill/>
          <a:ln w="9525">
            <a:noFill/>
            <a:miter lim="800000"/>
            <a:headEnd/>
            <a:tailEnd/>
          </a:ln>
        </p:spPr>
        <p:txBody>
          <a:bodyPr anchor="ctr"/>
          <a:lstStyle/>
          <a:p>
            <a:pPr algn="ctr" eaLnBrk="1" hangingPunct="1"/>
            <a:endParaRPr lang="en-US" sz="4400" dirty="0">
              <a:solidFill>
                <a:schemeClr val="tx2"/>
              </a:solidFill>
            </a:endParaRPr>
          </a:p>
        </p:txBody>
      </p:sp>
      <p:sp>
        <p:nvSpPr>
          <p:cNvPr id="3084" name="Rectangle 27"/>
          <p:cNvSpPr>
            <a:spLocks noChangeArrowheads="1"/>
          </p:cNvSpPr>
          <p:nvPr/>
        </p:nvSpPr>
        <p:spPr bwMode="auto">
          <a:xfrm>
            <a:off x="633046" y="-76200"/>
            <a:ext cx="6471138" cy="1143000"/>
          </a:xfrm>
          <a:prstGeom prst="rect">
            <a:avLst/>
          </a:prstGeom>
          <a:noFill/>
          <a:ln w="9525">
            <a:noFill/>
            <a:miter lim="800000"/>
            <a:headEnd/>
            <a:tailEnd/>
          </a:ln>
        </p:spPr>
        <p:txBody>
          <a:bodyPr anchor="ctr"/>
          <a:lstStyle/>
          <a:p>
            <a:pPr eaLnBrk="1" hangingPunct="1"/>
            <a:r>
              <a:rPr lang="en-US" sz="4400" dirty="0" smtClean="0">
                <a:solidFill>
                  <a:schemeClr val="bg1"/>
                </a:solidFill>
              </a:rPr>
              <a:t>AGENDA</a:t>
            </a:r>
            <a:endParaRPr lang="en-US" sz="4400" dirty="0">
              <a:solidFill>
                <a:srgbClr val="92D050"/>
              </a:solidFill>
            </a:endParaRPr>
          </a:p>
        </p:txBody>
      </p:sp>
      <p:sp>
        <p:nvSpPr>
          <p:cNvPr id="3085" name="Rectangle 29"/>
          <p:cNvSpPr>
            <a:spLocks noChangeArrowheads="1"/>
          </p:cNvSpPr>
          <p:nvPr/>
        </p:nvSpPr>
        <p:spPr bwMode="auto">
          <a:xfrm>
            <a:off x="281354" y="6477000"/>
            <a:ext cx="1406769" cy="304800"/>
          </a:xfrm>
          <a:prstGeom prst="rect">
            <a:avLst/>
          </a:prstGeom>
          <a:noFill/>
          <a:ln w="9525">
            <a:noFill/>
            <a:miter lim="800000"/>
            <a:headEnd/>
            <a:tailEnd/>
          </a:ln>
        </p:spPr>
        <p:txBody>
          <a:bodyPr anchor="ctr"/>
          <a:lstStyle/>
          <a:p>
            <a:pPr eaLnBrk="1" hangingPunct="1"/>
            <a:r>
              <a:rPr lang="en-US" sz="1200" i="1" dirty="0" smtClean="0">
                <a:solidFill>
                  <a:schemeClr val="bg1"/>
                </a:solidFill>
              </a:rPr>
              <a:t> </a:t>
            </a:r>
            <a:endParaRPr lang="en-US" sz="4400" dirty="0">
              <a:solidFill>
                <a:schemeClr val="tx2"/>
              </a:solidFill>
            </a:endParaRPr>
          </a:p>
        </p:txBody>
      </p:sp>
      <p:grpSp>
        <p:nvGrpSpPr>
          <p:cNvPr id="12" name="Group 28"/>
          <p:cNvGrpSpPr/>
          <p:nvPr/>
        </p:nvGrpSpPr>
        <p:grpSpPr>
          <a:xfrm>
            <a:off x="2852782" y="1404615"/>
            <a:ext cx="6291218" cy="504521"/>
            <a:chOff x="381000" y="1134394"/>
            <a:chExt cx="5895682" cy="504521"/>
          </a:xfrm>
        </p:grpSpPr>
        <p:sp>
          <p:nvSpPr>
            <p:cNvPr id="13" name="Rounded Rectangle 12"/>
            <p:cNvSpPr/>
            <p:nvPr/>
          </p:nvSpPr>
          <p:spPr bwMode="auto">
            <a:xfrm>
              <a:off x="381000" y="1134394"/>
              <a:ext cx="5257800" cy="504521"/>
            </a:xfrm>
            <a:prstGeom prst="roundRect">
              <a:avLst>
                <a:gd name="adj" fmla="val 50000"/>
              </a:avLst>
            </a:prstGeom>
            <a:gradFill>
              <a:gsLst>
                <a:gs pos="0">
                  <a:schemeClr val="accent1">
                    <a:shade val="15000"/>
                    <a:satMod val="180000"/>
                    <a:alpha val="70000"/>
                  </a:schemeClr>
                </a:gs>
                <a:gs pos="50000">
                  <a:schemeClr val="accent1">
                    <a:shade val="45000"/>
                    <a:satMod val="170000"/>
                    <a:alpha val="70000"/>
                  </a:schemeClr>
                </a:gs>
                <a:gs pos="70000">
                  <a:schemeClr val="accent1">
                    <a:tint val="99000"/>
                    <a:shade val="65000"/>
                    <a:satMod val="155000"/>
                    <a:alpha val="70000"/>
                  </a:schemeClr>
                </a:gs>
                <a:gs pos="100000">
                  <a:schemeClr val="accent1">
                    <a:tint val="95500"/>
                    <a:shade val="100000"/>
                    <a:satMod val="155000"/>
                    <a:alpha val="70000"/>
                  </a:schemeClr>
                </a:gs>
              </a:gsLst>
            </a:gradFill>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algn="ctr" defTabSz="914400">
                <a:lnSpc>
                  <a:spcPct val="90000"/>
                </a:lnSpc>
                <a:defRPr/>
              </a:pPr>
              <a:endParaRPr lang="en-US" sz="1600" kern="0" dirty="0" smtClean="0">
                <a:effectLst>
                  <a:outerShdw blurRad="38100" dist="38100" dir="2700000" algn="tl">
                    <a:srgbClr val="000000">
                      <a:alpha val="43137"/>
                    </a:srgbClr>
                  </a:outerShdw>
                </a:effectLst>
                <a:latin typeface="Segoe" pitchFamily="34" charset="0"/>
              </a:endParaRPr>
            </a:p>
          </p:txBody>
        </p:sp>
        <p:sp>
          <p:nvSpPr>
            <p:cNvPr id="14" name="Rounded Rectangle 13"/>
            <p:cNvSpPr/>
            <p:nvPr/>
          </p:nvSpPr>
          <p:spPr bwMode="auto">
            <a:xfrm>
              <a:off x="381000" y="1134394"/>
              <a:ext cx="5257800" cy="504521"/>
            </a:xfrm>
            <a:prstGeom prst="roundRect">
              <a:avLst>
                <a:gd name="adj" fmla="val 50000"/>
              </a:avLst>
            </a:prstGeom>
            <a:gradFill flip="none" rotWithShape="1">
              <a:gsLst>
                <a:gs pos="0">
                  <a:srgbClr val="FFFFFF">
                    <a:alpha val="64000"/>
                  </a:srgbClr>
                </a:gs>
                <a:gs pos="38000">
                  <a:srgbClr val="FFFFFF">
                    <a:alpha val="0"/>
                  </a:srgbClr>
                </a:gs>
              </a:gsLst>
              <a:lin ang="5400000" scaled="1"/>
              <a:tileRect/>
            </a:gradFill>
            <a:ln w="19050" cap="flat" cmpd="sng" algn="ctr">
              <a:solidFill>
                <a:srgbClr val="FFFFFF">
                  <a:alpha val="23922"/>
                </a:srgbClr>
              </a:solidFill>
              <a:prstDash val="solid"/>
              <a:round/>
              <a:headEnd type="none" w="med" len="med"/>
              <a:tailEnd type="none" w="med" len="med"/>
            </a:ln>
            <a:effectLst>
              <a:outerShdw blurRad="63500" sx="102000" sy="102000" algn="ctr" rotWithShape="0">
                <a:prstClr val="black">
                  <a:alpha val="40000"/>
                </a:prstClr>
              </a:outerShdw>
            </a:effectLst>
          </p:spPr>
          <p:txBody>
            <a:bodyPr vert="horz" wrap="square" lIns="91440" tIns="45720" rIns="91440" bIns="45720" numCol="1" rtlCol="0" anchor="ctr" anchorCtr="0" compatLnSpc="1">
              <a:prstTxWarp prst="textNoShape">
                <a:avLst/>
              </a:prstTxWarp>
            </a:bodyPr>
            <a:lstStyle/>
            <a:p>
              <a:pPr algn="ctr" defTabSz="914400">
                <a:lnSpc>
                  <a:spcPct val="90000"/>
                </a:lnSpc>
                <a:defRPr/>
              </a:pPr>
              <a:endParaRPr lang="en-US" sz="1600" kern="0" dirty="0" smtClean="0">
                <a:effectLst>
                  <a:outerShdw blurRad="38100" dist="38100" dir="2700000" algn="tl">
                    <a:srgbClr val="000000">
                      <a:alpha val="43137"/>
                    </a:srgbClr>
                  </a:outerShdw>
                </a:effectLst>
                <a:latin typeface="Segoe" pitchFamily="34" charset="0"/>
              </a:endParaRPr>
            </a:p>
          </p:txBody>
        </p:sp>
        <p:sp>
          <p:nvSpPr>
            <p:cNvPr id="15" name="Rectangle 14"/>
            <p:cNvSpPr/>
            <p:nvPr/>
          </p:nvSpPr>
          <p:spPr>
            <a:xfrm>
              <a:off x="500034" y="1186599"/>
              <a:ext cx="5776648" cy="400110"/>
            </a:xfrm>
            <a:prstGeom prst="rect">
              <a:avLst/>
            </a:prstGeom>
          </p:spPr>
          <p:txBody>
            <a:bodyPr wrap="square">
              <a:spAutoFit/>
            </a:bodyPr>
            <a:lstStyle/>
            <a:p>
              <a:pPr lvl="0"/>
              <a:r>
                <a:rPr lang="en-US" sz="2000" dirty="0" smtClean="0">
                  <a:solidFill>
                    <a:schemeClr val="accent2">
                      <a:lumMod val="20000"/>
                      <a:lumOff val="80000"/>
                    </a:schemeClr>
                  </a:solidFill>
                  <a:effectLst>
                    <a:outerShdw blurRad="38100" dist="38100" dir="2700000" algn="tl">
                      <a:srgbClr val="000000">
                        <a:alpha val="43137"/>
                      </a:srgbClr>
                    </a:outerShdw>
                  </a:effectLst>
                  <a:latin typeface="Segoe" pitchFamily="34" charset="0"/>
                </a:rPr>
                <a:t>Cyber Threats and International Best Practices</a:t>
              </a:r>
            </a:p>
          </p:txBody>
        </p:sp>
      </p:grpSp>
      <p:sp>
        <p:nvSpPr>
          <p:cNvPr id="21" name="Rectangle 20"/>
          <p:cNvSpPr/>
          <p:nvPr/>
        </p:nvSpPr>
        <p:spPr>
          <a:xfrm>
            <a:off x="3043254" y="1913271"/>
            <a:ext cx="7386662" cy="984885"/>
          </a:xfrm>
          <a:prstGeom prst="rect">
            <a:avLst/>
          </a:prstGeom>
        </p:spPr>
        <p:txBody>
          <a:bodyPr wrap="square">
            <a:spAutoFit/>
          </a:bodyPr>
          <a:lstStyle/>
          <a:p>
            <a:pPr marL="0" lvl="1">
              <a:buFont typeface="Wingdings" pitchFamily="2" charset="2"/>
              <a:buChar char="ü"/>
            </a:pPr>
            <a:r>
              <a:rPr lang="en-US" sz="2000" dirty="0" smtClean="0">
                <a:effectLst>
                  <a:outerShdw blurRad="38100" dist="38100" dir="2700000" algn="tl">
                    <a:srgbClr val="000000">
                      <a:alpha val="43137"/>
                    </a:srgbClr>
                  </a:outerShdw>
                </a:effectLst>
              </a:rPr>
              <a:t>   Analyzing Threats</a:t>
            </a:r>
          </a:p>
          <a:p>
            <a:pPr marL="0" lvl="1">
              <a:buFont typeface="Wingdings" pitchFamily="2" charset="2"/>
              <a:buChar char="ü"/>
            </a:pPr>
            <a:r>
              <a:rPr lang="en-US" sz="2000" dirty="0" smtClean="0">
                <a:effectLst>
                  <a:outerShdw blurRad="38100" dist="38100" dir="2700000" algn="tl">
                    <a:srgbClr val="000000">
                      <a:alpha val="43137"/>
                    </a:srgbClr>
                  </a:outerShdw>
                </a:effectLst>
              </a:rPr>
              <a:t>   Policies and Best Practices</a:t>
            </a:r>
          </a:p>
          <a:p>
            <a:pPr marL="0" lvl="1">
              <a:buFont typeface="Wingdings" pitchFamily="2" charset="2"/>
              <a:buChar char="ü"/>
            </a:pPr>
            <a:endParaRPr lang="en-US" dirty="0" smtClean="0">
              <a:latin typeface="Segoe" pitchFamily="34" charset="0"/>
            </a:endParaRPr>
          </a:p>
        </p:txBody>
      </p:sp>
      <p:grpSp>
        <p:nvGrpSpPr>
          <p:cNvPr id="22" name="Group 30"/>
          <p:cNvGrpSpPr/>
          <p:nvPr/>
        </p:nvGrpSpPr>
        <p:grpSpPr>
          <a:xfrm>
            <a:off x="2908276" y="2924479"/>
            <a:ext cx="5912196" cy="504521"/>
            <a:chOff x="381000" y="3255949"/>
            <a:chExt cx="5408140" cy="504521"/>
          </a:xfrm>
        </p:grpSpPr>
        <p:sp>
          <p:nvSpPr>
            <p:cNvPr id="23" name="Rounded Rectangle 22"/>
            <p:cNvSpPr/>
            <p:nvPr/>
          </p:nvSpPr>
          <p:spPr bwMode="auto">
            <a:xfrm>
              <a:off x="381000" y="3255949"/>
              <a:ext cx="5257800" cy="504521"/>
            </a:xfrm>
            <a:prstGeom prst="roundRect">
              <a:avLst>
                <a:gd name="adj" fmla="val 50000"/>
              </a:avLst>
            </a:prstGeom>
            <a:gradFill>
              <a:gsLst>
                <a:gs pos="0">
                  <a:schemeClr val="accent1">
                    <a:shade val="15000"/>
                    <a:satMod val="180000"/>
                    <a:alpha val="70000"/>
                  </a:schemeClr>
                </a:gs>
                <a:gs pos="50000">
                  <a:schemeClr val="accent1">
                    <a:shade val="45000"/>
                    <a:satMod val="170000"/>
                    <a:alpha val="70000"/>
                  </a:schemeClr>
                </a:gs>
                <a:gs pos="70000">
                  <a:schemeClr val="accent1">
                    <a:tint val="99000"/>
                    <a:shade val="65000"/>
                    <a:satMod val="155000"/>
                    <a:alpha val="70000"/>
                  </a:schemeClr>
                </a:gs>
                <a:gs pos="100000">
                  <a:schemeClr val="accent1">
                    <a:tint val="95500"/>
                    <a:shade val="100000"/>
                    <a:satMod val="155000"/>
                    <a:alpha val="70000"/>
                  </a:schemeClr>
                </a:gs>
              </a:gsLst>
            </a:gradFill>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algn="ctr" defTabSz="914400">
                <a:lnSpc>
                  <a:spcPct val="90000"/>
                </a:lnSpc>
                <a:defRPr/>
              </a:pPr>
              <a:endParaRPr lang="en-US" sz="1600" kern="0" dirty="0" smtClean="0">
                <a:effectLst>
                  <a:outerShdw blurRad="38100" dist="38100" dir="2700000" algn="tl">
                    <a:srgbClr val="000000">
                      <a:alpha val="43137"/>
                    </a:srgbClr>
                  </a:outerShdw>
                </a:effectLst>
                <a:latin typeface="Segoe" pitchFamily="34" charset="0"/>
              </a:endParaRPr>
            </a:p>
          </p:txBody>
        </p:sp>
        <p:sp>
          <p:nvSpPr>
            <p:cNvPr id="24" name="Rounded Rectangle 23"/>
            <p:cNvSpPr/>
            <p:nvPr/>
          </p:nvSpPr>
          <p:spPr bwMode="auto">
            <a:xfrm>
              <a:off x="381000" y="3255949"/>
              <a:ext cx="5257800" cy="504521"/>
            </a:xfrm>
            <a:prstGeom prst="roundRect">
              <a:avLst>
                <a:gd name="adj" fmla="val 50000"/>
              </a:avLst>
            </a:prstGeom>
            <a:gradFill flip="none" rotWithShape="1">
              <a:gsLst>
                <a:gs pos="0">
                  <a:srgbClr val="FFFFFF">
                    <a:alpha val="64000"/>
                  </a:srgbClr>
                </a:gs>
                <a:gs pos="38000">
                  <a:srgbClr val="FFFFFF">
                    <a:alpha val="0"/>
                  </a:srgbClr>
                </a:gs>
              </a:gsLst>
              <a:lin ang="5400000" scaled="1"/>
              <a:tileRect/>
            </a:gradFill>
            <a:ln w="19050" cap="flat" cmpd="sng" algn="ctr">
              <a:solidFill>
                <a:srgbClr val="FFFFFF">
                  <a:alpha val="23922"/>
                </a:srgbClr>
              </a:solidFill>
              <a:prstDash val="solid"/>
              <a:round/>
              <a:headEnd type="none" w="med" len="med"/>
              <a:tailEnd type="none" w="med" len="med"/>
            </a:ln>
            <a:effectLst>
              <a:outerShdw blurRad="63500" sx="102000" sy="102000" algn="ctr" rotWithShape="0">
                <a:prstClr val="black">
                  <a:alpha val="40000"/>
                </a:prstClr>
              </a:outerShdw>
            </a:effectLst>
          </p:spPr>
          <p:txBody>
            <a:bodyPr vert="horz" wrap="square" lIns="91440" tIns="45720" rIns="91440" bIns="45720" numCol="1" rtlCol="0" anchor="ctr" anchorCtr="0" compatLnSpc="1">
              <a:prstTxWarp prst="textNoShape">
                <a:avLst/>
              </a:prstTxWarp>
            </a:bodyPr>
            <a:lstStyle/>
            <a:p>
              <a:pPr algn="ctr" defTabSz="914400">
                <a:lnSpc>
                  <a:spcPct val="90000"/>
                </a:lnSpc>
                <a:defRPr/>
              </a:pPr>
              <a:endParaRPr lang="en-US" sz="1600" kern="0" dirty="0" smtClean="0">
                <a:effectLst>
                  <a:outerShdw blurRad="38100" dist="38100" dir="2700000" algn="tl">
                    <a:srgbClr val="000000">
                      <a:alpha val="43137"/>
                    </a:srgbClr>
                  </a:outerShdw>
                </a:effectLst>
                <a:latin typeface="Segoe" pitchFamily="34" charset="0"/>
              </a:endParaRPr>
            </a:p>
          </p:txBody>
        </p:sp>
        <p:sp>
          <p:nvSpPr>
            <p:cNvPr id="25" name="Rectangle 24"/>
            <p:cNvSpPr/>
            <p:nvPr/>
          </p:nvSpPr>
          <p:spPr>
            <a:xfrm>
              <a:off x="500034" y="3308154"/>
              <a:ext cx="5289106" cy="400110"/>
            </a:xfrm>
            <a:prstGeom prst="rect">
              <a:avLst/>
            </a:prstGeom>
          </p:spPr>
          <p:txBody>
            <a:bodyPr wrap="square">
              <a:spAutoFit/>
            </a:bodyPr>
            <a:lstStyle/>
            <a:p>
              <a:pPr lvl="0"/>
              <a:r>
                <a:rPr lang="en-US" sz="2000" dirty="0" smtClean="0">
                  <a:solidFill>
                    <a:schemeClr val="accent2">
                      <a:lumMod val="20000"/>
                      <a:lumOff val="80000"/>
                    </a:schemeClr>
                  </a:solidFill>
                  <a:effectLst>
                    <a:outerShdw blurRad="38100" dist="38100" dir="2700000" algn="tl">
                      <a:srgbClr val="000000">
                        <a:alpha val="43137"/>
                      </a:srgbClr>
                    </a:outerShdw>
                  </a:effectLst>
                  <a:latin typeface="Segoe" pitchFamily="34" charset="0"/>
                </a:rPr>
                <a:t>Lebanese Efforts </a:t>
              </a:r>
            </a:p>
          </p:txBody>
        </p:sp>
      </p:grpSp>
      <p:sp>
        <p:nvSpPr>
          <p:cNvPr id="26" name="Rectangle 25"/>
          <p:cNvSpPr/>
          <p:nvPr/>
        </p:nvSpPr>
        <p:spPr>
          <a:xfrm>
            <a:off x="2987824" y="3501008"/>
            <a:ext cx="6156176" cy="1938992"/>
          </a:xfrm>
          <a:prstGeom prst="rect">
            <a:avLst/>
          </a:prstGeom>
        </p:spPr>
        <p:txBody>
          <a:bodyPr wrap="square">
            <a:spAutoFit/>
          </a:bodyPr>
          <a:lstStyle/>
          <a:p>
            <a:pPr marL="0" lvl="1">
              <a:buFont typeface="Wingdings" pitchFamily="2" charset="2"/>
              <a:buChar char="ü"/>
            </a:pPr>
            <a:r>
              <a:rPr lang="en-US" sz="2000" dirty="0" smtClean="0">
                <a:effectLst>
                  <a:outerShdw blurRad="38100" dist="38100" dir="2700000" algn="tl">
                    <a:srgbClr val="000000">
                      <a:alpha val="43137"/>
                    </a:srgbClr>
                  </a:outerShdw>
                </a:effectLst>
              </a:rPr>
              <a:t>   Awareness Measures for the Community</a:t>
            </a:r>
          </a:p>
          <a:p>
            <a:pPr marL="0" lvl="1">
              <a:buFont typeface="Wingdings" pitchFamily="2" charset="2"/>
              <a:buChar char="ü"/>
            </a:pPr>
            <a:r>
              <a:rPr lang="en-US" sz="2000" dirty="0" smtClean="0">
                <a:effectLst>
                  <a:outerShdw blurRad="38100" dist="38100" dir="2700000" algn="tl">
                    <a:srgbClr val="000000">
                      <a:alpha val="43137"/>
                    </a:srgbClr>
                  </a:outerShdw>
                </a:effectLst>
              </a:rPr>
              <a:t>   Code of Practice for Internet Service Providers</a:t>
            </a:r>
          </a:p>
          <a:p>
            <a:pPr marL="0" lvl="1">
              <a:buFont typeface="Wingdings" pitchFamily="2" charset="2"/>
              <a:buChar char="ü"/>
            </a:pPr>
            <a:r>
              <a:rPr lang="en-US" sz="2000" dirty="0" smtClean="0">
                <a:effectLst>
                  <a:outerShdw blurRad="38100" dist="38100" dir="2700000" algn="tl">
                    <a:srgbClr val="000000">
                      <a:alpha val="43137"/>
                    </a:srgbClr>
                  </a:outerShdw>
                </a:effectLst>
              </a:rPr>
              <a:t>   Internet Cafes Standardization</a:t>
            </a:r>
          </a:p>
          <a:p>
            <a:pPr marL="0" lvl="1">
              <a:buFont typeface="Wingdings" pitchFamily="2" charset="2"/>
              <a:buChar char="ü"/>
            </a:pPr>
            <a:r>
              <a:rPr lang="en-US" sz="2000" dirty="0" smtClean="0">
                <a:effectLst>
                  <a:outerShdw blurRad="38100" dist="38100" dir="2700000" algn="tl">
                    <a:srgbClr val="000000">
                      <a:alpha val="43137"/>
                    </a:srgbClr>
                  </a:outerShdw>
                </a:effectLst>
              </a:rPr>
              <a:t>   Influencing Children</a:t>
            </a:r>
          </a:p>
          <a:p>
            <a:pPr marL="0" lvl="1">
              <a:buFont typeface="Wingdings" pitchFamily="2" charset="2"/>
              <a:buChar char="ü"/>
            </a:pPr>
            <a:r>
              <a:rPr lang="en-US" sz="2000" dirty="0" smtClean="0">
                <a:effectLst>
                  <a:outerShdw blurRad="38100" dist="38100" dir="2700000" algn="tl">
                    <a:srgbClr val="000000">
                      <a:alpha val="43137"/>
                    </a:srgbClr>
                  </a:outerShdw>
                </a:effectLst>
              </a:rPr>
              <a:t>   Measures Targeting Parents</a:t>
            </a:r>
          </a:p>
          <a:p>
            <a:pPr marL="0" lvl="1">
              <a:buFont typeface="Wingdings" pitchFamily="2" charset="2"/>
              <a:buChar char="ü"/>
            </a:pPr>
            <a:endParaRPr lang="en-US" sz="2000" dirty="0" smtClean="0">
              <a:effectLst>
                <a:outerShdw blurRad="38100" dist="38100" dir="2700000" algn="tl">
                  <a:srgbClr val="000000">
                    <a:alpha val="43137"/>
                  </a:srgbClr>
                </a:outerShdw>
              </a:effectLst>
            </a:endParaRPr>
          </a:p>
        </p:txBody>
      </p:sp>
      <p:pic>
        <p:nvPicPr>
          <p:cNvPr id="32" name="Picture 2"/>
          <p:cNvPicPr>
            <a:picLocks noChangeAspect="1" noChangeArrowheads="1"/>
          </p:cNvPicPr>
          <p:nvPr/>
        </p:nvPicPr>
        <p:blipFill>
          <a:blip r:embed="rId4" cstate="print"/>
          <a:srcRect/>
          <a:stretch>
            <a:fillRect/>
          </a:stretch>
        </p:blipFill>
        <p:spPr bwMode="auto">
          <a:xfrm>
            <a:off x="55446" y="1456820"/>
            <a:ext cx="2500330" cy="2416232"/>
          </a:xfrm>
          <a:prstGeom prst="rect">
            <a:avLst/>
          </a:prstGeom>
          <a:noFill/>
          <a:ln w="9525">
            <a:noFill/>
            <a:miter lim="800000"/>
            <a:headEnd/>
            <a:tailEnd/>
          </a:ln>
          <a:effectLst/>
        </p:spPr>
      </p:pic>
      <p:sp>
        <p:nvSpPr>
          <p:cNvPr id="33" name="Footer Placeholder 32"/>
          <p:cNvSpPr>
            <a:spLocks noGrp="1"/>
          </p:cNvSpPr>
          <p:nvPr>
            <p:ph type="ftr" sz="quarter" idx="11"/>
          </p:nvPr>
        </p:nvSpPr>
        <p:spPr/>
        <p:txBody>
          <a:bodyPr/>
          <a:lstStyle/>
          <a:p>
            <a:r>
              <a:rPr lang="en-US" sz="1400" b="1" dirty="0" smtClean="0">
                <a:solidFill>
                  <a:schemeClr val="tx1"/>
                </a:solidFill>
              </a:rPr>
              <a:t>(c) TRA- Lebanon Proprietary</a:t>
            </a:r>
            <a:endParaRPr lang="en-US" sz="1400" b="1" dirty="0">
              <a:solidFill>
                <a:schemeClr val="tx1"/>
              </a:solidFill>
            </a:endParaRPr>
          </a:p>
        </p:txBody>
      </p:sp>
      <p:sp>
        <p:nvSpPr>
          <p:cNvPr id="34" name="Slide Number Placeholder 33"/>
          <p:cNvSpPr>
            <a:spLocks noGrp="1"/>
          </p:cNvSpPr>
          <p:nvPr>
            <p:ph type="sldNum" sz="quarter" idx="12"/>
          </p:nvPr>
        </p:nvSpPr>
        <p:spPr/>
        <p:txBody>
          <a:bodyPr/>
          <a:lstStyle/>
          <a:p>
            <a:fld id="{7D067218-8E18-4B45-BD5E-06BD6C70A395}" type="slidenum">
              <a:rPr lang="en-US" smtClean="0"/>
              <a:pPr/>
              <a:t>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2000"/>
                                        <p:tgtEl>
                                          <p:spTgt spid="12"/>
                                        </p:tgtEl>
                                      </p:cBhvr>
                                    </p:animEffect>
                                    <p:anim calcmode="lin" valueType="num">
                                      <p:cBhvr>
                                        <p:cTn id="8" dur="2000" fill="hold"/>
                                        <p:tgtEl>
                                          <p:spTgt spid="12"/>
                                        </p:tgtEl>
                                        <p:attrNameLst>
                                          <p:attrName>ppt_x</p:attrName>
                                        </p:attrNameLst>
                                      </p:cBhvr>
                                      <p:tavLst>
                                        <p:tav tm="0">
                                          <p:val>
                                            <p:strVal val="#ppt_x"/>
                                          </p:val>
                                        </p:tav>
                                        <p:tav tm="100000">
                                          <p:val>
                                            <p:strVal val="#ppt_x"/>
                                          </p:val>
                                        </p:tav>
                                      </p:tavLst>
                                    </p:anim>
                                    <p:anim calcmode="lin" valueType="num">
                                      <p:cBhvr>
                                        <p:cTn id="9" dur="2000" fill="hold"/>
                                        <p:tgtEl>
                                          <p:spTgt spid="12"/>
                                        </p:tgtEl>
                                        <p:attrNameLst>
                                          <p:attrName>ppt_y</p:attrName>
                                        </p:attrNameLst>
                                      </p:cBhvr>
                                      <p:tavLst>
                                        <p:tav tm="0">
                                          <p:val>
                                            <p:strVal val="#ppt_y+.1"/>
                                          </p:val>
                                        </p:tav>
                                        <p:tav tm="100000">
                                          <p:val>
                                            <p:strVal val="#ppt_y"/>
                                          </p:val>
                                        </p:tav>
                                      </p:tavLst>
                                    </p:anim>
                                  </p:childTnLst>
                                </p:cTn>
                              </p:par>
                            </p:childTnLst>
                          </p:cTn>
                        </p:par>
                        <p:par>
                          <p:cTn id="10" fill="hold">
                            <p:stCondLst>
                              <p:cond delay="2000"/>
                            </p:stCondLst>
                            <p:childTnLst>
                              <p:par>
                                <p:cTn id="11" presetID="4" presetClass="entr" presetSubtype="16" fill="hold" grpId="0" nodeType="afterEffect">
                                  <p:stCondLst>
                                    <p:cond delay="0"/>
                                  </p:stCondLst>
                                  <p:childTnLst>
                                    <p:set>
                                      <p:cBhvr>
                                        <p:cTn id="12" dur="1" fill="hold">
                                          <p:stCondLst>
                                            <p:cond delay="0"/>
                                          </p:stCondLst>
                                        </p:cTn>
                                        <p:tgtEl>
                                          <p:spTgt spid="21"/>
                                        </p:tgtEl>
                                        <p:attrNameLst>
                                          <p:attrName>style.visibility</p:attrName>
                                        </p:attrNameLst>
                                      </p:cBhvr>
                                      <p:to>
                                        <p:strVal val="visible"/>
                                      </p:to>
                                    </p:set>
                                    <p:animEffect transition="in" filter="box(in)">
                                      <p:cBhvr>
                                        <p:cTn id="13" dur="500"/>
                                        <p:tgtEl>
                                          <p:spTgt spid="21"/>
                                        </p:tgtEl>
                                      </p:cBhvr>
                                    </p:animEffect>
                                  </p:childTnLst>
                                </p:cTn>
                              </p:par>
                            </p:childTnLst>
                          </p:cTn>
                        </p:par>
                        <p:par>
                          <p:cTn id="14" fill="hold">
                            <p:stCondLst>
                              <p:cond delay="2500"/>
                            </p:stCondLst>
                            <p:childTnLst>
                              <p:par>
                                <p:cTn id="15" presetID="42" presetClass="entr" presetSubtype="0" fill="hold" nodeType="after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fade">
                                      <p:cBhvr>
                                        <p:cTn id="17" dur="2000"/>
                                        <p:tgtEl>
                                          <p:spTgt spid="22"/>
                                        </p:tgtEl>
                                      </p:cBhvr>
                                    </p:animEffect>
                                    <p:anim calcmode="lin" valueType="num">
                                      <p:cBhvr>
                                        <p:cTn id="18" dur="2000" fill="hold"/>
                                        <p:tgtEl>
                                          <p:spTgt spid="22"/>
                                        </p:tgtEl>
                                        <p:attrNameLst>
                                          <p:attrName>ppt_x</p:attrName>
                                        </p:attrNameLst>
                                      </p:cBhvr>
                                      <p:tavLst>
                                        <p:tav tm="0">
                                          <p:val>
                                            <p:strVal val="#ppt_x"/>
                                          </p:val>
                                        </p:tav>
                                        <p:tav tm="100000">
                                          <p:val>
                                            <p:strVal val="#ppt_x"/>
                                          </p:val>
                                        </p:tav>
                                      </p:tavLst>
                                    </p:anim>
                                    <p:anim calcmode="lin" valueType="num">
                                      <p:cBhvr>
                                        <p:cTn id="19" dur="2000" fill="hold"/>
                                        <p:tgtEl>
                                          <p:spTgt spid="22"/>
                                        </p:tgtEl>
                                        <p:attrNameLst>
                                          <p:attrName>ppt_y</p:attrName>
                                        </p:attrNameLst>
                                      </p:cBhvr>
                                      <p:tavLst>
                                        <p:tav tm="0">
                                          <p:val>
                                            <p:strVal val="#ppt_y+.1"/>
                                          </p:val>
                                        </p:tav>
                                        <p:tav tm="100000">
                                          <p:val>
                                            <p:strVal val="#ppt_y"/>
                                          </p:val>
                                        </p:tav>
                                      </p:tavLst>
                                    </p:anim>
                                  </p:childTnLst>
                                </p:cTn>
                              </p:par>
                            </p:childTnLst>
                          </p:cTn>
                        </p:par>
                        <p:par>
                          <p:cTn id="20" fill="hold">
                            <p:stCondLst>
                              <p:cond delay="4500"/>
                            </p:stCondLst>
                            <p:childTnLst>
                              <p:par>
                                <p:cTn id="21" presetID="4" presetClass="entr" presetSubtype="16" fill="hold" grpId="0" nodeType="afterEffect">
                                  <p:stCondLst>
                                    <p:cond delay="0"/>
                                  </p:stCondLst>
                                  <p:childTnLst>
                                    <p:set>
                                      <p:cBhvr>
                                        <p:cTn id="22" dur="1" fill="hold">
                                          <p:stCondLst>
                                            <p:cond delay="0"/>
                                          </p:stCondLst>
                                        </p:cTn>
                                        <p:tgtEl>
                                          <p:spTgt spid="26"/>
                                        </p:tgtEl>
                                        <p:attrNameLst>
                                          <p:attrName>style.visibility</p:attrName>
                                        </p:attrNameLst>
                                      </p:cBhvr>
                                      <p:to>
                                        <p:strVal val="visible"/>
                                      </p:to>
                                    </p:set>
                                    <p:animEffect transition="in" filter="box(in)">
                                      <p:cBhvr>
                                        <p:cTn id="23"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6"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pic>
        <p:nvPicPr>
          <p:cNvPr id="30" name="Picture 29" descr="pic2.jpg"/>
          <p:cNvPicPr>
            <a:picLocks noChangeAspect="1"/>
          </p:cNvPicPr>
          <p:nvPr/>
        </p:nvPicPr>
        <p:blipFill>
          <a:blip r:embed="rId4" cstate="print"/>
          <a:stretch>
            <a:fillRect/>
          </a:stretch>
        </p:blipFill>
        <p:spPr>
          <a:xfrm>
            <a:off x="7233648" y="4786322"/>
            <a:ext cx="1767507" cy="1857388"/>
          </a:xfrm>
          <a:prstGeom prst="rect">
            <a:avLst/>
          </a:prstGeom>
        </p:spPr>
      </p:pic>
      <p:pic>
        <p:nvPicPr>
          <p:cNvPr id="29" name="Picture 28" descr="pic1.jpg"/>
          <p:cNvPicPr>
            <a:picLocks noChangeAspect="1"/>
          </p:cNvPicPr>
          <p:nvPr/>
        </p:nvPicPr>
        <p:blipFill>
          <a:blip r:embed="rId5" cstate="print"/>
          <a:stretch>
            <a:fillRect/>
          </a:stretch>
        </p:blipFill>
        <p:spPr>
          <a:xfrm>
            <a:off x="76398" y="5000636"/>
            <a:ext cx="1423768" cy="1428760"/>
          </a:xfrm>
          <a:prstGeom prst="rect">
            <a:avLst/>
          </a:prstGeom>
        </p:spPr>
      </p:pic>
      <p:pic>
        <p:nvPicPr>
          <p:cNvPr id="34" name="Picture 33" descr="pic4.jpg"/>
          <p:cNvPicPr>
            <a:picLocks noChangeAspect="1"/>
          </p:cNvPicPr>
          <p:nvPr/>
        </p:nvPicPr>
        <p:blipFill>
          <a:blip r:embed="rId6" cstate="print"/>
          <a:stretch>
            <a:fillRect/>
          </a:stretch>
        </p:blipFill>
        <p:spPr>
          <a:xfrm>
            <a:off x="58392" y="1357298"/>
            <a:ext cx="1513212" cy="1714512"/>
          </a:xfrm>
          <a:prstGeom prst="rect">
            <a:avLst/>
          </a:prstGeom>
        </p:spPr>
      </p:pic>
      <p:pic>
        <p:nvPicPr>
          <p:cNvPr id="31" name="Picture 30" descr="pic3.jpg"/>
          <p:cNvPicPr>
            <a:picLocks noChangeAspect="1"/>
          </p:cNvPicPr>
          <p:nvPr/>
        </p:nvPicPr>
        <p:blipFill>
          <a:blip r:embed="rId7" cstate="print"/>
          <a:stretch>
            <a:fillRect/>
          </a:stretch>
        </p:blipFill>
        <p:spPr>
          <a:xfrm>
            <a:off x="7322787" y="1141414"/>
            <a:ext cx="1821213" cy="1858958"/>
          </a:xfrm>
          <a:prstGeom prst="rect">
            <a:avLst/>
          </a:prstGeom>
        </p:spPr>
      </p:pic>
      <p:sp>
        <p:nvSpPr>
          <p:cNvPr id="6" name="Text Box 28"/>
          <p:cNvSpPr txBox="1">
            <a:spLocks noChangeArrowheads="1"/>
          </p:cNvSpPr>
          <p:nvPr/>
        </p:nvSpPr>
        <p:spPr bwMode="auto">
          <a:xfrm>
            <a:off x="214282" y="1419244"/>
            <a:ext cx="8534400" cy="4724400"/>
          </a:xfrm>
          <a:prstGeom prst="rect">
            <a:avLst/>
          </a:prstGeom>
          <a:noFill/>
          <a:ln>
            <a:noFill/>
            <a:headEnd/>
            <a:tailEnd/>
          </a:ln>
        </p:spPr>
        <p:style>
          <a:lnRef idx="1">
            <a:schemeClr val="accent4"/>
          </a:lnRef>
          <a:fillRef idx="2">
            <a:schemeClr val="accent4"/>
          </a:fillRef>
          <a:effectRef idx="1">
            <a:schemeClr val="accent4"/>
          </a:effectRef>
          <a:fontRef idx="minor">
            <a:schemeClr val="dk1"/>
          </a:fontRef>
        </p:style>
        <p:txBody>
          <a:bodyPr lIns="19050" tIns="19050" rIns="19050" bIns="19050"/>
          <a:lstStyle/>
          <a:p>
            <a:pPr marL="342900" indent="-285750" fontAlgn="auto">
              <a:spcBef>
                <a:spcPct val="50000"/>
              </a:spcBef>
              <a:spcAft>
                <a:spcPts val="0"/>
              </a:spcAft>
              <a:buClr>
                <a:srgbClr val="75689F"/>
              </a:buClr>
              <a:defRPr/>
            </a:pPr>
            <a:r>
              <a:rPr lang="en-US" sz="2800" dirty="0">
                <a:cs typeface="Arial" pitchFamily="34" charset="0"/>
              </a:rPr>
              <a:t>   		</a:t>
            </a:r>
          </a:p>
          <a:p>
            <a:pPr marL="342900" indent="-285750" fontAlgn="auto">
              <a:spcBef>
                <a:spcPct val="50000"/>
              </a:spcBef>
              <a:spcAft>
                <a:spcPts val="0"/>
              </a:spcAft>
              <a:buClr>
                <a:srgbClr val="75689F"/>
              </a:buClr>
              <a:defRPr/>
            </a:pPr>
            <a:r>
              <a:rPr lang="en-US" sz="2800" dirty="0">
                <a:cs typeface="Arial" pitchFamily="34" charset="0"/>
              </a:rPr>
              <a:t>		</a:t>
            </a:r>
            <a:endParaRPr lang="en-US" sz="2400" dirty="0">
              <a:cs typeface="Arial" pitchFamily="34" charset="0"/>
            </a:endParaRPr>
          </a:p>
        </p:txBody>
      </p:sp>
      <p:sp>
        <p:nvSpPr>
          <p:cNvPr id="7" name="Flowchart: Or 6"/>
          <p:cNvSpPr/>
          <p:nvPr/>
        </p:nvSpPr>
        <p:spPr>
          <a:xfrm>
            <a:off x="2957482" y="2638444"/>
            <a:ext cx="2743200" cy="2590800"/>
          </a:xfrm>
          <a:prstGeom prst="flowChartOr">
            <a:avLst/>
          </a:prstGeom>
          <a:noFill/>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fontAlgn="auto">
              <a:spcBef>
                <a:spcPts val="0"/>
              </a:spcBef>
              <a:spcAft>
                <a:spcPts val="0"/>
              </a:spcAft>
              <a:defRPr/>
            </a:pPr>
            <a:endParaRPr lang="en-US"/>
          </a:p>
        </p:txBody>
      </p:sp>
      <p:sp>
        <p:nvSpPr>
          <p:cNvPr id="8" name="Curved Down Arrow 7"/>
          <p:cNvSpPr/>
          <p:nvPr/>
        </p:nvSpPr>
        <p:spPr>
          <a:xfrm>
            <a:off x="2957482" y="2643182"/>
            <a:ext cx="3048000" cy="1295400"/>
          </a:xfrm>
          <a:prstGeom prst="curvedDownArrow">
            <a:avLst/>
          </a:prstGeom>
        </p:spPr>
        <p:style>
          <a:lnRef idx="2">
            <a:schemeClr val="accent4"/>
          </a:lnRef>
          <a:fillRef idx="1">
            <a:schemeClr val="lt1"/>
          </a:fillRef>
          <a:effectRef idx="0">
            <a:schemeClr val="accent4"/>
          </a:effectRef>
          <a:fontRef idx="minor">
            <a:schemeClr val="dk1"/>
          </a:fontRef>
        </p:style>
        <p:txBody>
          <a:bodyPr anchor="ctr"/>
          <a:lstStyle/>
          <a:p>
            <a:pPr algn="ctr" fontAlgn="auto">
              <a:spcBef>
                <a:spcPts val="0"/>
              </a:spcBef>
              <a:spcAft>
                <a:spcPts val="0"/>
              </a:spcAft>
              <a:defRPr/>
            </a:pPr>
            <a:endParaRPr lang="en-US">
              <a:solidFill>
                <a:schemeClr val="tx1"/>
              </a:solidFill>
            </a:endParaRPr>
          </a:p>
        </p:txBody>
      </p:sp>
      <p:sp>
        <p:nvSpPr>
          <p:cNvPr id="9" name="Curved Up Arrow 8"/>
          <p:cNvSpPr/>
          <p:nvPr/>
        </p:nvSpPr>
        <p:spPr>
          <a:xfrm flipH="1">
            <a:off x="2805082" y="3933844"/>
            <a:ext cx="3124200" cy="1295400"/>
          </a:xfrm>
          <a:prstGeom prst="curvedUpArrow">
            <a:avLst>
              <a:gd name="adj1" fmla="val 18929"/>
              <a:gd name="adj2" fmla="val 50000"/>
              <a:gd name="adj3" fmla="val 20908"/>
            </a:avLst>
          </a:prstGeom>
        </p:spPr>
        <p:style>
          <a:lnRef idx="3">
            <a:schemeClr val="lt1"/>
          </a:lnRef>
          <a:fillRef idx="1">
            <a:schemeClr val="accent4"/>
          </a:fillRef>
          <a:effectRef idx="1">
            <a:schemeClr val="accent4"/>
          </a:effectRef>
          <a:fontRef idx="minor">
            <a:schemeClr val="lt1"/>
          </a:fontRef>
        </p:style>
        <p:txBody>
          <a:bodyPr anchor="ctr"/>
          <a:lstStyle/>
          <a:p>
            <a:pPr algn="ctr" fontAlgn="auto">
              <a:spcBef>
                <a:spcPts val="0"/>
              </a:spcBef>
              <a:spcAft>
                <a:spcPts val="0"/>
              </a:spcAft>
              <a:defRPr/>
            </a:pPr>
            <a:endParaRPr lang="en-US">
              <a:solidFill>
                <a:schemeClr val="tx1"/>
              </a:solidFill>
            </a:endParaRPr>
          </a:p>
        </p:txBody>
      </p:sp>
      <p:sp>
        <p:nvSpPr>
          <p:cNvPr id="11" name="Rounded Rectangle 10"/>
          <p:cNvSpPr/>
          <p:nvPr/>
        </p:nvSpPr>
        <p:spPr>
          <a:xfrm>
            <a:off x="3686180" y="1571644"/>
            <a:ext cx="1600200" cy="838200"/>
          </a:xfrm>
          <a:prstGeom prst="roundRect">
            <a:avLst/>
          </a:prstGeom>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r>
              <a:rPr lang="en-US" b="1" dirty="0" smtClean="0"/>
              <a:t>Online Fraud</a:t>
            </a:r>
            <a:endParaRPr lang="en-US" dirty="0"/>
          </a:p>
        </p:txBody>
      </p:sp>
      <p:sp>
        <p:nvSpPr>
          <p:cNvPr id="12" name="Rounded Rectangle 11"/>
          <p:cNvSpPr/>
          <p:nvPr/>
        </p:nvSpPr>
        <p:spPr>
          <a:xfrm>
            <a:off x="5786446" y="1876444"/>
            <a:ext cx="1643074" cy="609600"/>
          </a:xfrm>
          <a:prstGeom prst="roundRect">
            <a:avLst/>
          </a:prstGeom>
        </p:spPr>
        <p:style>
          <a:lnRef idx="1">
            <a:schemeClr val="dk1"/>
          </a:lnRef>
          <a:fillRef idx="2">
            <a:schemeClr val="dk1"/>
          </a:fillRef>
          <a:effectRef idx="1">
            <a:schemeClr val="dk1"/>
          </a:effectRef>
          <a:fontRef idx="minor">
            <a:schemeClr val="dk1"/>
          </a:fontRef>
        </p:style>
        <p:txBody>
          <a:bodyPr anchor="ctr"/>
          <a:lstStyle/>
          <a:p>
            <a:pPr marL="6350" lvl="1" algn="ctr"/>
            <a:r>
              <a:rPr lang="en-US" b="1" dirty="0" smtClean="0"/>
              <a:t>Child pornography</a:t>
            </a:r>
            <a:endParaRPr lang="en-US" b="1" dirty="0"/>
          </a:p>
        </p:txBody>
      </p:sp>
      <p:sp>
        <p:nvSpPr>
          <p:cNvPr id="13" name="Rounded Rectangle 12"/>
          <p:cNvSpPr/>
          <p:nvPr/>
        </p:nvSpPr>
        <p:spPr>
          <a:xfrm>
            <a:off x="1371600" y="1643050"/>
            <a:ext cx="1985954" cy="1219200"/>
          </a:xfrm>
          <a:prstGeom prst="roundRect">
            <a:avLst/>
          </a:prstGeom>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r>
              <a:rPr lang="en-US" b="1" dirty="0" smtClean="0"/>
              <a:t>Films and Sites that affect ethics and personality</a:t>
            </a:r>
            <a:endParaRPr lang="en-US" b="1" dirty="0"/>
          </a:p>
        </p:txBody>
      </p:sp>
      <p:sp>
        <p:nvSpPr>
          <p:cNvPr id="14" name="Rounded Rectangle 13"/>
          <p:cNvSpPr/>
          <p:nvPr/>
        </p:nvSpPr>
        <p:spPr>
          <a:xfrm>
            <a:off x="6143636" y="4071942"/>
            <a:ext cx="1600200" cy="609600"/>
          </a:xfrm>
          <a:prstGeom prst="roundRect">
            <a:avLst/>
          </a:prstGeom>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r>
              <a:rPr lang="en-US" b="1" dirty="0" smtClean="0"/>
              <a:t>Illegal Gambling </a:t>
            </a:r>
            <a:endParaRPr lang="en-US" b="1" dirty="0"/>
          </a:p>
        </p:txBody>
      </p:sp>
      <p:sp>
        <p:nvSpPr>
          <p:cNvPr id="15" name="Rounded Rectangle 14"/>
          <p:cNvSpPr/>
          <p:nvPr/>
        </p:nvSpPr>
        <p:spPr>
          <a:xfrm>
            <a:off x="6143636" y="3000372"/>
            <a:ext cx="1600200" cy="609600"/>
          </a:xfrm>
          <a:prstGeom prst="roundRect">
            <a:avLst/>
          </a:prstGeom>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r>
              <a:rPr lang="en-US" b="1" dirty="0" smtClean="0"/>
              <a:t>Violence</a:t>
            </a:r>
            <a:endParaRPr lang="en-US" dirty="0"/>
          </a:p>
        </p:txBody>
      </p:sp>
      <p:sp>
        <p:nvSpPr>
          <p:cNvPr id="17" name="Rounded Rectangle 16"/>
          <p:cNvSpPr/>
          <p:nvPr/>
        </p:nvSpPr>
        <p:spPr>
          <a:xfrm>
            <a:off x="5500694" y="5143512"/>
            <a:ext cx="1600200" cy="609600"/>
          </a:xfrm>
          <a:prstGeom prst="roundRect">
            <a:avLst/>
          </a:prstGeom>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r>
              <a:rPr lang="en-US" b="1" dirty="0" smtClean="0"/>
              <a:t>Racism</a:t>
            </a:r>
            <a:endParaRPr lang="en-US" dirty="0"/>
          </a:p>
        </p:txBody>
      </p:sp>
      <p:sp>
        <p:nvSpPr>
          <p:cNvPr id="18" name="Rounded Rectangle 17"/>
          <p:cNvSpPr/>
          <p:nvPr/>
        </p:nvSpPr>
        <p:spPr>
          <a:xfrm>
            <a:off x="571472" y="3286124"/>
            <a:ext cx="1843086" cy="609600"/>
          </a:xfrm>
          <a:prstGeom prst="roundRect">
            <a:avLst/>
          </a:prstGeom>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r>
              <a:rPr lang="en-US" b="1" dirty="0" smtClean="0"/>
              <a:t>Online Gaming &amp; Addiction</a:t>
            </a:r>
            <a:endParaRPr lang="en-US" dirty="0"/>
          </a:p>
        </p:txBody>
      </p:sp>
      <p:sp>
        <p:nvSpPr>
          <p:cNvPr id="19" name="Rounded Rectangle 18"/>
          <p:cNvSpPr/>
          <p:nvPr/>
        </p:nvSpPr>
        <p:spPr>
          <a:xfrm>
            <a:off x="595282" y="4314844"/>
            <a:ext cx="1600200" cy="609600"/>
          </a:xfrm>
          <a:prstGeom prst="roundRect">
            <a:avLst/>
          </a:prstGeom>
        </p:spPr>
        <p:style>
          <a:lnRef idx="1">
            <a:schemeClr val="dk1"/>
          </a:lnRef>
          <a:fillRef idx="2">
            <a:schemeClr val="dk1"/>
          </a:fillRef>
          <a:effectRef idx="1">
            <a:schemeClr val="dk1"/>
          </a:effectRef>
          <a:fontRef idx="minor">
            <a:schemeClr val="dk1"/>
          </a:fontRef>
        </p:style>
        <p:txBody>
          <a:bodyPr anchor="ctr"/>
          <a:lstStyle/>
          <a:p>
            <a:pPr algn="ctr">
              <a:defRPr/>
            </a:pPr>
            <a:r>
              <a:rPr lang="en-US" b="1" dirty="0" smtClean="0"/>
              <a:t>Insults and Labeling</a:t>
            </a:r>
            <a:endParaRPr lang="en-US" b="1" dirty="0"/>
          </a:p>
        </p:txBody>
      </p:sp>
      <p:sp>
        <p:nvSpPr>
          <p:cNvPr id="20" name="Rounded Rectangle 19"/>
          <p:cNvSpPr/>
          <p:nvPr/>
        </p:nvSpPr>
        <p:spPr>
          <a:xfrm>
            <a:off x="1428728" y="5214950"/>
            <a:ext cx="1600200" cy="609600"/>
          </a:xfrm>
          <a:prstGeom prst="roundRect">
            <a:avLst/>
          </a:prstGeom>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r>
              <a:rPr lang="en-US" b="1" dirty="0" smtClean="0"/>
              <a:t>Identity Theft</a:t>
            </a:r>
            <a:endParaRPr lang="en-US" b="1" dirty="0"/>
          </a:p>
        </p:txBody>
      </p:sp>
      <p:sp>
        <p:nvSpPr>
          <p:cNvPr id="21" name="Rounded Rectangle 20"/>
          <p:cNvSpPr/>
          <p:nvPr/>
        </p:nvSpPr>
        <p:spPr>
          <a:xfrm>
            <a:off x="3571868" y="5457844"/>
            <a:ext cx="1600200" cy="609600"/>
          </a:xfrm>
          <a:prstGeom prst="roundRect">
            <a:avLst/>
          </a:prstGeom>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r>
              <a:rPr lang="en-US" b="1" dirty="0" smtClean="0"/>
              <a:t>Cyber-bullying</a:t>
            </a:r>
            <a:endParaRPr lang="en-US" dirty="0"/>
          </a:p>
        </p:txBody>
      </p:sp>
      <p:sp>
        <p:nvSpPr>
          <p:cNvPr id="24" name="Flowchart: Alternate Process 23"/>
          <p:cNvSpPr/>
          <p:nvPr/>
        </p:nvSpPr>
        <p:spPr bwMode="auto">
          <a:xfrm>
            <a:off x="71438" y="928670"/>
            <a:ext cx="6929454" cy="381000"/>
          </a:xfrm>
          <a:prstGeom prst="flowChartAlternateProcess">
            <a:avLst/>
          </a:prstGeom>
          <a:solidFill>
            <a:srgbClr val="33157D"/>
          </a:solidFill>
          <a:ln w="12700" cap="rnd">
            <a:solidFill>
              <a:srgbClr val="002060"/>
            </a:solidFill>
          </a:ln>
        </p:spPr>
        <p:style>
          <a:lnRef idx="2">
            <a:schemeClr val="accent1"/>
          </a:lnRef>
          <a:fillRef idx="1">
            <a:schemeClr val="lt1"/>
          </a:fillRef>
          <a:effectRef idx="0">
            <a:schemeClr val="accent1"/>
          </a:effectRef>
          <a:fontRef idx="minor">
            <a:schemeClr val="dk1"/>
          </a:fontRef>
        </p:style>
        <p:txBody>
          <a:bodyPr anchor="ctr"/>
          <a:lstStyle/>
          <a:p>
            <a:pPr rtl="1">
              <a:defRPr/>
            </a:pPr>
            <a:r>
              <a:rPr lang="en-US" sz="2400" b="1" dirty="0" smtClean="0">
                <a:solidFill>
                  <a:schemeClr val="bg1"/>
                </a:solidFill>
                <a:latin typeface="+mj-lt"/>
              </a:rPr>
              <a:t>Threats identification </a:t>
            </a:r>
            <a:r>
              <a:rPr lang="en-US" sz="2000" b="1" dirty="0" smtClean="0">
                <a:solidFill>
                  <a:schemeClr val="bg1"/>
                </a:solidFill>
                <a:latin typeface="+mj-lt"/>
              </a:rPr>
              <a:t>(ITU guide, 2009)</a:t>
            </a:r>
            <a:endParaRPr lang="en-US" sz="3200" b="1" dirty="0" smtClean="0">
              <a:solidFill>
                <a:schemeClr val="bg1"/>
              </a:solidFill>
              <a:latin typeface="+mj-lt"/>
            </a:endParaRPr>
          </a:p>
        </p:txBody>
      </p:sp>
      <p:pic>
        <p:nvPicPr>
          <p:cNvPr id="33" name="Picture 32" descr="pic6.jpg"/>
          <p:cNvPicPr>
            <a:picLocks noChangeAspect="1"/>
          </p:cNvPicPr>
          <p:nvPr/>
        </p:nvPicPr>
        <p:blipFill>
          <a:blip r:embed="rId8" cstate="print"/>
          <a:stretch>
            <a:fillRect/>
          </a:stretch>
        </p:blipFill>
        <p:spPr>
          <a:xfrm>
            <a:off x="3656558" y="3071810"/>
            <a:ext cx="1441671" cy="1785950"/>
          </a:xfrm>
          <a:prstGeom prst="rect">
            <a:avLst/>
          </a:prstGeom>
        </p:spPr>
      </p:pic>
      <p:sp>
        <p:nvSpPr>
          <p:cNvPr id="35" name="Rectangle 27"/>
          <p:cNvSpPr>
            <a:spLocks noChangeArrowheads="1"/>
          </p:cNvSpPr>
          <p:nvPr/>
        </p:nvSpPr>
        <p:spPr bwMode="auto">
          <a:xfrm>
            <a:off x="-32" y="-76200"/>
            <a:ext cx="6471138" cy="1143000"/>
          </a:xfrm>
          <a:prstGeom prst="rect">
            <a:avLst/>
          </a:prstGeom>
          <a:noFill/>
          <a:ln w="9525">
            <a:noFill/>
            <a:miter lim="800000"/>
            <a:headEnd/>
            <a:tailEnd/>
          </a:ln>
        </p:spPr>
        <p:txBody>
          <a:bodyPr anchor="ctr"/>
          <a:lstStyle/>
          <a:p>
            <a:pPr eaLnBrk="1" hangingPunct="1"/>
            <a:r>
              <a:rPr lang="en-US" sz="4400" b="1" dirty="0" smtClean="0">
                <a:solidFill>
                  <a:schemeClr val="bg1"/>
                </a:solidFill>
              </a:rPr>
              <a:t>Cyber Threats </a:t>
            </a:r>
            <a:endParaRPr lang="en-US" sz="4400" b="1" dirty="0">
              <a:solidFill>
                <a:srgbClr val="92D050"/>
              </a:solidFill>
            </a:endParaRPr>
          </a:p>
        </p:txBody>
      </p:sp>
      <p:sp>
        <p:nvSpPr>
          <p:cNvPr id="25" name="Footer Placeholder 24"/>
          <p:cNvSpPr>
            <a:spLocks noGrp="1"/>
          </p:cNvSpPr>
          <p:nvPr>
            <p:ph type="ftr" sz="quarter" idx="11"/>
          </p:nvPr>
        </p:nvSpPr>
        <p:spPr>
          <a:xfrm>
            <a:off x="2987824" y="6309321"/>
            <a:ext cx="2895600" cy="548680"/>
          </a:xfrm>
        </p:spPr>
        <p:txBody>
          <a:bodyPr/>
          <a:lstStyle/>
          <a:p>
            <a:r>
              <a:rPr lang="en-US" sz="1400" b="1" dirty="0" smtClean="0">
                <a:solidFill>
                  <a:schemeClr val="tx1"/>
                </a:solidFill>
              </a:rPr>
              <a:t>(c) TRA- Lebanon Proprietary</a:t>
            </a:r>
          </a:p>
        </p:txBody>
      </p:sp>
      <p:sp>
        <p:nvSpPr>
          <p:cNvPr id="26" name="Slide Number Placeholder 25"/>
          <p:cNvSpPr>
            <a:spLocks noGrp="1"/>
          </p:cNvSpPr>
          <p:nvPr>
            <p:ph type="sldNum" sz="quarter" idx="12"/>
          </p:nvPr>
        </p:nvSpPr>
        <p:spPr/>
        <p:txBody>
          <a:bodyPr/>
          <a:lstStyle/>
          <a:p>
            <a:fld id="{7D067218-8E18-4B45-BD5E-06BD6C70A395}" type="slidenum">
              <a:rPr lang="en-US" smtClean="0"/>
              <a:pPr/>
              <a:t>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dissolve">
                                      <p:cBhvr>
                                        <p:cTn id="7" dur="1000"/>
                                        <p:tgtEl>
                                          <p:spTgt spid="33"/>
                                        </p:tgtEl>
                                      </p:cBhvr>
                                    </p:animEffect>
                                  </p:childTnLst>
                                </p:cTn>
                              </p:par>
                            </p:childTnLst>
                          </p:cTn>
                        </p:par>
                        <p:par>
                          <p:cTn id="8" fill="hold">
                            <p:stCondLst>
                              <p:cond delay="1000"/>
                            </p:stCondLst>
                            <p:childTnLst>
                              <p:par>
                                <p:cTn id="9" presetID="53"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p:cTn id="11" dur="1000" fill="hold"/>
                                        <p:tgtEl>
                                          <p:spTgt spid="7"/>
                                        </p:tgtEl>
                                        <p:attrNameLst>
                                          <p:attrName>ppt_w</p:attrName>
                                        </p:attrNameLst>
                                      </p:cBhvr>
                                      <p:tavLst>
                                        <p:tav tm="0">
                                          <p:val>
                                            <p:fltVal val="0"/>
                                          </p:val>
                                        </p:tav>
                                        <p:tav tm="100000">
                                          <p:val>
                                            <p:strVal val="#ppt_w"/>
                                          </p:val>
                                        </p:tav>
                                      </p:tavLst>
                                    </p:anim>
                                    <p:anim calcmode="lin" valueType="num">
                                      <p:cBhvr>
                                        <p:cTn id="12" dur="1000" fill="hold"/>
                                        <p:tgtEl>
                                          <p:spTgt spid="7"/>
                                        </p:tgtEl>
                                        <p:attrNameLst>
                                          <p:attrName>ppt_h</p:attrName>
                                        </p:attrNameLst>
                                      </p:cBhvr>
                                      <p:tavLst>
                                        <p:tav tm="0">
                                          <p:val>
                                            <p:fltVal val="0"/>
                                          </p:val>
                                        </p:tav>
                                        <p:tav tm="100000">
                                          <p:val>
                                            <p:strVal val="#ppt_h"/>
                                          </p:val>
                                        </p:tav>
                                      </p:tavLst>
                                    </p:anim>
                                    <p:animEffect transition="in" filter="fade">
                                      <p:cBhvr>
                                        <p:cTn id="13" dur="1000"/>
                                        <p:tgtEl>
                                          <p:spTgt spid="7"/>
                                        </p:tgtEl>
                                      </p:cBhvr>
                                    </p:animEffect>
                                  </p:childTnLst>
                                </p:cTn>
                              </p:par>
                            </p:childTnLst>
                          </p:cTn>
                        </p:par>
                        <p:par>
                          <p:cTn id="14" fill="hold">
                            <p:stCondLst>
                              <p:cond delay="2000"/>
                            </p:stCondLst>
                            <p:childTnLst>
                              <p:par>
                                <p:cTn id="15" presetID="53" presetClass="entr" presetSubtype="0"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p:cTn id="17" dur="1000" fill="hold"/>
                                        <p:tgtEl>
                                          <p:spTgt spid="8"/>
                                        </p:tgtEl>
                                        <p:attrNameLst>
                                          <p:attrName>ppt_w</p:attrName>
                                        </p:attrNameLst>
                                      </p:cBhvr>
                                      <p:tavLst>
                                        <p:tav tm="0">
                                          <p:val>
                                            <p:fltVal val="0"/>
                                          </p:val>
                                        </p:tav>
                                        <p:tav tm="100000">
                                          <p:val>
                                            <p:strVal val="#ppt_w"/>
                                          </p:val>
                                        </p:tav>
                                      </p:tavLst>
                                    </p:anim>
                                    <p:anim calcmode="lin" valueType="num">
                                      <p:cBhvr>
                                        <p:cTn id="18" dur="1000" fill="hold"/>
                                        <p:tgtEl>
                                          <p:spTgt spid="8"/>
                                        </p:tgtEl>
                                        <p:attrNameLst>
                                          <p:attrName>ppt_h</p:attrName>
                                        </p:attrNameLst>
                                      </p:cBhvr>
                                      <p:tavLst>
                                        <p:tav tm="0">
                                          <p:val>
                                            <p:fltVal val="0"/>
                                          </p:val>
                                        </p:tav>
                                        <p:tav tm="100000">
                                          <p:val>
                                            <p:strVal val="#ppt_h"/>
                                          </p:val>
                                        </p:tav>
                                      </p:tavLst>
                                    </p:anim>
                                    <p:animEffect transition="in" filter="fade">
                                      <p:cBhvr>
                                        <p:cTn id="19" dur="1000"/>
                                        <p:tgtEl>
                                          <p:spTgt spid="8"/>
                                        </p:tgtEl>
                                      </p:cBhvr>
                                    </p:animEffect>
                                  </p:childTnLst>
                                </p:cTn>
                              </p:par>
                            </p:childTnLst>
                          </p:cTn>
                        </p:par>
                        <p:par>
                          <p:cTn id="20" fill="hold">
                            <p:stCondLst>
                              <p:cond delay="3000"/>
                            </p:stCondLst>
                            <p:childTnLst>
                              <p:par>
                                <p:cTn id="21" presetID="53" presetClass="entr" presetSubtype="0" fill="hold" grpId="0" nodeType="after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p:cTn id="23" dur="1000" fill="hold"/>
                                        <p:tgtEl>
                                          <p:spTgt spid="9"/>
                                        </p:tgtEl>
                                        <p:attrNameLst>
                                          <p:attrName>ppt_w</p:attrName>
                                        </p:attrNameLst>
                                      </p:cBhvr>
                                      <p:tavLst>
                                        <p:tav tm="0">
                                          <p:val>
                                            <p:fltVal val="0"/>
                                          </p:val>
                                        </p:tav>
                                        <p:tav tm="100000">
                                          <p:val>
                                            <p:strVal val="#ppt_w"/>
                                          </p:val>
                                        </p:tav>
                                      </p:tavLst>
                                    </p:anim>
                                    <p:anim calcmode="lin" valueType="num">
                                      <p:cBhvr>
                                        <p:cTn id="24" dur="1000" fill="hold"/>
                                        <p:tgtEl>
                                          <p:spTgt spid="9"/>
                                        </p:tgtEl>
                                        <p:attrNameLst>
                                          <p:attrName>ppt_h</p:attrName>
                                        </p:attrNameLst>
                                      </p:cBhvr>
                                      <p:tavLst>
                                        <p:tav tm="0">
                                          <p:val>
                                            <p:fltVal val="0"/>
                                          </p:val>
                                        </p:tav>
                                        <p:tav tm="100000">
                                          <p:val>
                                            <p:strVal val="#ppt_h"/>
                                          </p:val>
                                        </p:tav>
                                      </p:tavLst>
                                    </p:anim>
                                    <p:animEffect transition="in" filter="fade">
                                      <p:cBhvr>
                                        <p:cTn id="25" dur="1000"/>
                                        <p:tgtEl>
                                          <p:spTgt spid="9"/>
                                        </p:tgtEl>
                                      </p:cBhvr>
                                    </p:animEffect>
                                  </p:childTnLst>
                                </p:cTn>
                              </p:par>
                            </p:childTnLst>
                          </p:cTn>
                        </p:par>
                        <p:par>
                          <p:cTn id="26" fill="hold">
                            <p:stCondLst>
                              <p:cond delay="4000"/>
                            </p:stCondLst>
                            <p:childTnLst>
                              <p:par>
                                <p:cTn id="27" presetID="9" presetClass="entr" presetSubtype="0" fill="hold" nodeType="afterEffect">
                                  <p:stCondLst>
                                    <p:cond delay="0"/>
                                  </p:stCondLst>
                                  <p:childTnLst>
                                    <p:set>
                                      <p:cBhvr>
                                        <p:cTn id="28" dur="1" fill="hold">
                                          <p:stCondLst>
                                            <p:cond delay="0"/>
                                          </p:stCondLst>
                                        </p:cTn>
                                        <p:tgtEl>
                                          <p:spTgt spid="34"/>
                                        </p:tgtEl>
                                        <p:attrNameLst>
                                          <p:attrName>style.visibility</p:attrName>
                                        </p:attrNameLst>
                                      </p:cBhvr>
                                      <p:to>
                                        <p:strVal val="visible"/>
                                      </p:to>
                                    </p:set>
                                    <p:animEffect transition="in" filter="dissolve">
                                      <p:cBhvr>
                                        <p:cTn id="29" dur="1000"/>
                                        <p:tgtEl>
                                          <p:spTgt spid="34"/>
                                        </p:tgtEl>
                                      </p:cBhvr>
                                    </p:animEffect>
                                  </p:childTnLst>
                                </p:cTn>
                              </p:par>
                            </p:childTnLst>
                          </p:cTn>
                        </p:par>
                        <p:par>
                          <p:cTn id="30" fill="hold">
                            <p:stCondLst>
                              <p:cond delay="5000"/>
                            </p:stCondLst>
                            <p:childTnLst>
                              <p:par>
                                <p:cTn id="31" presetID="29" presetClass="entr" presetSubtype="0" fill="hold" grpId="0" nodeType="afterEffect">
                                  <p:stCondLst>
                                    <p:cond delay="0"/>
                                  </p:stCondLst>
                                  <p:childTnLst>
                                    <p:set>
                                      <p:cBhvr>
                                        <p:cTn id="32" dur="1" fill="hold">
                                          <p:stCondLst>
                                            <p:cond delay="0"/>
                                          </p:stCondLst>
                                        </p:cTn>
                                        <p:tgtEl>
                                          <p:spTgt spid="13"/>
                                        </p:tgtEl>
                                        <p:attrNameLst>
                                          <p:attrName>style.visibility</p:attrName>
                                        </p:attrNameLst>
                                      </p:cBhvr>
                                      <p:to>
                                        <p:strVal val="visible"/>
                                      </p:to>
                                    </p:set>
                                    <p:anim calcmode="lin" valueType="num">
                                      <p:cBhvr>
                                        <p:cTn id="33" dur="1000" fill="hold"/>
                                        <p:tgtEl>
                                          <p:spTgt spid="13"/>
                                        </p:tgtEl>
                                        <p:attrNameLst>
                                          <p:attrName>ppt_x</p:attrName>
                                        </p:attrNameLst>
                                      </p:cBhvr>
                                      <p:tavLst>
                                        <p:tav tm="0">
                                          <p:val>
                                            <p:strVal val="#ppt_x-.2"/>
                                          </p:val>
                                        </p:tav>
                                        <p:tav tm="100000">
                                          <p:val>
                                            <p:strVal val="#ppt_x"/>
                                          </p:val>
                                        </p:tav>
                                      </p:tavLst>
                                    </p:anim>
                                    <p:anim calcmode="lin" valueType="num">
                                      <p:cBhvr>
                                        <p:cTn id="34" dur="1000" fill="hold"/>
                                        <p:tgtEl>
                                          <p:spTgt spid="13"/>
                                        </p:tgtEl>
                                        <p:attrNameLst>
                                          <p:attrName>ppt_y</p:attrName>
                                        </p:attrNameLst>
                                      </p:cBhvr>
                                      <p:tavLst>
                                        <p:tav tm="0">
                                          <p:val>
                                            <p:strVal val="#ppt_y"/>
                                          </p:val>
                                        </p:tav>
                                        <p:tav tm="100000">
                                          <p:val>
                                            <p:strVal val="#ppt_y"/>
                                          </p:val>
                                        </p:tav>
                                      </p:tavLst>
                                    </p:anim>
                                    <p:animEffect transition="in" filter="wipe(right)" prLst="gradientSize: 0.1">
                                      <p:cBhvr>
                                        <p:cTn id="35" dur="1000"/>
                                        <p:tgtEl>
                                          <p:spTgt spid="13"/>
                                        </p:tgtEl>
                                      </p:cBhvr>
                                    </p:animEffect>
                                  </p:childTnLst>
                                </p:cTn>
                              </p:par>
                              <p:par>
                                <p:cTn id="36" presetID="29" presetClass="entr" presetSubtype="0" fill="hold" grpId="0" nodeType="withEffect">
                                  <p:stCondLst>
                                    <p:cond delay="0"/>
                                  </p:stCondLst>
                                  <p:childTnLst>
                                    <p:set>
                                      <p:cBhvr>
                                        <p:cTn id="37" dur="1" fill="hold">
                                          <p:stCondLst>
                                            <p:cond delay="0"/>
                                          </p:stCondLst>
                                        </p:cTn>
                                        <p:tgtEl>
                                          <p:spTgt spid="18"/>
                                        </p:tgtEl>
                                        <p:attrNameLst>
                                          <p:attrName>style.visibility</p:attrName>
                                        </p:attrNameLst>
                                      </p:cBhvr>
                                      <p:to>
                                        <p:strVal val="visible"/>
                                      </p:to>
                                    </p:set>
                                    <p:anim calcmode="lin" valueType="num">
                                      <p:cBhvr>
                                        <p:cTn id="38" dur="1000" fill="hold"/>
                                        <p:tgtEl>
                                          <p:spTgt spid="18"/>
                                        </p:tgtEl>
                                        <p:attrNameLst>
                                          <p:attrName>ppt_x</p:attrName>
                                        </p:attrNameLst>
                                      </p:cBhvr>
                                      <p:tavLst>
                                        <p:tav tm="0">
                                          <p:val>
                                            <p:strVal val="#ppt_x-.2"/>
                                          </p:val>
                                        </p:tav>
                                        <p:tav tm="100000">
                                          <p:val>
                                            <p:strVal val="#ppt_x"/>
                                          </p:val>
                                        </p:tav>
                                      </p:tavLst>
                                    </p:anim>
                                    <p:anim calcmode="lin" valueType="num">
                                      <p:cBhvr>
                                        <p:cTn id="39" dur="1000" fill="hold"/>
                                        <p:tgtEl>
                                          <p:spTgt spid="18"/>
                                        </p:tgtEl>
                                        <p:attrNameLst>
                                          <p:attrName>ppt_y</p:attrName>
                                        </p:attrNameLst>
                                      </p:cBhvr>
                                      <p:tavLst>
                                        <p:tav tm="0">
                                          <p:val>
                                            <p:strVal val="#ppt_y"/>
                                          </p:val>
                                        </p:tav>
                                        <p:tav tm="100000">
                                          <p:val>
                                            <p:strVal val="#ppt_y"/>
                                          </p:val>
                                        </p:tav>
                                      </p:tavLst>
                                    </p:anim>
                                    <p:animEffect transition="in" filter="wipe(right)" prLst="gradientSize: 0.1">
                                      <p:cBhvr>
                                        <p:cTn id="40" dur="1000"/>
                                        <p:tgtEl>
                                          <p:spTgt spid="18"/>
                                        </p:tgtEl>
                                      </p:cBhvr>
                                    </p:animEffect>
                                  </p:childTnLst>
                                </p:cTn>
                              </p:par>
                            </p:childTnLst>
                          </p:cTn>
                        </p:par>
                        <p:par>
                          <p:cTn id="41" fill="hold">
                            <p:stCondLst>
                              <p:cond delay="6000"/>
                            </p:stCondLst>
                            <p:childTnLst>
                              <p:par>
                                <p:cTn id="42" presetID="9" presetClass="entr" presetSubtype="0" fill="hold" nodeType="afterEffect">
                                  <p:stCondLst>
                                    <p:cond delay="0"/>
                                  </p:stCondLst>
                                  <p:childTnLst>
                                    <p:set>
                                      <p:cBhvr>
                                        <p:cTn id="43" dur="1" fill="hold">
                                          <p:stCondLst>
                                            <p:cond delay="0"/>
                                          </p:stCondLst>
                                        </p:cTn>
                                        <p:tgtEl>
                                          <p:spTgt spid="29"/>
                                        </p:tgtEl>
                                        <p:attrNameLst>
                                          <p:attrName>style.visibility</p:attrName>
                                        </p:attrNameLst>
                                      </p:cBhvr>
                                      <p:to>
                                        <p:strVal val="visible"/>
                                      </p:to>
                                    </p:set>
                                    <p:animEffect transition="in" filter="dissolve">
                                      <p:cBhvr>
                                        <p:cTn id="44" dur="1000"/>
                                        <p:tgtEl>
                                          <p:spTgt spid="29"/>
                                        </p:tgtEl>
                                      </p:cBhvr>
                                    </p:animEffect>
                                  </p:childTnLst>
                                </p:cTn>
                              </p:par>
                            </p:childTnLst>
                          </p:cTn>
                        </p:par>
                        <p:par>
                          <p:cTn id="45" fill="hold">
                            <p:stCondLst>
                              <p:cond delay="7000"/>
                            </p:stCondLst>
                            <p:childTnLst>
                              <p:par>
                                <p:cTn id="46" presetID="29" presetClass="entr" presetSubtype="0" fill="hold" grpId="0" nodeType="afterEffect">
                                  <p:stCondLst>
                                    <p:cond delay="0"/>
                                  </p:stCondLst>
                                  <p:childTnLst>
                                    <p:set>
                                      <p:cBhvr>
                                        <p:cTn id="47" dur="1" fill="hold">
                                          <p:stCondLst>
                                            <p:cond delay="0"/>
                                          </p:stCondLst>
                                        </p:cTn>
                                        <p:tgtEl>
                                          <p:spTgt spid="19"/>
                                        </p:tgtEl>
                                        <p:attrNameLst>
                                          <p:attrName>style.visibility</p:attrName>
                                        </p:attrNameLst>
                                      </p:cBhvr>
                                      <p:to>
                                        <p:strVal val="visible"/>
                                      </p:to>
                                    </p:set>
                                    <p:anim calcmode="lin" valueType="num">
                                      <p:cBhvr>
                                        <p:cTn id="48" dur="1000" fill="hold"/>
                                        <p:tgtEl>
                                          <p:spTgt spid="19"/>
                                        </p:tgtEl>
                                        <p:attrNameLst>
                                          <p:attrName>ppt_x</p:attrName>
                                        </p:attrNameLst>
                                      </p:cBhvr>
                                      <p:tavLst>
                                        <p:tav tm="0">
                                          <p:val>
                                            <p:strVal val="#ppt_x-.2"/>
                                          </p:val>
                                        </p:tav>
                                        <p:tav tm="100000">
                                          <p:val>
                                            <p:strVal val="#ppt_x"/>
                                          </p:val>
                                        </p:tav>
                                      </p:tavLst>
                                    </p:anim>
                                    <p:anim calcmode="lin" valueType="num">
                                      <p:cBhvr>
                                        <p:cTn id="49" dur="1000" fill="hold"/>
                                        <p:tgtEl>
                                          <p:spTgt spid="19"/>
                                        </p:tgtEl>
                                        <p:attrNameLst>
                                          <p:attrName>ppt_y</p:attrName>
                                        </p:attrNameLst>
                                      </p:cBhvr>
                                      <p:tavLst>
                                        <p:tav tm="0">
                                          <p:val>
                                            <p:strVal val="#ppt_y"/>
                                          </p:val>
                                        </p:tav>
                                        <p:tav tm="100000">
                                          <p:val>
                                            <p:strVal val="#ppt_y"/>
                                          </p:val>
                                        </p:tav>
                                      </p:tavLst>
                                    </p:anim>
                                    <p:animEffect transition="in" filter="wipe(right)" prLst="gradientSize: 0.1">
                                      <p:cBhvr>
                                        <p:cTn id="50" dur="1000"/>
                                        <p:tgtEl>
                                          <p:spTgt spid="19"/>
                                        </p:tgtEl>
                                      </p:cBhvr>
                                    </p:animEffect>
                                  </p:childTnLst>
                                </p:cTn>
                              </p:par>
                              <p:par>
                                <p:cTn id="51" presetID="29" presetClass="entr" presetSubtype="0" fill="hold" grpId="0" nodeType="withEffect">
                                  <p:stCondLst>
                                    <p:cond delay="0"/>
                                  </p:stCondLst>
                                  <p:childTnLst>
                                    <p:set>
                                      <p:cBhvr>
                                        <p:cTn id="52" dur="1" fill="hold">
                                          <p:stCondLst>
                                            <p:cond delay="0"/>
                                          </p:stCondLst>
                                        </p:cTn>
                                        <p:tgtEl>
                                          <p:spTgt spid="20"/>
                                        </p:tgtEl>
                                        <p:attrNameLst>
                                          <p:attrName>style.visibility</p:attrName>
                                        </p:attrNameLst>
                                      </p:cBhvr>
                                      <p:to>
                                        <p:strVal val="visible"/>
                                      </p:to>
                                    </p:set>
                                    <p:anim calcmode="lin" valueType="num">
                                      <p:cBhvr>
                                        <p:cTn id="53" dur="1000" fill="hold"/>
                                        <p:tgtEl>
                                          <p:spTgt spid="20"/>
                                        </p:tgtEl>
                                        <p:attrNameLst>
                                          <p:attrName>ppt_x</p:attrName>
                                        </p:attrNameLst>
                                      </p:cBhvr>
                                      <p:tavLst>
                                        <p:tav tm="0">
                                          <p:val>
                                            <p:strVal val="#ppt_x-.2"/>
                                          </p:val>
                                        </p:tav>
                                        <p:tav tm="100000">
                                          <p:val>
                                            <p:strVal val="#ppt_x"/>
                                          </p:val>
                                        </p:tav>
                                      </p:tavLst>
                                    </p:anim>
                                    <p:anim calcmode="lin" valueType="num">
                                      <p:cBhvr>
                                        <p:cTn id="54" dur="1000" fill="hold"/>
                                        <p:tgtEl>
                                          <p:spTgt spid="20"/>
                                        </p:tgtEl>
                                        <p:attrNameLst>
                                          <p:attrName>ppt_y</p:attrName>
                                        </p:attrNameLst>
                                      </p:cBhvr>
                                      <p:tavLst>
                                        <p:tav tm="0">
                                          <p:val>
                                            <p:strVal val="#ppt_y"/>
                                          </p:val>
                                        </p:tav>
                                        <p:tav tm="100000">
                                          <p:val>
                                            <p:strVal val="#ppt_y"/>
                                          </p:val>
                                        </p:tav>
                                      </p:tavLst>
                                    </p:anim>
                                    <p:animEffect transition="in" filter="wipe(right)" prLst="gradientSize: 0.1">
                                      <p:cBhvr>
                                        <p:cTn id="55" dur="1000"/>
                                        <p:tgtEl>
                                          <p:spTgt spid="20"/>
                                        </p:tgtEl>
                                      </p:cBhvr>
                                    </p:animEffect>
                                  </p:childTnLst>
                                </p:cTn>
                              </p:par>
                            </p:childTnLst>
                          </p:cTn>
                        </p:par>
                        <p:par>
                          <p:cTn id="56" fill="hold">
                            <p:stCondLst>
                              <p:cond delay="8000"/>
                            </p:stCondLst>
                            <p:childTnLst>
                              <p:par>
                                <p:cTn id="57" presetID="9" presetClass="entr" presetSubtype="0" fill="hold" nodeType="afterEffect">
                                  <p:stCondLst>
                                    <p:cond delay="0"/>
                                  </p:stCondLst>
                                  <p:childTnLst>
                                    <p:set>
                                      <p:cBhvr>
                                        <p:cTn id="58" dur="1" fill="hold">
                                          <p:stCondLst>
                                            <p:cond delay="0"/>
                                          </p:stCondLst>
                                        </p:cTn>
                                        <p:tgtEl>
                                          <p:spTgt spid="31"/>
                                        </p:tgtEl>
                                        <p:attrNameLst>
                                          <p:attrName>style.visibility</p:attrName>
                                        </p:attrNameLst>
                                      </p:cBhvr>
                                      <p:to>
                                        <p:strVal val="visible"/>
                                      </p:to>
                                    </p:set>
                                    <p:animEffect transition="in" filter="dissolve">
                                      <p:cBhvr>
                                        <p:cTn id="59" dur="1000"/>
                                        <p:tgtEl>
                                          <p:spTgt spid="31"/>
                                        </p:tgtEl>
                                      </p:cBhvr>
                                    </p:animEffect>
                                  </p:childTnLst>
                                </p:cTn>
                              </p:par>
                            </p:childTnLst>
                          </p:cTn>
                        </p:par>
                        <p:par>
                          <p:cTn id="60" fill="hold">
                            <p:stCondLst>
                              <p:cond delay="9000"/>
                            </p:stCondLst>
                            <p:childTnLst>
                              <p:par>
                                <p:cTn id="61" presetID="29" presetClass="entr" presetSubtype="0" fill="hold" grpId="0" nodeType="afterEffect">
                                  <p:stCondLst>
                                    <p:cond delay="0"/>
                                  </p:stCondLst>
                                  <p:childTnLst>
                                    <p:set>
                                      <p:cBhvr>
                                        <p:cTn id="62" dur="1" fill="hold">
                                          <p:stCondLst>
                                            <p:cond delay="0"/>
                                          </p:stCondLst>
                                        </p:cTn>
                                        <p:tgtEl>
                                          <p:spTgt spid="12"/>
                                        </p:tgtEl>
                                        <p:attrNameLst>
                                          <p:attrName>style.visibility</p:attrName>
                                        </p:attrNameLst>
                                      </p:cBhvr>
                                      <p:to>
                                        <p:strVal val="visible"/>
                                      </p:to>
                                    </p:set>
                                    <p:anim calcmode="lin" valueType="num">
                                      <p:cBhvr>
                                        <p:cTn id="63" dur="1000" fill="hold"/>
                                        <p:tgtEl>
                                          <p:spTgt spid="12"/>
                                        </p:tgtEl>
                                        <p:attrNameLst>
                                          <p:attrName>ppt_x</p:attrName>
                                        </p:attrNameLst>
                                      </p:cBhvr>
                                      <p:tavLst>
                                        <p:tav tm="0">
                                          <p:val>
                                            <p:strVal val="#ppt_x-.2"/>
                                          </p:val>
                                        </p:tav>
                                        <p:tav tm="100000">
                                          <p:val>
                                            <p:strVal val="#ppt_x"/>
                                          </p:val>
                                        </p:tav>
                                      </p:tavLst>
                                    </p:anim>
                                    <p:anim calcmode="lin" valueType="num">
                                      <p:cBhvr>
                                        <p:cTn id="64" dur="1000" fill="hold"/>
                                        <p:tgtEl>
                                          <p:spTgt spid="12"/>
                                        </p:tgtEl>
                                        <p:attrNameLst>
                                          <p:attrName>ppt_y</p:attrName>
                                        </p:attrNameLst>
                                      </p:cBhvr>
                                      <p:tavLst>
                                        <p:tav tm="0">
                                          <p:val>
                                            <p:strVal val="#ppt_y"/>
                                          </p:val>
                                        </p:tav>
                                        <p:tav tm="100000">
                                          <p:val>
                                            <p:strVal val="#ppt_y"/>
                                          </p:val>
                                        </p:tav>
                                      </p:tavLst>
                                    </p:anim>
                                    <p:animEffect transition="in" filter="wipe(right)" prLst="gradientSize: 0.1">
                                      <p:cBhvr>
                                        <p:cTn id="65" dur="1000"/>
                                        <p:tgtEl>
                                          <p:spTgt spid="12"/>
                                        </p:tgtEl>
                                      </p:cBhvr>
                                    </p:animEffect>
                                  </p:childTnLst>
                                </p:cTn>
                              </p:par>
                              <p:par>
                                <p:cTn id="66" presetID="29" presetClass="entr" presetSubtype="0" fill="hold" grpId="0" nodeType="withEffect">
                                  <p:stCondLst>
                                    <p:cond delay="0"/>
                                  </p:stCondLst>
                                  <p:childTnLst>
                                    <p:set>
                                      <p:cBhvr>
                                        <p:cTn id="67" dur="1" fill="hold">
                                          <p:stCondLst>
                                            <p:cond delay="0"/>
                                          </p:stCondLst>
                                        </p:cTn>
                                        <p:tgtEl>
                                          <p:spTgt spid="11"/>
                                        </p:tgtEl>
                                        <p:attrNameLst>
                                          <p:attrName>style.visibility</p:attrName>
                                        </p:attrNameLst>
                                      </p:cBhvr>
                                      <p:to>
                                        <p:strVal val="visible"/>
                                      </p:to>
                                    </p:set>
                                    <p:anim calcmode="lin" valueType="num">
                                      <p:cBhvr>
                                        <p:cTn id="68" dur="1000" fill="hold"/>
                                        <p:tgtEl>
                                          <p:spTgt spid="11"/>
                                        </p:tgtEl>
                                        <p:attrNameLst>
                                          <p:attrName>ppt_x</p:attrName>
                                        </p:attrNameLst>
                                      </p:cBhvr>
                                      <p:tavLst>
                                        <p:tav tm="0">
                                          <p:val>
                                            <p:strVal val="#ppt_x-.2"/>
                                          </p:val>
                                        </p:tav>
                                        <p:tav tm="100000">
                                          <p:val>
                                            <p:strVal val="#ppt_x"/>
                                          </p:val>
                                        </p:tav>
                                      </p:tavLst>
                                    </p:anim>
                                    <p:anim calcmode="lin" valueType="num">
                                      <p:cBhvr>
                                        <p:cTn id="69" dur="1000" fill="hold"/>
                                        <p:tgtEl>
                                          <p:spTgt spid="11"/>
                                        </p:tgtEl>
                                        <p:attrNameLst>
                                          <p:attrName>ppt_y</p:attrName>
                                        </p:attrNameLst>
                                      </p:cBhvr>
                                      <p:tavLst>
                                        <p:tav tm="0">
                                          <p:val>
                                            <p:strVal val="#ppt_y"/>
                                          </p:val>
                                        </p:tav>
                                        <p:tav tm="100000">
                                          <p:val>
                                            <p:strVal val="#ppt_y"/>
                                          </p:val>
                                        </p:tav>
                                      </p:tavLst>
                                    </p:anim>
                                    <p:animEffect transition="in" filter="wipe(right)" prLst="gradientSize: 0.1">
                                      <p:cBhvr>
                                        <p:cTn id="70" dur="1000"/>
                                        <p:tgtEl>
                                          <p:spTgt spid="11"/>
                                        </p:tgtEl>
                                      </p:cBhvr>
                                    </p:animEffect>
                                  </p:childTnLst>
                                </p:cTn>
                              </p:par>
                              <p:par>
                                <p:cTn id="71" presetID="29" presetClass="entr" presetSubtype="0" fill="hold" grpId="0" nodeType="withEffect">
                                  <p:stCondLst>
                                    <p:cond delay="0"/>
                                  </p:stCondLst>
                                  <p:childTnLst>
                                    <p:set>
                                      <p:cBhvr>
                                        <p:cTn id="72" dur="1" fill="hold">
                                          <p:stCondLst>
                                            <p:cond delay="0"/>
                                          </p:stCondLst>
                                        </p:cTn>
                                        <p:tgtEl>
                                          <p:spTgt spid="15"/>
                                        </p:tgtEl>
                                        <p:attrNameLst>
                                          <p:attrName>style.visibility</p:attrName>
                                        </p:attrNameLst>
                                      </p:cBhvr>
                                      <p:to>
                                        <p:strVal val="visible"/>
                                      </p:to>
                                    </p:set>
                                    <p:anim calcmode="lin" valueType="num">
                                      <p:cBhvr>
                                        <p:cTn id="73" dur="1000" fill="hold"/>
                                        <p:tgtEl>
                                          <p:spTgt spid="15"/>
                                        </p:tgtEl>
                                        <p:attrNameLst>
                                          <p:attrName>ppt_x</p:attrName>
                                        </p:attrNameLst>
                                      </p:cBhvr>
                                      <p:tavLst>
                                        <p:tav tm="0">
                                          <p:val>
                                            <p:strVal val="#ppt_x-.2"/>
                                          </p:val>
                                        </p:tav>
                                        <p:tav tm="100000">
                                          <p:val>
                                            <p:strVal val="#ppt_x"/>
                                          </p:val>
                                        </p:tav>
                                      </p:tavLst>
                                    </p:anim>
                                    <p:anim calcmode="lin" valueType="num">
                                      <p:cBhvr>
                                        <p:cTn id="74" dur="1000" fill="hold"/>
                                        <p:tgtEl>
                                          <p:spTgt spid="15"/>
                                        </p:tgtEl>
                                        <p:attrNameLst>
                                          <p:attrName>ppt_y</p:attrName>
                                        </p:attrNameLst>
                                      </p:cBhvr>
                                      <p:tavLst>
                                        <p:tav tm="0">
                                          <p:val>
                                            <p:strVal val="#ppt_y"/>
                                          </p:val>
                                        </p:tav>
                                        <p:tav tm="100000">
                                          <p:val>
                                            <p:strVal val="#ppt_y"/>
                                          </p:val>
                                        </p:tav>
                                      </p:tavLst>
                                    </p:anim>
                                    <p:animEffect transition="in" filter="wipe(right)" prLst="gradientSize: 0.1">
                                      <p:cBhvr>
                                        <p:cTn id="75" dur="1000"/>
                                        <p:tgtEl>
                                          <p:spTgt spid="15"/>
                                        </p:tgtEl>
                                      </p:cBhvr>
                                    </p:animEffect>
                                  </p:childTnLst>
                                </p:cTn>
                              </p:par>
                            </p:childTnLst>
                          </p:cTn>
                        </p:par>
                        <p:par>
                          <p:cTn id="76" fill="hold">
                            <p:stCondLst>
                              <p:cond delay="10000"/>
                            </p:stCondLst>
                            <p:childTnLst>
                              <p:par>
                                <p:cTn id="77" presetID="9" presetClass="entr" presetSubtype="0" fill="hold" nodeType="afterEffect">
                                  <p:stCondLst>
                                    <p:cond delay="0"/>
                                  </p:stCondLst>
                                  <p:childTnLst>
                                    <p:set>
                                      <p:cBhvr>
                                        <p:cTn id="78" dur="1" fill="hold">
                                          <p:stCondLst>
                                            <p:cond delay="0"/>
                                          </p:stCondLst>
                                        </p:cTn>
                                        <p:tgtEl>
                                          <p:spTgt spid="30"/>
                                        </p:tgtEl>
                                        <p:attrNameLst>
                                          <p:attrName>style.visibility</p:attrName>
                                        </p:attrNameLst>
                                      </p:cBhvr>
                                      <p:to>
                                        <p:strVal val="visible"/>
                                      </p:to>
                                    </p:set>
                                    <p:animEffect transition="in" filter="dissolve">
                                      <p:cBhvr>
                                        <p:cTn id="79" dur="1000"/>
                                        <p:tgtEl>
                                          <p:spTgt spid="30"/>
                                        </p:tgtEl>
                                      </p:cBhvr>
                                    </p:animEffect>
                                  </p:childTnLst>
                                </p:cTn>
                              </p:par>
                            </p:childTnLst>
                          </p:cTn>
                        </p:par>
                        <p:par>
                          <p:cTn id="80" fill="hold">
                            <p:stCondLst>
                              <p:cond delay="11000"/>
                            </p:stCondLst>
                            <p:childTnLst>
                              <p:par>
                                <p:cTn id="81" presetID="29" presetClass="entr" presetSubtype="0" fill="hold" grpId="0" nodeType="afterEffect">
                                  <p:stCondLst>
                                    <p:cond delay="0"/>
                                  </p:stCondLst>
                                  <p:childTnLst>
                                    <p:set>
                                      <p:cBhvr>
                                        <p:cTn id="82" dur="1" fill="hold">
                                          <p:stCondLst>
                                            <p:cond delay="0"/>
                                          </p:stCondLst>
                                        </p:cTn>
                                        <p:tgtEl>
                                          <p:spTgt spid="14"/>
                                        </p:tgtEl>
                                        <p:attrNameLst>
                                          <p:attrName>style.visibility</p:attrName>
                                        </p:attrNameLst>
                                      </p:cBhvr>
                                      <p:to>
                                        <p:strVal val="visible"/>
                                      </p:to>
                                    </p:set>
                                    <p:anim calcmode="lin" valueType="num">
                                      <p:cBhvr>
                                        <p:cTn id="83" dur="1000" fill="hold"/>
                                        <p:tgtEl>
                                          <p:spTgt spid="14"/>
                                        </p:tgtEl>
                                        <p:attrNameLst>
                                          <p:attrName>ppt_x</p:attrName>
                                        </p:attrNameLst>
                                      </p:cBhvr>
                                      <p:tavLst>
                                        <p:tav tm="0">
                                          <p:val>
                                            <p:strVal val="#ppt_x-.2"/>
                                          </p:val>
                                        </p:tav>
                                        <p:tav tm="100000">
                                          <p:val>
                                            <p:strVal val="#ppt_x"/>
                                          </p:val>
                                        </p:tav>
                                      </p:tavLst>
                                    </p:anim>
                                    <p:anim calcmode="lin" valueType="num">
                                      <p:cBhvr>
                                        <p:cTn id="84" dur="1000" fill="hold"/>
                                        <p:tgtEl>
                                          <p:spTgt spid="14"/>
                                        </p:tgtEl>
                                        <p:attrNameLst>
                                          <p:attrName>ppt_y</p:attrName>
                                        </p:attrNameLst>
                                      </p:cBhvr>
                                      <p:tavLst>
                                        <p:tav tm="0">
                                          <p:val>
                                            <p:strVal val="#ppt_y"/>
                                          </p:val>
                                        </p:tav>
                                        <p:tav tm="100000">
                                          <p:val>
                                            <p:strVal val="#ppt_y"/>
                                          </p:val>
                                        </p:tav>
                                      </p:tavLst>
                                    </p:anim>
                                    <p:animEffect transition="in" filter="wipe(right)" prLst="gradientSize: 0.1">
                                      <p:cBhvr>
                                        <p:cTn id="85" dur="1000"/>
                                        <p:tgtEl>
                                          <p:spTgt spid="14"/>
                                        </p:tgtEl>
                                      </p:cBhvr>
                                    </p:animEffect>
                                  </p:childTnLst>
                                </p:cTn>
                              </p:par>
                              <p:par>
                                <p:cTn id="86" presetID="29" presetClass="entr" presetSubtype="0" fill="hold" grpId="0" nodeType="withEffect">
                                  <p:stCondLst>
                                    <p:cond delay="0"/>
                                  </p:stCondLst>
                                  <p:childTnLst>
                                    <p:set>
                                      <p:cBhvr>
                                        <p:cTn id="87" dur="1" fill="hold">
                                          <p:stCondLst>
                                            <p:cond delay="0"/>
                                          </p:stCondLst>
                                        </p:cTn>
                                        <p:tgtEl>
                                          <p:spTgt spid="17"/>
                                        </p:tgtEl>
                                        <p:attrNameLst>
                                          <p:attrName>style.visibility</p:attrName>
                                        </p:attrNameLst>
                                      </p:cBhvr>
                                      <p:to>
                                        <p:strVal val="visible"/>
                                      </p:to>
                                    </p:set>
                                    <p:anim calcmode="lin" valueType="num">
                                      <p:cBhvr>
                                        <p:cTn id="88" dur="1000" fill="hold"/>
                                        <p:tgtEl>
                                          <p:spTgt spid="17"/>
                                        </p:tgtEl>
                                        <p:attrNameLst>
                                          <p:attrName>ppt_x</p:attrName>
                                        </p:attrNameLst>
                                      </p:cBhvr>
                                      <p:tavLst>
                                        <p:tav tm="0">
                                          <p:val>
                                            <p:strVal val="#ppt_x-.2"/>
                                          </p:val>
                                        </p:tav>
                                        <p:tav tm="100000">
                                          <p:val>
                                            <p:strVal val="#ppt_x"/>
                                          </p:val>
                                        </p:tav>
                                      </p:tavLst>
                                    </p:anim>
                                    <p:anim calcmode="lin" valueType="num">
                                      <p:cBhvr>
                                        <p:cTn id="89" dur="1000" fill="hold"/>
                                        <p:tgtEl>
                                          <p:spTgt spid="17"/>
                                        </p:tgtEl>
                                        <p:attrNameLst>
                                          <p:attrName>ppt_y</p:attrName>
                                        </p:attrNameLst>
                                      </p:cBhvr>
                                      <p:tavLst>
                                        <p:tav tm="0">
                                          <p:val>
                                            <p:strVal val="#ppt_y"/>
                                          </p:val>
                                        </p:tav>
                                        <p:tav tm="100000">
                                          <p:val>
                                            <p:strVal val="#ppt_y"/>
                                          </p:val>
                                        </p:tav>
                                      </p:tavLst>
                                    </p:anim>
                                    <p:animEffect transition="in" filter="wipe(right)" prLst="gradientSize: 0.1">
                                      <p:cBhvr>
                                        <p:cTn id="90" dur="1000"/>
                                        <p:tgtEl>
                                          <p:spTgt spid="17"/>
                                        </p:tgtEl>
                                      </p:cBhvr>
                                    </p:animEffect>
                                  </p:childTnLst>
                                </p:cTn>
                              </p:par>
                              <p:par>
                                <p:cTn id="91" presetID="29" presetClass="entr" presetSubtype="0" fill="hold" grpId="0" nodeType="withEffect">
                                  <p:stCondLst>
                                    <p:cond delay="0"/>
                                  </p:stCondLst>
                                  <p:childTnLst>
                                    <p:set>
                                      <p:cBhvr>
                                        <p:cTn id="92" dur="1" fill="hold">
                                          <p:stCondLst>
                                            <p:cond delay="0"/>
                                          </p:stCondLst>
                                        </p:cTn>
                                        <p:tgtEl>
                                          <p:spTgt spid="21"/>
                                        </p:tgtEl>
                                        <p:attrNameLst>
                                          <p:attrName>style.visibility</p:attrName>
                                        </p:attrNameLst>
                                      </p:cBhvr>
                                      <p:to>
                                        <p:strVal val="visible"/>
                                      </p:to>
                                    </p:set>
                                    <p:anim calcmode="lin" valueType="num">
                                      <p:cBhvr>
                                        <p:cTn id="93" dur="1000" fill="hold"/>
                                        <p:tgtEl>
                                          <p:spTgt spid="21"/>
                                        </p:tgtEl>
                                        <p:attrNameLst>
                                          <p:attrName>ppt_x</p:attrName>
                                        </p:attrNameLst>
                                      </p:cBhvr>
                                      <p:tavLst>
                                        <p:tav tm="0">
                                          <p:val>
                                            <p:strVal val="#ppt_x-.2"/>
                                          </p:val>
                                        </p:tav>
                                        <p:tav tm="100000">
                                          <p:val>
                                            <p:strVal val="#ppt_x"/>
                                          </p:val>
                                        </p:tav>
                                      </p:tavLst>
                                    </p:anim>
                                    <p:anim calcmode="lin" valueType="num">
                                      <p:cBhvr>
                                        <p:cTn id="94" dur="1000" fill="hold"/>
                                        <p:tgtEl>
                                          <p:spTgt spid="21"/>
                                        </p:tgtEl>
                                        <p:attrNameLst>
                                          <p:attrName>ppt_y</p:attrName>
                                        </p:attrNameLst>
                                      </p:cBhvr>
                                      <p:tavLst>
                                        <p:tav tm="0">
                                          <p:val>
                                            <p:strVal val="#ppt_y"/>
                                          </p:val>
                                        </p:tav>
                                        <p:tav tm="100000">
                                          <p:val>
                                            <p:strVal val="#ppt_y"/>
                                          </p:val>
                                        </p:tav>
                                      </p:tavLst>
                                    </p:anim>
                                    <p:animEffect transition="in" filter="wipe(right)" prLst="gradientSize: 0.1">
                                      <p:cBhvr>
                                        <p:cTn id="95"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1" grpId="0" animBg="1"/>
      <p:bldP spid="12" grpId="0" animBg="1"/>
      <p:bldP spid="13" grpId="0" animBg="1"/>
      <p:bldP spid="14" grpId="0" animBg="1"/>
      <p:bldP spid="15" grpId="0" animBg="1"/>
      <p:bldP spid="17" grpId="0" animBg="1"/>
      <p:bldP spid="18" grpId="0" animBg="1"/>
      <p:bldP spid="19" grpId="0" animBg="1"/>
      <p:bldP spid="20" grpId="0" animBg="1"/>
      <p:bldP spid="2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5" name="Rectangle 27"/>
          <p:cNvSpPr>
            <a:spLocks noChangeArrowheads="1"/>
          </p:cNvSpPr>
          <p:nvPr/>
        </p:nvSpPr>
        <p:spPr bwMode="auto">
          <a:xfrm>
            <a:off x="-32" y="-459432"/>
            <a:ext cx="6471138" cy="1526232"/>
          </a:xfrm>
          <a:prstGeom prst="rect">
            <a:avLst/>
          </a:prstGeom>
          <a:noFill/>
          <a:ln w="9525">
            <a:noFill/>
            <a:miter lim="800000"/>
            <a:headEnd/>
            <a:tailEnd/>
          </a:ln>
        </p:spPr>
        <p:txBody>
          <a:bodyPr anchor="ctr"/>
          <a:lstStyle/>
          <a:p>
            <a:pPr eaLnBrk="1" hangingPunct="1"/>
            <a:r>
              <a:rPr lang="en-US" sz="4400" b="1" dirty="0" smtClean="0">
                <a:solidFill>
                  <a:schemeClr val="bg1"/>
                </a:solidFill>
              </a:rPr>
              <a:t>Policies and Best Practices</a:t>
            </a:r>
            <a:endParaRPr lang="en-US" sz="4400" b="1" dirty="0">
              <a:solidFill>
                <a:srgbClr val="92D050"/>
              </a:solidFill>
            </a:endParaRPr>
          </a:p>
        </p:txBody>
      </p:sp>
      <p:sp>
        <p:nvSpPr>
          <p:cNvPr id="7" name="Flowchart: Alternate Process 6"/>
          <p:cNvSpPr/>
          <p:nvPr/>
        </p:nvSpPr>
        <p:spPr bwMode="auto">
          <a:xfrm>
            <a:off x="0" y="908720"/>
            <a:ext cx="6804248" cy="484106"/>
          </a:xfrm>
          <a:prstGeom prst="flowChartAlternateProcess">
            <a:avLst/>
          </a:prstGeom>
          <a:solidFill>
            <a:srgbClr val="33157D"/>
          </a:solidFill>
          <a:ln w="12700" cap="rnd">
            <a:solidFill>
              <a:srgbClr val="002060"/>
            </a:solidFill>
          </a:ln>
        </p:spPr>
        <p:style>
          <a:lnRef idx="2">
            <a:schemeClr val="accent1"/>
          </a:lnRef>
          <a:fillRef idx="1">
            <a:schemeClr val="lt1"/>
          </a:fillRef>
          <a:effectRef idx="0">
            <a:schemeClr val="accent1"/>
          </a:effectRef>
          <a:fontRef idx="minor">
            <a:schemeClr val="dk1"/>
          </a:fontRef>
        </p:style>
        <p:txBody>
          <a:bodyPr anchor="ctr"/>
          <a:lstStyle/>
          <a:p>
            <a:pPr rtl="1">
              <a:defRPr/>
            </a:pPr>
            <a:r>
              <a:rPr lang="en-US" sz="2400" b="1" dirty="0" smtClean="0">
                <a:solidFill>
                  <a:schemeClr val="bg1"/>
                </a:solidFill>
                <a:latin typeface="+mj-lt"/>
              </a:rPr>
              <a:t>European Parliament and ITU recommendations</a:t>
            </a:r>
            <a:endParaRPr lang="en-US" sz="3200" b="1" dirty="0" smtClean="0">
              <a:solidFill>
                <a:schemeClr val="bg1"/>
              </a:solidFill>
              <a:latin typeface="+mj-lt"/>
            </a:endParaRPr>
          </a:p>
        </p:txBody>
      </p:sp>
      <p:sp>
        <p:nvSpPr>
          <p:cNvPr id="8" name="Rectangle 7"/>
          <p:cNvSpPr/>
          <p:nvPr/>
        </p:nvSpPr>
        <p:spPr>
          <a:xfrm>
            <a:off x="0" y="1484784"/>
            <a:ext cx="9144000" cy="4905958"/>
          </a:xfrm>
          <a:prstGeom prst="rect">
            <a:avLst/>
          </a:prstGeom>
        </p:spPr>
        <p:txBody>
          <a:bodyPr wrap="square">
            <a:spAutoFit/>
          </a:bodyPr>
          <a:lstStyle/>
          <a:p>
            <a:pPr marL="457200" indent="-457200">
              <a:spcAft>
                <a:spcPts val="1200"/>
              </a:spcAft>
              <a:buFont typeface="Wingdings" pitchFamily="2" charset="2"/>
              <a:buChar char="§"/>
            </a:pPr>
            <a:r>
              <a:rPr lang="en-US" b="1" dirty="0" smtClean="0"/>
              <a:t>Create </a:t>
            </a:r>
            <a:r>
              <a:rPr lang="en-US" b="1" u="sng" dirty="0" smtClean="0">
                <a:solidFill>
                  <a:srgbClr val="FF0000"/>
                </a:solidFill>
              </a:rPr>
              <a:t>Public awareness </a:t>
            </a:r>
            <a:r>
              <a:rPr lang="en-US" b="1" dirty="0" smtClean="0"/>
              <a:t>in matters concerning the protection of children in Cyberspace, with a clear definition of policies, best practices, tools and necessary resources needed to adapt and use in each country</a:t>
            </a:r>
          </a:p>
          <a:p>
            <a:pPr marL="457200" indent="-457200">
              <a:spcAft>
                <a:spcPts val="1200"/>
              </a:spcAft>
              <a:buFont typeface="Wingdings" pitchFamily="2" charset="2"/>
              <a:buChar char="§"/>
            </a:pPr>
            <a:r>
              <a:rPr lang="en-US" b="1" dirty="0" smtClean="0"/>
              <a:t>Take actions to </a:t>
            </a:r>
            <a:r>
              <a:rPr lang="en-US" b="1" u="sng" dirty="0" smtClean="0">
                <a:solidFill>
                  <a:srgbClr val="FF0000"/>
                </a:solidFill>
              </a:rPr>
              <a:t>enable minors to make responsible use </a:t>
            </a:r>
            <a:r>
              <a:rPr lang="en-US" b="1" dirty="0" smtClean="0"/>
              <a:t>of audiovisual and on-line information services by improving the level of awareness among parents, teachers and trainers</a:t>
            </a:r>
          </a:p>
          <a:p>
            <a:pPr marL="457200" indent="-457200">
              <a:spcAft>
                <a:spcPts val="1200"/>
              </a:spcAft>
              <a:buFont typeface="Wingdings" pitchFamily="2" charset="2"/>
              <a:buChar char="§"/>
            </a:pPr>
            <a:r>
              <a:rPr lang="en-US" b="1" dirty="0" smtClean="0"/>
              <a:t>Draw-up a </a:t>
            </a:r>
            <a:r>
              <a:rPr lang="en-US" b="1" u="sng" dirty="0" smtClean="0">
                <a:solidFill>
                  <a:srgbClr val="FF0000"/>
                </a:solidFill>
              </a:rPr>
              <a:t>code of Practice in cooperation with professionals and regulatory authorities at national and Community</a:t>
            </a:r>
            <a:r>
              <a:rPr lang="en-US" b="1" dirty="0" smtClean="0"/>
              <a:t> level  and support efforts aimed at developing guidelines on the online child protection by policy makers and regulators </a:t>
            </a:r>
          </a:p>
          <a:p>
            <a:pPr marL="457200" indent="-457200">
              <a:spcAft>
                <a:spcPts val="1200"/>
              </a:spcAft>
              <a:buFont typeface="Wingdings" pitchFamily="2" charset="2"/>
              <a:buChar char="§"/>
            </a:pPr>
            <a:r>
              <a:rPr lang="en-US" b="1" dirty="0" smtClean="0"/>
              <a:t>Adopt a </a:t>
            </a:r>
            <a:r>
              <a:rPr lang="en-US" b="1" u="sng" dirty="0" smtClean="0">
                <a:solidFill>
                  <a:srgbClr val="FF0000"/>
                </a:solidFill>
              </a:rPr>
              <a:t>quality label for service providers</a:t>
            </a:r>
            <a:r>
              <a:rPr lang="en-US" b="1" dirty="0" smtClean="0"/>
              <a:t>, so that users can easily check whether or not a given provider subscribes to a Code of Practice</a:t>
            </a:r>
          </a:p>
          <a:p>
            <a:pPr marL="457200" indent="-457200">
              <a:lnSpc>
                <a:spcPct val="90000"/>
              </a:lnSpc>
              <a:spcAft>
                <a:spcPts val="1200"/>
              </a:spcAft>
              <a:buFont typeface="Wingdings" pitchFamily="2" charset="2"/>
              <a:buChar char="§"/>
            </a:pPr>
            <a:r>
              <a:rPr lang="en-US" b="1" dirty="0" smtClean="0"/>
              <a:t>Examine the </a:t>
            </a:r>
            <a:r>
              <a:rPr lang="en-US" b="1" u="sng" dirty="0" smtClean="0">
                <a:solidFill>
                  <a:srgbClr val="FF0000"/>
                </a:solidFill>
              </a:rPr>
              <a:t>possibility of creating filters </a:t>
            </a:r>
            <a:r>
              <a:rPr lang="en-US" b="1" dirty="0" smtClean="0"/>
              <a:t>which would prevent information offending against human dignity from passing through the Internet</a:t>
            </a:r>
          </a:p>
          <a:p>
            <a:pPr marL="457200" indent="-457200">
              <a:lnSpc>
                <a:spcPct val="90000"/>
              </a:lnSpc>
              <a:spcAft>
                <a:spcPts val="1200"/>
              </a:spcAft>
              <a:buFont typeface="Wingdings" pitchFamily="2" charset="2"/>
              <a:buChar char="§"/>
            </a:pPr>
            <a:r>
              <a:rPr lang="en-US" b="1" dirty="0" smtClean="0"/>
              <a:t>Identify </a:t>
            </a:r>
            <a:r>
              <a:rPr lang="en-US" b="1" u="sng" dirty="0" smtClean="0">
                <a:solidFill>
                  <a:srgbClr val="FF0000"/>
                </a:solidFill>
              </a:rPr>
              <a:t>risks and vulnerabilities </a:t>
            </a:r>
            <a:r>
              <a:rPr lang="en-US" b="1" dirty="0" smtClean="0"/>
              <a:t>faced by children in cyberspace as ICT technologies (Internet and other electronic resources) are in permanent ongoing expansion</a:t>
            </a:r>
          </a:p>
        </p:txBody>
      </p:sp>
      <p:sp>
        <p:nvSpPr>
          <p:cNvPr id="9" name="Footer Placeholder 8"/>
          <p:cNvSpPr>
            <a:spLocks noGrp="1"/>
          </p:cNvSpPr>
          <p:nvPr>
            <p:ph type="ftr" sz="quarter" idx="11"/>
          </p:nvPr>
        </p:nvSpPr>
        <p:spPr>
          <a:xfrm>
            <a:off x="3347864" y="6381328"/>
            <a:ext cx="2895600" cy="293117"/>
          </a:xfrm>
        </p:spPr>
        <p:txBody>
          <a:bodyPr/>
          <a:lstStyle/>
          <a:p>
            <a:r>
              <a:rPr lang="en-US" sz="1400" b="1" dirty="0" smtClean="0">
                <a:solidFill>
                  <a:schemeClr val="tx1"/>
                </a:solidFill>
              </a:rPr>
              <a:t>(c) TRA- Lebanon Proprietary</a:t>
            </a:r>
            <a:endParaRPr lang="en-US" sz="1400" b="1" dirty="0">
              <a:solidFill>
                <a:schemeClr val="tx1"/>
              </a:solidFill>
            </a:endParaRPr>
          </a:p>
        </p:txBody>
      </p:sp>
      <p:sp>
        <p:nvSpPr>
          <p:cNvPr id="10" name="Slide Number Placeholder 9"/>
          <p:cNvSpPr>
            <a:spLocks noGrp="1"/>
          </p:cNvSpPr>
          <p:nvPr>
            <p:ph type="sldNum" sz="quarter" idx="12"/>
          </p:nvPr>
        </p:nvSpPr>
        <p:spPr/>
        <p:txBody>
          <a:bodyPr/>
          <a:lstStyle/>
          <a:p>
            <a:fld id="{7D067218-8E18-4B45-BD5E-06BD6C70A395}"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32" y="0"/>
            <a:ext cx="8820504" cy="707886"/>
          </a:xfrm>
          <a:prstGeom prst="rect">
            <a:avLst/>
          </a:prstGeom>
        </p:spPr>
        <p:txBody>
          <a:bodyPr wrap="square">
            <a:spAutoFit/>
          </a:bodyPr>
          <a:lstStyle/>
          <a:p>
            <a:pPr fontAlgn="auto">
              <a:spcAft>
                <a:spcPts val="0"/>
              </a:spcAft>
              <a:defRPr/>
            </a:pPr>
            <a:r>
              <a:rPr lang="en-US" sz="4000" b="1" dirty="0" smtClean="0">
                <a:solidFill>
                  <a:schemeClr val="bg1"/>
                </a:solidFill>
              </a:rPr>
              <a:t>Lebanese Children Protection Efforts</a:t>
            </a:r>
          </a:p>
        </p:txBody>
      </p:sp>
      <p:sp>
        <p:nvSpPr>
          <p:cNvPr id="7" name="Rectangle 6"/>
          <p:cNvSpPr/>
          <p:nvPr/>
        </p:nvSpPr>
        <p:spPr>
          <a:xfrm>
            <a:off x="0" y="1268761"/>
            <a:ext cx="9144000" cy="400110"/>
          </a:xfrm>
          <a:prstGeom prst="rect">
            <a:avLst/>
          </a:prstGeom>
        </p:spPr>
        <p:txBody>
          <a:bodyPr wrap="square">
            <a:spAutoFit/>
          </a:bodyPr>
          <a:lstStyle/>
          <a:p>
            <a:pPr marL="263525" lvl="2" indent="-263525"/>
            <a:r>
              <a:rPr lang="en-US" sz="2000" dirty="0" smtClean="0"/>
              <a:t>    </a:t>
            </a:r>
            <a:endParaRPr lang="en-US" b="1" dirty="0" smtClean="0"/>
          </a:p>
        </p:txBody>
      </p:sp>
      <p:sp>
        <p:nvSpPr>
          <p:cNvPr id="8" name="Rectangle 7"/>
          <p:cNvSpPr/>
          <p:nvPr/>
        </p:nvSpPr>
        <p:spPr>
          <a:xfrm>
            <a:off x="-900608" y="5373216"/>
            <a:ext cx="10044608" cy="400110"/>
          </a:xfrm>
          <a:prstGeom prst="rect">
            <a:avLst/>
          </a:prstGeom>
        </p:spPr>
        <p:txBody>
          <a:bodyPr wrap="square">
            <a:spAutoFit/>
          </a:bodyPr>
          <a:lstStyle/>
          <a:p>
            <a:pPr marL="1177925" lvl="4" indent="-263525"/>
            <a:r>
              <a:rPr lang="en-US" sz="2000" b="1" dirty="0" smtClean="0"/>
              <a:t>     </a:t>
            </a:r>
          </a:p>
        </p:txBody>
      </p:sp>
      <p:sp>
        <p:nvSpPr>
          <p:cNvPr id="9" name="Footer Placeholder 8"/>
          <p:cNvSpPr>
            <a:spLocks noGrp="1"/>
          </p:cNvSpPr>
          <p:nvPr>
            <p:ph type="ftr" sz="quarter" idx="11"/>
          </p:nvPr>
        </p:nvSpPr>
        <p:spPr>
          <a:xfrm>
            <a:off x="2987824" y="6309321"/>
            <a:ext cx="2895600" cy="548680"/>
          </a:xfrm>
        </p:spPr>
        <p:txBody>
          <a:bodyPr/>
          <a:lstStyle/>
          <a:p>
            <a:r>
              <a:rPr lang="en-US" sz="1400" b="1" dirty="0" smtClean="0">
                <a:solidFill>
                  <a:schemeClr val="tx1"/>
                </a:solidFill>
              </a:rPr>
              <a:t>(c) TRA- Lebanon Proprietary</a:t>
            </a:r>
            <a:endParaRPr lang="en-US" sz="1400" b="1" dirty="0">
              <a:solidFill>
                <a:schemeClr val="tx1"/>
              </a:solidFill>
            </a:endParaRPr>
          </a:p>
        </p:txBody>
      </p:sp>
      <p:sp>
        <p:nvSpPr>
          <p:cNvPr id="10" name="Slide Number Placeholder 9"/>
          <p:cNvSpPr>
            <a:spLocks noGrp="1"/>
          </p:cNvSpPr>
          <p:nvPr>
            <p:ph type="sldNum" sz="quarter" idx="12"/>
          </p:nvPr>
        </p:nvSpPr>
        <p:spPr/>
        <p:txBody>
          <a:bodyPr/>
          <a:lstStyle/>
          <a:p>
            <a:fld id="{7D067218-8E18-4B45-BD5E-06BD6C70A395}" type="slidenum">
              <a:rPr lang="en-US" smtClean="0"/>
              <a:pPr/>
              <a:t>5</a:t>
            </a:fld>
            <a:endParaRPr lang="en-US"/>
          </a:p>
        </p:txBody>
      </p:sp>
      <p:graphicFrame>
        <p:nvGraphicFramePr>
          <p:cNvPr id="11" name="Diagram 10"/>
          <p:cNvGraphicFramePr/>
          <p:nvPr>
            <p:extLst>
              <p:ext uri="{D42A27DB-BD31-4B8C-83A1-F6EECF244321}">
                <p14:modId xmlns:p14="http://schemas.microsoft.com/office/powerpoint/2010/main" xmlns="" val="144643032"/>
              </p:ext>
            </p:extLst>
          </p:nvPr>
        </p:nvGraphicFramePr>
        <p:xfrm>
          <a:off x="0" y="1124744"/>
          <a:ext cx="9144000" cy="532859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27645" y="0"/>
            <a:ext cx="10016963" cy="646331"/>
          </a:xfrm>
          <a:prstGeom prst="rect">
            <a:avLst/>
          </a:prstGeom>
        </p:spPr>
        <p:txBody>
          <a:bodyPr wrap="square">
            <a:spAutoFit/>
          </a:bodyPr>
          <a:lstStyle/>
          <a:p>
            <a:pPr fontAlgn="auto">
              <a:spcAft>
                <a:spcPts val="0"/>
              </a:spcAft>
              <a:defRPr/>
            </a:pPr>
            <a:r>
              <a:rPr lang="en-US" sz="3600" b="1" dirty="0" smtClean="0">
                <a:solidFill>
                  <a:schemeClr val="bg1"/>
                </a:solidFill>
              </a:rPr>
              <a:t>Community Awareness Measures</a:t>
            </a:r>
          </a:p>
        </p:txBody>
      </p:sp>
      <p:sp>
        <p:nvSpPr>
          <p:cNvPr id="6" name="Flowchart: Alternate Process 5"/>
          <p:cNvSpPr/>
          <p:nvPr/>
        </p:nvSpPr>
        <p:spPr bwMode="auto">
          <a:xfrm>
            <a:off x="35496" y="908720"/>
            <a:ext cx="8352928" cy="720080"/>
          </a:xfrm>
          <a:prstGeom prst="flowChartAlternateProcess">
            <a:avLst/>
          </a:prstGeom>
          <a:solidFill>
            <a:srgbClr val="33157D"/>
          </a:solidFill>
          <a:ln w="12700" cap="rnd">
            <a:solidFill>
              <a:srgbClr val="002060"/>
            </a:solidFill>
          </a:ln>
        </p:spPr>
        <p:style>
          <a:lnRef idx="2">
            <a:schemeClr val="accent1"/>
          </a:lnRef>
          <a:fillRef idx="1">
            <a:schemeClr val="lt1"/>
          </a:fillRef>
          <a:effectRef idx="0">
            <a:schemeClr val="accent1"/>
          </a:effectRef>
          <a:fontRef idx="minor">
            <a:schemeClr val="dk1"/>
          </a:fontRef>
        </p:style>
        <p:txBody>
          <a:bodyPr anchor="ctr"/>
          <a:lstStyle/>
          <a:p>
            <a:pPr fontAlgn="auto">
              <a:spcAft>
                <a:spcPts val="0"/>
              </a:spcAft>
              <a:defRPr/>
            </a:pPr>
            <a:r>
              <a:rPr lang="en-US" sz="2400" b="1" dirty="0" smtClean="0">
                <a:solidFill>
                  <a:schemeClr val="bg1"/>
                </a:solidFill>
                <a:latin typeface="+mj-lt"/>
              </a:rPr>
              <a:t>Awareness is a critical tool to protect children online and develop a knowledgeable society</a:t>
            </a:r>
          </a:p>
        </p:txBody>
      </p:sp>
      <p:sp>
        <p:nvSpPr>
          <p:cNvPr id="7" name="Rectangle 6"/>
          <p:cNvSpPr/>
          <p:nvPr/>
        </p:nvSpPr>
        <p:spPr>
          <a:xfrm>
            <a:off x="0" y="1700808"/>
            <a:ext cx="9144000" cy="4462760"/>
          </a:xfrm>
          <a:prstGeom prst="rect">
            <a:avLst/>
          </a:prstGeom>
        </p:spPr>
        <p:txBody>
          <a:bodyPr wrap="square">
            <a:spAutoFit/>
          </a:bodyPr>
          <a:lstStyle/>
          <a:p>
            <a:pPr marL="457200" lvl="0" indent="-457200">
              <a:spcAft>
                <a:spcPts val="1200"/>
              </a:spcAft>
              <a:buFont typeface="Wingdings" pitchFamily="2" charset="2"/>
              <a:buChar char="§"/>
            </a:pPr>
            <a:r>
              <a:rPr lang="en-US" dirty="0" smtClean="0"/>
              <a:t>Have taken steps to promote children’s online protection by hosting round tables and convening internet service providers, software vendors, and NGOs to share visions of online protection, discuss measures to implement, and provide recommendations. </a:t>
            </a:r>
          </a:p>
          <a:p>
            <a:pPr marL="457200" lvl="0" indent="-457200">
              <a:spcAft>
                <a:spcPts val="1200"/>
              </a:spcAft>
              <a:buFont typeface="Wingdings" pitchFamily="2" charset="2"/>
              <a:buChar char="§"/>
            </a:pPr>
            <a:r>
              <a:rPr lang="en-US" dirty="0" smtClean="0"/>
              <a:t>Are offering information on children’s protection on its website (</a:t>
            </a:r>
            <a:r>
              <a:rPr lang="en-US" dirty="0" smtClean="0">
                <a:hlinkClick r:id="rId4"/>
              </a:rPr>
              <a:t>www.tra.gov.lb</a:t>
            </a:r>
            <a:r>
              <a:rPr lang="en-US" dirty="0" smtClean="0"/>
              <a:t>) which is consistently being updated with latest tools and information.</a:t>
            </a:r>
          </a:p>
          <a:p>
            <a:pPr marL="457200" lvl="0" indent="-457200">
              <a:spcAft>
                <a:spcPts val="1200"/>
              </a:spcAft>
              <a:buFont typeface="Wingdings" pitchFamily="2" charset="2"/>
              <a:buChar char="§"/>
            </a:pPr>
            <a:r>
              <a:rPr lang="en-US" dirty="0" smtClean="0"/>
              <a:t>Have made several contributions to local, regional, and international conferences and workshops dedicated to all aspects of online child protection in Lebanon, such as legislative, technical, and regulatory issues.</a:t>
            </a:r>
          </a:p>
          <a:p>
            <a:pPr marL="457200" indent="-457200">
              <a:spcAft>
                <a:spcPts val="1200"/>
              </a:spcAft>
              <a:buFont typeface="Wingdings" pitchFamily="2" charset="2"/>
              <a:buChar char="§"/>
            </a:pPr>
            <a:r>
              <a:rPr lang="en-US" dirty="0" smtClean="0"/>
              <a:t>Are developing an Informative and Interactive national Website/Blog ( 4 languages ) along with the necessary Social Media supporting this </a:t>
            </a:r>
            <a:r>
              <a:rPr lang="en-US" dirty="0"/>
              <a:t>website, </a:t>
            </a:r>
            <a:r>
              <a:rPr lang="en-US" b="1" i="1" u="sng" dirty="0"/>
              <a:t>With the MOT . </a:t>
            </a:r>
            <a:endParaRPr lang="en-US" b="1" i="1" u="sng" dirty="0" smtClean="0"/>
          </a:p>
          <a:p>
            <a:pPr marL="457200" indent="-457200">
              <a:spcAft>
                <a:spcPts val="1200"/>
              </a:spcAft>
              <a:buFont typeface="Wingdings" pitchFamily="2" charset="2"/>
              <a:buChar char="§"/>
            </a:pPr>
            <a:r>
              <a:rPr lang="en-US" dirty="0" smtClean="0"/>
              <a:t>Are developing a TV and media campaign to kick off the awareness and discussion in the </a:t>
            </a:r>
            <a:r>
              <a:rPr lang="en-US" dirty="0"/>
              <a:t>community, </a:t>
            </a:r>
            <a:r>
              <a:rPr lang="en-US" b="1" i="1" u="sng" dirty="0"/>
              <a:t>With the MOT </a:t>
            </a:r>
            <a:endParaRPr lang="en-US" b="1" i="1" u="sng" dirty="0" smtClean="0"/>
          </a:p>
          <a:p>
            <a:pPr lvl="0">
              <a:buFont typeface="Wingdings" pitchFamily="2" charset="2"/>
              <a:buChar char="§"/>
            </a:pPr>
            <a:endParaRPr lang="en-US" dirty="0"/>
          </a:p>
        </p:txBody>
      </p:sp>
      <p:sp>
        <p:nvSpPr>
          <p:cNvPr id="9" name="Footer Placeholder 8"/>
          <p:cNvSpPr>
            <a:spLocks noGrp="1"/>
          </p:cNvSpPr>
          <p:nvPr>
            <p:ph type="ftr" sz="quarter" idx="11"/>
          </p:nvPr>
        </p:nvSpPr>
        <p:spPr>
          <a:xfrm>
            <a:off x="3347864" y="6309320"/>
            <a:ext cx="2895600" cy="293117"/>
          </a:xfrm>
        </p:spPr>
        <p:txBody>
          <a:bodyPr/>
          <a:lstStyle/>
          <a:p>
            <a:r>
              <a:rPr lang="en-US" sz="1400" b="1" dirty="0" smtClean="0">
                <a:solidFill>
                  <a:schemeClr val="tx1"/>
                </a:solidFill>
              </a:rPr>
              <a:t>(c) TRA- Lebanon Proprietary</a:t>
            </a:r>
            <a:endParaRPr lang="en-US" sz="1400" b="1" dirty="0">
              <a:solidFill>
                <a:schemeClr val="tx1"/>
              </a:solidFill>
            </a:endParaRPr>
          </a:p>
        </p:txBody>
      </p:sp>
      <p:sp>
        <p:nvSpPr>
          <p:cNvPr id="10" name="Slide Number Placeholder 9"/>
          <p:cNvSpPr>
            <a:spLocks noGrp="1"/>
          </p:cNvSpPr>
          <p:nvPr>
            <p:ph type="sldNum" sz="quarter" idx="12"/>
          </p:nvPr>
        </p:nvSpPr>
        <p:spPr/>
        <p:txBody>
          <a:bodyPr/>
          <a:lstStyle/>
          <a:p>
            <a:fld id="{7D067218-8E18-4B45-BD5E-06BD6C70A395}" type="slidenum">
              <a:rPr lang="en-US" smtClean="0"/>
              <a:pPr/>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32" y="0"/>
            <a:ext cx="8316448" cy="584775"/>
          </a:xfrm>
          <a:prstGeom prst="rect">
            <a:avLst/>
          </a:prstGeom>
        </p:spPr>
        <p:txBody>
          <a:bodyPr wrap="square">
            <a:spAutoFit/>
          </a:bodyPr>
          <a:lstStyle/>
          <a:p>
            <a:pPr fontAlgn="auto">
              <a:spcAft>
                <a:spcPts val="0"/>
              </a:spcAft>
              <a:defRPr/>
            </a:pPr>
            <a:r>
              <a:rPr lang="en-US" sz="3200" b="1" dirty="0" smtClean="0">
                <a:solidFill>
                  <a:schemeClr val="bg1"/>
                </a:solidFill>
              </a:rPr>
              <a:t>Efforts Towards a Code of Practice for ISPs</a:t>
            </a:r>
          </a:p>
        </p:txBody>
      </p:sp>
      <p:sp>
        <p:nvSpPr>
          <p:cNvPr id="7" name="Rectangle 6"/>
          <p:cNvSpPr/>
          <p:nvPr/>
        </p:nvSpPr>
        <p:spPr>
          <a:xfrm>
            <a:off x="0" y="1052736"/>
            <a:ext cx="9144000" cy="5262979"/>
          </a:xfrm>
          <a:prstGeom prst="rect">
            <a:avLst/>
          </a:prstGeom>
        </p:spPr>
        <p:txBody>
          <a:bodyPr wrap="square">
            <a:spAutoFit/>
          </a:bodyPr>
          <a:lstStyle/>
          <a:p>
            <a:pPr marL="263525" lvl="2" indent="-263525">
              <a:buFont typeface="Wingdings" pitchFamily="2" charset="2"/>
              <a:buChar char="§"/>
            </a:pPr>
            <a:r>
              <a:rPr lang="en-US" sz="2000" dirty="0" smtClean="0"/>
              <a:t>The </a:t>
            </a:r>
            <a:r>
              <a:rPr lang="en-US" sz="2000" b="1" dirty="0" smtClean="0"/>
              <a:t>TRA</a:t>
            </a:r>
            <a:r>
              <a:rPr lang="en-US" sz="2000" dirty="0" smtClean="0"/>
              <a:t> is working on a Code of Practice for Internet SPs in collaboration with </a:t>
            </a:r>
            <a:r>
              <a:rPr lang="en-US" sz="2000" b="1" dirty="0" smtClean="0"/>
              <a:t>AREGNET, the MOT, the Higher Council for Child Protection (</a:t>
            </a:r>
            <a:r>
              <a:rPr lang="en-US" sz="2000" b="1" dirty="0" err="1" smtClean="0"/>
              <a:t>HCCP</a:t>
            </a:r>
            <a:r>
              <a:rPr lang="en-US" sz="2000" b="1" dirty="0" smtClean="0"/>
              <a:t>) and the ISPs</a:t>
            </a:r>
            <a:r>
              <a:rPr lang="en-US" sz="2000" dirty="0" smtClean="0"/>
              <a:t>.  The </a:t>
            </a:r>
            <a:r>
              <a:rPr lang="en-US" sz="2000" dirty="0" err="1" smtClean="0"/>
              <a:t>HCCP</a:t>
            </a:r>
            <a:r>
              <a:rPr lang="en-US" sz="2000" dirty="0" smtClean="0"/>
              <a:t> has already dedicated committees for COP including:</a:t>
            </a:r>
          </a:p>
          <a:p>
            <a:pPr marL="800100" lvl="3" indent="-342900">
              <a:buFont typeface="Arial" pitchFamily="34" charset="0"/>
              <a:buChar char="•"/>
            </a:pPr>
            <a:r>
              <a:rPr lang="en-US" sz="2000" u="sng" dirty="0" smtClean="0"/>
              <a:t>Technical committee</a:t>
            </a:r>
            <a:endParaRPr lang="en-US" sz="2000" dirty="0" smtClean="0"/>
          </a:p>
          <a:p>
            <a:pPr marL="1177925" lvl="4" indent="-263525">
              <a:buFont typeface="Wingdings" pitchFamily="2" charset="2"/>
              <a:buChar char="ü"/>
            </a:pPr>
            <a:r>
              <a:rPr lang="en-US" dirty="0" smtClean="0"/>
              <a:t>develops recommendations on technical solutions (although no final recommendations have been issued yet)</a:t>
            </a:r>
          </a:p>
          <a:p>
            <a:pPr marL="800100" lvl="3" indent="-342900">
              <a:buFont typeface="Arial" pitchFamily="34" charset="0"/>
              <a:buChar char="•"/>
            </a:pPr>
            <a:r>
              <a:rPr lang="en-US" sz="2000" u="sng" dirty="0" smtClean="0"/>
              <a:t>Media committee </a:t>
            </a:r>
            <a:r>
              <a:rPr lang="en-US" dirty="0" smtClean="0"/>
              <a:t>     </a:t>
            </a:r>
          </a:p>
          <a:p>
            <a:pPr marL="1177925" lvl="4" indent="-263525">
              <a:buFont typeface="Wingdings" pitchFamily="2" charset="2"/>
              <a:buChar char="ü"/>
            </a:pPr>
            <a:r>
              <a:rPr lang="en-US" dirty="0" smtClean="0"/>
              <a:t>awareness campaigns</a:t>
            </a:r>
          </a:p>
          <a:p>
            <a:pPr marL="1177925" lvl="4" indent="-263525">
              <a:buFont typeface="Wingdings" pitchFamily="2" charset="2"/>
              <a:buChar char="ü"/>
            </a:pPr>
            <a:r>
              <a:rPr lang="en-US" dirty="0" smtClean="0"/>
              <a:t>guidance and direction for parents and educational institutions</a:t>
            </a:r>
          </a:p>
          <a:p>
            <a:pPr marL="1177925" lvl="4" indent="-263525">
              <a:buFont typeface="Wingdings" pitchFamily="2" charset="2"/>
              <a:buChar char="ü"/>
            </a:pPr>
            <a:r>
              <a:rPr lang="en-US" dirty="0" smtClean="0"/>
              <a:t>social developments that focus on online risks that children face and the best ways to address them</a:t>
            </a:r>
          </a:p>
          <a:p>
            <a:pPr marL="800100" lvl="3" indent="-342900">
              <a:buFont typeface="Arial" pitchFamily="34" charset="0"/>
              <a:buChar char="•"/>
            </a:pPr>
            <a:r>
              <a:rPr lang="en-US" sz="2000" u="sng" dirty="0" smtClean="0"/>
              <a:t>Legal Committee</a:t>
            </a:r>
            <a:r>
              <a:rPr lang="en-US" sz="2000" dirty="0" smtClean="0"/>
              <a:t> </a:t>
            </a:r>
          </a:p>
          <a:p>
            <a:pPr marL="1177925" lvl="4" indent="-263525">
              <a:buFont typeface="Wingdings" pitchFamily="2" charset="2"/>
              <a:buChar char="ü"/>
            </a:pPr>
            <a:r>
              <a:rPr lang="en-US" dirty="0" smtClean="0"/>
              <a:t>converts suggestions/recommendations on threats facing children online to the binding legal texts of laws, decrees and other legal/administrative means</a:t>
            </a:r>
            <a:endParaRPr lang="en-US" dirty="0"/>
          </a:p>
          <a:p>
            <a:pPr marL="285750" lvl="2" indent="-285750">
              <a:buFont typeface="Wingdings" pitchFamily="2" charset="2"/>
              <a:buChar char="§"/>
            </a:pPr>
            <a:r>
              <a:rPr lang="en-US" dirty="0"/>
              <a:t>The TRA is now assessing </a:t>
            </a:r>
            <a:r>
              <a:rPr lang="en-US" dirty="0" smtClean="0"/>
              <a:t>AREGNET members</a:t>
            </a:r>
            <a:r>
              <a:rPr lang="en-US" dirty="0"/>
              <a:t>’ feedback on a first draft of a proposed Code of </a:t>
            </a:r>
            <a:r>
              <a:rPr lang="en-US" dirty="0" smtClean="0"/>
              <a:t>Practice </a:t>
            </a:r>
            <a:r>
              <a:rPr lang="en-US" dirty="0"/>
              <a:t>for Internet Service Providers, after having incorporated a survey that gathered </a:t>
            </a:r>
            <a:r>
              <a:rPr lang="en-US" dirty="0" smtClean="0"/>
              <a:t>AREGNET </a:t>
            </a:r>
            <a:r>
              <a:rPr lang="en-US" dirty="0"/>
              <a:t>members feedback on risks and gaps</a:t>
            </a:r>
          </a:p>
          <a:p>
            <a:pPr marL="1177925" lvl="4" indent="-263525">
              <a:buFont typeface="Wingdings" pitchFamily="2" charset="2"/>
              <a:buChar char="ü"/>
            </a:pPr>
            <a:endParaRPr lang="en-US" dirty="0" smtClean="0"/>
          </a:p>
        </p:txBody>
      </p:sp>
      <p:sp>
        <p:nvSpPr>
          <p:cNvPr id="9" name="Footer Placeholder 8"/>
          <p:cNvSpPr>
            <a:spLocks noGrp="1"/>
          </p:cNvSpPr>
          <p:nvPr>
            <p:ph type="ftr" sz="quarter" idx="11"/>
          </p:nvPr>
        </p:nvSpPr>
        <p:spPr>
          <a:xfrm>
            <a:off x="3124200" y="6093296"/>
            <a:ext cx="2895600" cy="785921"/>
          </a:xfrm>
        </p:spPr>
        <p:txBody>
          <a:bodyPr/>
          <a:lstStyle/>
          <a:p>
            <a:r>
              <a:rPr lang="en-US" sz="1400" b="1" dirty="0" smtClean="0">
                <a:solidFill>
                  <a:schemeClr val="tx1"/>
                </a:solidFill>
              </a:rPr>
              <a:t>(c) TRA- Lebanon Proprietary</a:t>
            </a:r>
            <a:endParaRPr lang="en-US" sz="1400" b="1" dirty="0">
              <a:solidFill>
                <a:schemeClr val="tx1"/>
              </a:solidFill>
            </a:endParaRPr>
          </a:p>
        </p:txBody>
      </p:sp>
      <p:sp>
        <p:nvSpPr>
          <p:cNvPr id="10" name="Slide Number Placeholder 9"/>
          <p:cNvSpPr>
            <a:spLocks noGrp="1"/>
          </p:cNvSpPr>
          <p:nvPr>
            <p:ph type="sldNum" sz="quarter" idx="12"/>
          </p:nvPr>
        </p:nvSpPr>
        <p:spPr>
          <a:xfrm>
            <a:off x="7010400" y="6514092"/>
            <a:ext cx="2133600" cy="365125"/>
          </a:xfrm>
        </p:spPr>
        <p:txBody>
          <a:bodyPr/>
          <a:lstStyle/>
          <a:p>
            <a:fld id="{7D067218-8E18-4B45-BD5E-06BD6C70A395}" type="slidenum">
              <a:rPr lang="en-US" smtClean="0"/>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32" y="0"/>
            <a:ext cx="8316448" cy="954107"/>
          </a:xfrm>
          <a:prstGeom prst="rect">
            <a:avLst/>
          </a:prstGeom>
        </p:spPr>
        <p:txBody>
          <a:bodyPr wrap="square">
            <a:spAutoFit/>
          </a:bodyPr>
          <a:lstStyle/>
          <a:p>
            <a:pPr fontAlgn="auto">
              <a:spcAft>
                <a:spcPts val="0"/>
              </a:spcAft>
              <a:defRPr/>
            </a:pPr>
            <a:r>
              <a:rPr lang="en-US" sz="2800" b="1" dirty="0" smtClean="0">
                <a:solidFill>
                  <a:schemeClr val="bg1"/>
                </a:solidFill>
              </a:rPr>
              <a:t>Efforts Towards Developing a Code of Practice for ISPs Proposed Framework</a:t>
            </a:r>
          </a:p>
        </p:txBody>
      </p:sp>
      <p:sp>
        <p:nvSpPr>
          <p:cNvPr id="9" name="Footer Placeholder 8"/>
          <p:cNvSpPr>
            <a:spLocks noGrp="1"/>
          </p:cNvSpPr>
          <p:nvPr>
            <p:ph type="ftr" sz="quarter" idx="11"/>
          </p:nvPr>
        </p:nvSpPr>
        <p:spPr>
          <a:xfrm>
            <a:off x="3124200" y="6093296"/>
            <a:ext cx="2895600" cy="785921"/>
          </a:xfrm>
        </p:spPr>
        <p:txBody>
          <a:bodyPr/>
          <a:lstStyle/>
          <a:p>
            <a:r>
              <a:rPr lang="en-US" sz="1400" b="1" dirty="0" smtClean="0">
                <a:solidFill>
                  <a:schemeClr val="tx1"/>
                </a:solidFill>
              </a:rPr>
              <a:t>(c) TRA- Lebanon Proprietary</a:t>
            </a:r>
            <a:endParaRPr lang="en-US" sz="1400" b="1" dirty="0">
              <a:solidFill>
                <a:schemeClr val="tx1"/>
              </a:solidFill>
            </a:endParaRPr>
          </a:p>
        </p:txBody>
      </p:sp>
      <p:sp>
        <p:nvSpPr>
          <p:cNvPr id="10" name="Slide Number Placeholder 9"/>
          <p:cNvSpPr>
            <a:spLocks noGrp="1"/>
          </p:cNvSpPr>
          <p:nvPr>
            <p:ph type="sldNum" sz="quarter" idx="12"/>
          </p:nvPr>
        </p:nvSpPr>
        <p:spPr>
          <a:xfrm>
            <a:off x="7010400" y="6514092"/>
            <a:ext cx="2133600" cy="365125"/>
          </a:xfrm>
        </p:spPr>
        <p:txBody>
          <a:bodyPr/>
          <a:lstStyle/>
          <a:p>
            <a:fld id="{7D067218-8E18-4B45-BD5E-06BD6C70A395}" type="slidenum">
              <a:rPr lang="en-US" smtClean="0"/>
              <a:pPr/>
              <a:t>8</a:t>
            </a:fld>
            <a:endParaRPr lang="en-US" dirty="0"/>
          </a:p>
        </p:txBody>
      </p:sp>
      <p:sp>
        <p:nvSpPr>
          <p:cNvPr id="6" name="Chevron 5"/>
          <p:cNvSpPr/>
          <p:nvPr/>
        </p:nvSpPr>
        <p:spPr>
          <a:xfrm>
            <a:off x="3017360" y="1628800"/>
            <a:ext cx="386239" cy="222250"/>
          </a:xfrm>
          <a:prstGeom prst="chevron">
            <a:avLst/>
          </a:prstGeom>
          <a:solidFill>
            <a:srgbClr val="C0C1C3"/>
          </a:solidFill>
          <a:ln>
            <a:solidFill>
              <a:srgbClr val="C0C1C3"/>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solidFill>
                <a:schemeClr val="tx1"/>
              </a:solidFill>
            </a:endParaRPr>
          </a:p>
        </p:txBody>
      </p:sp>
      <p:sp>
        <p:nvSpPr>
          <p:cNvPr id="8" name="Rectangle 7"/>
          <p:cNvSpPr/>
          <p:nvPr/>
        </p:nvSpPr>
        <p:spPr>
          <a:xfrm>
            <a:off x="804338" y="1124744"/>
            <a:ext cx="2252132" cy="546100"/>
          </a:xfrm>
          <a:prstGeom prst="rect">
            <a:avLst/>
          </a:prstGeom>
          <a:solidFill>
            <a:srgbClr val="28478E"/>
          </a:solidFill>
          <a:ln>
            <a:solidFill>
              <a:srgbClr val="766C7B"/>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b="1" dirty="0" smtClean="0"/>
              <a:t>Awareness</a:t>
            </a:r>
            <a:endParaRPr lang="en-US" sz="1200" b="1" dirty="0"/>
          </a:p>
        </p:txBody>
      </p:sp>
      <p:sp>
        <p:nvSpPr>
          <p:cNvPr id="11" name="Rectangle 10"/>
          <p:cNvSpPr/>
          <p:nvPr/>
        </p:nvSpPr>
        <p:spPr>
          <a:xfrm>
            <a:off x="804338" y="1772816"/>
            <a:ext cx="2252132" cy="2120900"/>
          </a:xfrm>
          <a:prstGeom prst="rect">
            <a:avLst/>
          </a:prstGeom>
          <a:solidFill>
            <a:srgbClr val="28478E"/>
          </a:solidFill>
          <a:ln>
            <a:solidFill>
              <a:srgbClr val="766C7B"/>
            </a:solidFill>
          </a:ln>
        </p:spPr>
        <p:style>
          <a:lnRef idx="1">
            <a:schemeClr val="accent1"/>
          </a:lnRef>
          <a:fillRef idx="3">
            <a:schemeClr val="accent1"/>
          </a:fillRef>
          <a:effectRef idx="2">
            <a:schemeClr val="accent1"/>
          </a:effectRef>
          <a:fontRef idx="minor">
            <a:schemeClr val="lt1"/>
          </a:fontRef>
        </p:style>
        <p:txBody>
          <a:bodyPr rtlCol="0" anchor="t"/>
          <a:lstStyle/>
          <a:p>
            <a:pPr marL="274320" indent="-274320">
              <a:buFont typeface="Wingdings" pitchFamily="2" charset="2"/>
              <a:buChar char="q"/>
            </a:pPr>
            <a:r>
              <a:rPr lang="en-US" sz="1200" dirty="0" smtClean="0"/>
              <a:t>Brief ISPs and operators on MOT and TRA initiatives and projects in terms of internet safety</a:t>
            </a:r>
          </a:p>
          <a:p>
            <a:pPr marL="274320" indent="-274320">
              <a:buFont typeface="Wingdings" pitchFamily="2" charset="2"/>
              <a:buChar char="q"/>
            </a:pPr>
            <a:r>
              <a:rPr lang="en-US" sz="1200" dirty="0" smtClean="0"/>
              <a:t>Brief concerned NGOs and ministries (World Vision, Scouts, Himaya, MOEHE, Ministry of Social Affairs, Ministry of Interior…)</a:t>
            </a:r>
          </a:p>
          <a:p>
            <a:endParaRPr lang="en-US" sz="1200" dirty="0" smtClean="0">
              <a:solidFill>
                <a:schemeClr val="bg1"/>
              </a:solidFill>
              <a:latin typeface="Calibri"/>
            </a:endParaRPr>
          </a:p>
          <a:p>
            <a:pPr>
              <a:buFont typeface="Arial" pitchFamily="34" charset="0"/>
              <a:buChar char="•"/>
            </a:pPr>
            <a:endParaRPr lang="en-US" sz="1200" dirty="0" smtClean="0">
              <a:solidFill>
                <a:schemeClr val="bg1"/>
              </a:solidFill>
            </a:endParaRPr>
          </a:p>
          <a:p>
            <a:endParaRPr lang="en-US" sz="1200" dirty="0" smtClean="0"/>
          </a:p>
        </p:txBody>
      </p:sp>
      <p:sp>
        <p:nvSpPr>
          <p:cNvPr id="12" name="Rectangle 11"/>
          <p:cNvSpPr/>
          <p:nvPr/>
        </p:nvSpPr>
        <p:spPr>
          <a:xfrm>
            <a:off x="795878" y="4149080"/>
            <a:ext cx="2252132" cy="439837"/>
          </a:xfrm>
          <a:prstGeom prst="rect">
            <a:avLst/>
          </a:prstGeom>
          <a:solidFill>
            <a:srgbClr val="208C6D"/>
          </a:solidFill>
        </p:spPr>
        <p:style>
          <a:lnRef idx="1">
            <a:schemeClr val="accent1"/>
          </a:lnRef>
          <a:fillRef idx="3">
            <a:schemeClr val="accent1"/>
          </a:fillRef>
          <a:effectRef idx="2">
            <a:schemeClr val="accent1"/>
          </a:effectRef>
          <a:fontRef idx="minor">
            <a:schemeClr val="lt1"/>
          </a:fontRef>
        </p:style>
        <p:txBody>
          <a:bodyPr rtlCol="0" anchor="ctr"/>
          <a:lstStyle/>
          <a:p>
            <a:pPr marL="171450" indent="-171450">
              <a:buFont typeface="Wingdings" pitchFamily="2" charset="2"/>
              <a:buChar char="q"/>
            </a:pPr>
            <a:r>
              <a:rPr lang="en-US" sz="1200" dirty="0" smtClean="0"/>
              <a:t>Plan and implement Press conference </a:t>
            </a:r>
          </a:p>
        </p:txBody>
      </p:sp>
      <p:sp>
        <p:nvSpPr>
          <p:cNvPr id="13" name="Chevron 12"/>
          <p:cNvSpPr/>
          <p:nvPr/>
        </p:nvSpPr>
        <p:spPr>
          <a:xfrm rot="5400000">
            <a:off x="1645041" y="3910113"/>
            <a:ext cx="325968" cy="227838"/>
          </a:xfrm>
          <a:prstGeom prst="chevron">
            <a:avLst/>
          </a:prstGeom>
          <a:solidFill>
            <a:srgbClr val="C0C1C3"/>
          </a:solidFill>
          <a:ln>
            <a:solidFill>
              <a:srgbClr val="C0C1C3"/>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solidFill>
                <a:schemeClr val="tx1"/>
              </a:solidFill>
            </a:endParaRPr>
          </a:p>
        </p:txBody>
      </p:sp>
      <p:sp>
        <p:nvSpPr>
          <p:cNvPr id="14" name="Rectangle 13"/>
          <p:cNvSpPr/>
          <p:nvPr/>
        </p:nvSpPr>
        <p:spPr>
          <a:xfrm>
            <a:off x="3403600" y="1124744"/>
            <a:ext cx="2137834" cy="546100"/>
          </a:xfrm>
          <a:prstGeom prst="rect">
            <a:avLst/>
          </a:prstGeom>
          <a:solidFill>
            <a:srgbClr val="28478E"/>
          </a:solidFill>
          <a:ln>
            <a:solidFill>
              <a:srgbClr val="766C7B"/>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b="1" dirty="0" smtClean="0"/>
              <a:t>Finalize Code of Practice for Internet Service Providers</a:t>
            </a:r>
            <a:endParaRPr lang="en-US" sz="1200" b="1" dirty="0"/>
          </a:p>
        </p:txBody>
      </p:sp>
      <p:sp>
        <p:nvSpPr>
          <p:cNvPr id="15" name="Rectangle 14"/>
          <p:cNvSpPr/>
          <p:nvPr/>
        </p:nvSpPr>
        <p:spPr>
          <a:xfrm>
            <a:off x="3403599" y="1772816"/>
            <a:ext cx="2137834" cy="2740894"/>
          </a:xfrm>
          <a:prstGeom prst="rect">
            <a:avLst/>
          </a:prstGeom>
          <a:solidFill>
            <a:srgbClr val="28478E"/>
          </a:solidFill>
          <a:ln>
            <a:solidFill>
              <a:srgbClr val="766C7B"/>
            </a:solidFill>
          </a:ln>
        </p:spPr>
        <p:style>
          <a:lnRef idx="1">
            <a:schemeClr val="accent1"/>
          </a:lnRef>
          <a:fillRef idx="3">
            <a:schemeClr val="accent1"/>
          </a:fillRef>
          <a:effectRef idx="2">
            <a:schemeClr val="accent1"/>
          </a:effectRef>
          <a:fontRef idx="minor">
            <a:schemeClr val="lt1"/>
          </a:fontRef>
        </p:style>
        <p:txBody>
          <a:bodyPr rtlCol="0" anchor="t"/>
          <a:lstStyle/>
          <a:p>
            <a:pPr marL="171450" indent="-171450">
              <a:buFont typeface="Wingdings" pitchFamily="2" charset="2"/>
              <a:buChar char="q"/>
            </a:pPr>
            <a:r>
              <a:rPr lang="en-US" sz="1200" dirty="0" smtClean="0"/>
              <a:t>Set final requirements from Internet Providers to include at minimal: Providing tools, pointing to national website, updating their website with internet safety awareness  and influencing internet cafes  for responsible use (mainly for ISPs)</a:t>
            </a:r>
          </a:p>
          <a:p>
            <a:pPr marL="171450" indent="-171450">
              <a:buFont typeface="Wingdings" pitchFamily="2" charset="2"/>
              <a:buChar char="q"/>
            </a:pPr>
            <a:r>
              <a:rPr lang="en-US" sz="1200" dirty="0" smtClean="0"/>
              <a:t>Partner with MOT to finalize Code of Practice</a:t>
            </a:r>
          </a:p>
          <a:p>
            <a:pPr marL="171450" indent="-171450">
              <a:buFont typeface="Wingdings" pitchFamily="2" charset="2"/>
              <a:buChar char="q"/>
            </a:pPr>
            <a:r>
              <a:rPr lang="en-US" sz="1200" dirty="0" smtClean="0"/>
              <a:t> Follow up for signature with 17 ISPs and 2 Mobile Operators</a:t>
            </a:r>
          </a:p>
          <a:p>
            <a:pPr marL="171450" indent="-171450"/>
            <a:r>
              <a:rPr lang="en-US" sz="1200" dirty="0" smtClean="0"/>
              <a:t> </a:t>
            </a:r>
          </a:p>
          <a:p>
            <a:pPr marL="171450" indent="-171450">
              <a:buFont typeface="Wingdings" pitchFamily="2" charset="2"/>
              <a:buChar char="q"/>
            </a:pPr>
            <a:endParaRPr lang="en-US" sz="1200" dirty="0" smtClean="0"/>
          </a:p>
          <a:p>
            <a:endParaRPr lang="en-US" sz="1200" dirty="0"/>
          </a:p>
        </p:txBody>
      </p:sp>
      <p:sp>
        <p:nvSpPr>
          <p:cNvPr id="16" name="Rectangle 15"/>
          <p:cNvSpPr/>
          <p:nvPr/>
        </p:nvSpPr>
        <p:spPr>
          <a:xfrm>
            <a:off x="3460751" y="4725144"/>
            <a:ext cx="2137834" cy="383710"/>
          </a:xfrm>
          <a:prstGeom prst="rect">
            <a:avLst/>
          </a:prstGeom>
          <a:solidFill>
            <a:srgbClr val="208C6D"/>
          </a:solidFill>
        </p:spPr>
        <p:style>
          <a:lnRef idx="1">
            <a:schemeClr val="accent1"/>
          </a:lnRef>
          <a:fillRef idx="3">
            <a:schemeClr val="accent1"/>
          </a:fillRef>
          <a:effectRef idx="2">
            <a:schemeClr val="accent1"/>
          </a:effectRef>
          <a:fontRef idx="minor">
            <a:schemeClr val="lt1"/>
          </a:fontRef>
        </p:style>
        <p:txBody>
          <a:bodyPr rtlCol="0" anchor="ctr"/>
          <a:lstStyle/>
          <a:p>
            <a:pPr marL="171450" indent="-171450">
              <a:buFont typeface="Wingdings" pitchFamily="2" charset="2"/>
              <a:buChar char="q"/>
            </a:pPr>
            <a:r>
              <a:rPr lang="en-US" sz="1200" dirty="0" smtClean="0"/>
              <a:t>Sign Inter-ISP agreement with internet providers</a:t>
            </a:r>
          </a:p>
        </p:txBody>
      </p:sp>
      <p:sp>
        <p:nvSpPr>
          <p:cNvPr id="17" name="Chevron 16"/>
          <p:cNvSpPr/>
          <p:nvPr/>
        </p:nvSpPr>
        <p:spPr>
          <a:xfrm rot="5400000">
            <a:off x="4262464" y="4423869"/>
            <a:ext cx="325968" cy="208439"/>
          </a:xfrm>
          <a:prstGeom prst="chevron">
            <a:avLst/>
          </a:prstGeom>
          <a:solidFill>
            <a:srgbClr val="C0C1C3"/>
          </a:solidFill>
          <a:ln>
            <a:solidFill>
              <a:srgbClr val="C0C1C3"/>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solidFill>
                <a:schemeClr val="tx1"/>
              </a:solidFill>
            </a:endParaRPr>
          </a:p>
        </p:txBody>
      </p:sp>
      <p:grpSp>
        <p:nvGrpSpPr>
          <p:cNvPr id="18" name="Group 16"/>
          <p:cNvGrpSpPr/>
          <p:nvPr/>
        </p:nvGrpSpPr>
        <p:grpSpPr>
          <a:xfrm>
            <a:off x="5927672" y="1124744"/>
            <a:ext cx="2163234" cy="3266827"/>
            <a:chOff x="6129866" y="1737238"/>
            <a:chExt cx="2163234" cy="3240048"/>
          </a:xfrm>
          <a:solidFill>
            <a:srgbClr val="28478E"/>
          </a:solidFill>
        </p:grpSpPr>
        <p:sp>
          <p:nvSpPr>
            <p:cNvPr id="19" name="Rectangle 18"/>
            <p:cNvSpPr/>
            <p:nvPr/>
          </p:nvSpPr>
          <p:spPr>
            <a:xfrm>
              <a:off x="6129866" y="1737238"/>
              <a:ext cx="2163234" cy="546101"/>
            </a:xfrm>
            <a:prstGeom prst="rect">
              <a:avLst/>
            </a:prstGeom>
            <a:grpFill/>
            <a:ln>
              <a:solidFill>
                <a:srgbClr val="766C7B"/>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b="1" dirty="0" smtClean="0"/>
                <a:t>Monitor implementation</a:t>
              </a:r>
            </a:p>
          </p:txBody>
        </p:sp>
        <p:sp>
          <p:nvSpPr>
            <p:cNvPr id="20" name="Rectangle 19"/>
            <p:cNvSpPr/>
            <p:nvPr/>
          </p:nvSpPr>
          <p:spPr>
            <a:xfrm>
              <a:off x="6129866" y="2410343"/>
              <a:ext cx="2163234" cy="1906679"/>
            </a:xfrm>
            <a:prstGeom prst="rect">
              <a:avLst/>
            </a:prstGeom>
            <a:grpFill/>
            <a:ln>
              <a:solidFill>
                <a:srgbClr val="766C7B"/>
              </a:solidFill>
            </a:ln>
          </p:spPr>
          <p:style>
            <a:lnRef idx="1">
              <a:schemeClr val="accent1"/>
            </a:lnRef>
            <a:fillRef idx="3">
              <a:schemeClr val="accent1"/>
            </a:fillRef>
            <a:effectRef idx="2">
              <a:schemeClr val="accent1"/>
            </a:effectRef>
            <a:fontRef idx="minor">
              <a:schemeClr val="lt1"/>
            </a:fontRef>
          </p:style>
          <p:txBody>
            <a:bodyPr rtlCol="0" anchor="t"/>
            <a:lstStyle/>
            <a:p>
              <a:pPr marL="171450" indent="-171450">
                <a:buFont typeface="Wingdings" pitchFamily="2" charset="2"/>
                <a:buChar char="q"/>
              </a:pPr>
              <a:r>
                <a:rPr lang="en-US" sz="1200" dirty="0" smtClean="0"/>
                <a:t>TRA/MOT yearly check before License renewal with constant modifications on Code of Practice whilst benchmarking with national changes and best practices</a:t>
              </a:r>
            </a:p>
          </p:txBody>
        </p:sp>
        <p:sp>
          <p:nvSpPr>
            <p:cNvPr id="21" name="Rectangle 20"/>
            <p:cNvSpPr/>
            <p:nvPr/>
          </p:nvSpPr>
          <p:spPr>
            <a:xfrm>
              <a:off x="6129866" y="4632445"/>
              <a:ext cx="2163234" cy="344841"/>
            </a:xfrm>
            <a:prstGeom prst="rect">
              <a:avLst/>
            </a:prstGeom>
            <a:solidFill>
              <a:srgbClr val="208C6D"/>
            </a:solidFill>
          </p:spPr>
          <p:style>
            <a:lnRef idx="1">
              <a:schemeClr val="accent1"/>
            </a:lnRef>
            <a:fillRef idx="3">
              <a:schemeClr val="accent1"/>
            </a:fillRef>
            <a:effectRef idx="2">
              <a:schemeClr val="accent1"/>
            </a:effectRef>
            <a:fontRef idx="minor">
              <a:schemeClr val="lt1"/>
            </a:fontRef>
          </p:style>
          <p:txBody>
            <a:bodyPr rtlCol="0" anchor="ctr"/>
            <a:lstStyle/>
            <a:p>
              <a:pPr marL="171450" indent="-171450">
                <a:buFont typeface="Wingdings" pitchFamily="2" charset="2"/>
                <a:buChar char="q"/>
              </a:pPr>
              <a:r>
                <a:rPr lang="en-US" sz="1200" dirty="0" smtClean="0"/>
                <a:t>Implement, support and Monitor</a:t>
              </a:r>
            </a:p>
          </p:txBody>
        </p:sp>
      </p:grpSp>
      <p:sp>
        <p:nvSpPr>
          <p:cNvPr id="22" name="Chevron 21"/>
          <p:cNvSpPr/>
          <p:nvPr/>
        </p:nvSpPr>
        <p:spPr>
          <a:xfrm>
            <a:off x="5541433" y="1700808"/>
            <a:ext cx="386239" cy="222250"/>
          </a:xfrm>
          <a:prstGeom prst="chevron">
            <a:avLst/>
          </a:prstGeom>
          <a:solidFill>
            <a:srgbClr val="C0C1C3"/>
          </a:solidFill>
          <a:ln>
            <a:solidFill>
              <a:srgbClr val="C0C1C3"/>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solidFill>
                <a:schemeClr val="tx1"/>
              </a:solidFill>
            </a:endParaRPr>
          </a:p>
        </p:txBody>
      </p:sp>
      <p:sp>
        <p:nvSpPr>
          <p:cNvPr id="23" name="Chevron 22"/>
          <p:cNvSpPr/>
          <p:nvPr/>
        </p:nvSpPr>
        <p:spPr>
          <a:xfrm rot="5400000">
            <a:off x="6827191" y="3766097"/>
            <a:ext cx="325968" cy="227838"/>
          </a:xfrm>
          <a:prstGeom prst="chevron">
            <a:avLst/>
          </a:prstGeom>
          <a:solidFill>
            <a:srgbClr val="C0C1C3"/>
          </a:solidFill>
          <a:ln>
            <a:solidFill>
              <a:srgbClr val="C0C1C3"/>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solidFill>
                <a:schemeClr val="tx1"/>
              </a:solidFill>
            </a:endParaRPr>
          </a:p>
        </p:txBody>
      </p:sp>
      <p:sp>
        <p:nvSpPr>
          <p:cNvPr id="24" name="Flowchart: Alternate Process 23"/>
          <p:cNvSpPr/>
          <p:nvPr/>
        </p:nvSpPr>
        <p:spPr bwMode="auto">
          <a:xfrm>
            <a:off x="0" y="5229200"/>
            <a:ext cx="9144000" cy="1008112"/>
          </a:xfrm>
          <a:prstGeom prst="flowChartAlternateProcess">
            <a:avLst/>
          </a:prstGeom>
          <a:solidFill>
            <a:srgbClr val="009242"/>
          </a:solidFill>
          <a:ln/>
        </p:spPr>
        <p:style>
          <a:lnRef idx="0">
            <a:schemeClr val="accent3"/>
          </a:lnRef>
          <a:fillRef idx="3">
            <a:schemeClr val="accent3"/>
          </a:fillRef>
          <a:effectRef idx="3">
            <a:schemeClr val="accent3"/>
          </a:effectRef>
          <a:fontRef idx="minor">
            <a:schemeClr val="lt1"/>
          </a:fontRef>
        </p:style>
        <p:txBody>
          <a:bodyPr anchor="ctr"/>
          <a:lstStyle/>
          <a:p>
            <a:pPr marL="722313" lvl="2" indent="-269875"/>
            <a:r>
              <a:rPr lang="en-US" sz="1600" dirty="0" smtClean="0">
                <a:solidFill>
                  <a:schemeClr val="tx1"/>
                </a:solidFill>
              </a:rPr>
              <a:t>Lebanese Internet Service  Providers Facts, today:</a:t>
            </a:r>
          </a:p>
          <a:p>
            <a:pPr marL="722313" lvl="2" indent="-269875">
              <a:buFont typeface="Courier New" pitchFamily="49" charset="0"/>
              <a:buChar char="o"/>
            </a:pPr>
            <a:r>
              <a:rPr lang="en-US" sz="1600" dirty="0" smtClean="0">
                <a:solidFill>
                  <a:schemeClr val="tx1"/>
                </a:solidFill>
              </a:rPr>
              <a:t>Some ISPs have dedicated Parental Control systems that are promoted on their WebPages (at Symbolic fees or free of charge)</a:t>
            </a:r>
          </a:p>
          <a:p>
            <a:pPr marL="722313" lvl="2" indent="-269875">
              <a:buFont typeface="Courier New" pitchFamily="49" charset="0"/>
              <a:buChar char="o"/>
            </a:pPr>
            <a:r>
              <a:rPr lang="en-US" sz="1600" dirty="0" smtClean="0">
                <a:solidFill>
                  <a:schemeClr val="tx1"/>
                </a:solidFill>
              </a:rPr>
              <a:t>Others give tips and hints for parents about buying  and downloading children protection tools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dissolve">
                                      <p:cBhvr>
                                        <p:cTn id="7" dur="10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27645" y="0"/>
            <a:ext cx="9345956" cy="646331"/>
          </a:xfrm>
          <a:prstGeom prst="rect">
            <a:avLst/>
          </a:prstGeom>
        </p:spPr>
        <p:txBody>
          <a:bodyPr wrap="square">
            <a:spAutoFit/>
          </a:bodyPr>
          <a:lstStyle/>
          <a:p>
            <a:pPr>
              <a:defRPr/>
            </a:pPr>
            <a:r>
              <a:rPr lang="en-US" sz="3600" b="1" dirty="0" smtClean="0">
                <a:solidFill>
                  <a:schemeClr val="bg1"/>
                </a:solidFill>
              </a:rPr>
              <a:t>Efforts Towards Influencing Internet Cafes</a:t>
            </a:r>
          </a:p>
        </p:txBody>
      </p:sp>
      <p:sp>
        <p:nvSpPr>
          <p:cNvPr id="6" name="Flowchart: Alternate Process 5"/>
          <p:cNvSpPr/>
          <p:nvPr/>
        </p:nvSpPr>
        <p:spPr bwMode="auto">
          <a:xfrm>
            <a:off x="0" y="908720"/>
            <a:ext cx="8208466" cy="992722"/>
          </a:xfrm>
          <a:prstGeom prst="flowChartAlternateProcess">
            <a:avLst/>
          </a:prstGeom>
          <a:solidFill>
            <a:srgbClr val="33157D"/>
          </a:solidFill>
          <a:ln w="12700" cap="rnd">
            <a:solidFill>
              <a:srgbClr val="002060"/>
            </a:solidFill>
          </a:ln>
        </p:spPr>
        <p:style>
          <a:lnRef idx="2">
            <a:schemeClr val="accent1"/>
          </a:lnRef>
          <a:fillRef idx="1">
            <a:schemeClr val="lt1"/>
          </a:fillRef>
          <a:effectRef idx="0">
            <a:schemeClr val="accent1"/>
          </a:effectRef>
          <a:fontRef idx="minor">
            <a:schemeClr val="dk1"/>
          </a:fontRef>
        </p:style>
        <p:txBody>
          <a:bodyPr anchor="ctr"/>
          <a:lstStyle/>
          <a:p>
            <a:pPr fontAlgn="auto">
              <a:spcAft>
                <a:spcPts val="0"/>
              </a:spcAft>
              <a:defRPr/>
            </a:pPr>
            <a:r>
              <a:rPr lang="en-US" sz="2200" b="1" dirty="0" smtClean="0">
                <a:solidFill>
                  <a:schemeClr val="bg1"/>
                </a:solidFill>
                <a:latin typeface="+mj-lt"/>
              </a:rPr>
              <a:t>Aim at influencing Internet Cafes with the cooperation of municipalities by means of standardization, requiring them  to</a:t>
            </a:r>
            <a:r>
              <a:rPr lang="en-US" sz="2400" b="1" dirty="0" smtClean="0">
                <a:solidFill>
                  <a:schemeClr val="bg1"/>
                </a:solidFill>
                <a:latin typeface="+mj-lt"/>
              </a:rPr>
              <a:t>:</a:t>
            </a:r>
          </a:p>
        </p:txBody>
      </p:sp>
      <p:sp>
        <p:nvSpPr>
          <p:cNvPr id="5" name="Rectangle 4"/>
          <p:cNvSpPr/>
          <p:nvPr/>
        </p:nvSpPr>
        <p:spPr>
          <a:xfrm>
            <a:off x="0" y="1916832"/>
            <a:ext cx="9144000" cy="4678204"/>
          </a:xfrm>
          <a:prstGeom prst="rect">
            <a:avLst/>
          </a:prstGeom>
        </p:spPr>
        <p:txBody>
          <a:bodyPr wrap="square">
            <a:spAutoFit/>
          </a:bodyPr>
          <a:lstStyle/>
          <a:p>
            <a:pPr marL="358775" lvl="2" indent="-358775">
              <a:buFont typeface="Wingdings" pitchFamily="2" charset="2"/>
              <a:buChar char="§"/>
            </a:pPr>
            <a:r>
              <a:rPr lang="en-US" b="1" dirty="0" smtClean="0"/>
              <a:t>Abide by enforced laws and </a:t>
            </a:r>
            <a:r>
              <a:rPr lang="en-US" sz="1600" b="1" dirty="0" smtClean="0"/>
              <a:t>S</a:t>
            </a:r>
            <a:r>
              <a:rPr lang="en-US" b="1" dirty="0" smtClean="0"/>
              <a:t>ecure areas designated for the use of children and minors</a:t>
            </a:r>
          </a:p>
          <a:p>
            <a:pPr marL="804863" lvl="4" indent="-347663">
              <a:buFont typeface="Wingdings" pitchFamily="2" charset="2"/>
              <a:buChar char="ü"/>
            </a:pPr>
            <a:r>
              <a:rPr lang="en-US" sz="1600" dirty="0" smtClean="0"/>
              <a:t>age verification</a:t>
            </a:r>
          </a:p>
          <a:p>
            <a:pPr marL="804863" lvl="4" indent="-347663">
              <a:buFont typeface="Wingdings" pitchFamily="2" charset="2"/>
              <a:buChar char="ü"/>
            </a:pPr>
            <a:r>
              <a:rPr lang="en-US" sz="1600" dirty="0" smtClean="0"/>
              <a:t>identity check</a:t>
            </a:r>
          </a:p>
          <a:p>
            <a:pPr marL="804863" lvl="4" indent="-347663">
              <a:buFont typeface="Wingdings" pitchFamily="2" charset="2"/>
              <a:buChar char="ü"/>
            </a:pPr>
            <a:r>
              <a:rPr lang="en-US" sz="1600" dirty="0" smtClean="0"/>
              <a:t>content filtering and text analysis </a:t>
            </a:r>
          </a:p>
          <a:p>
            <a:pPr marL="804863" lvl="4" indent="-347663">
              <a:buFont typeface="Wingdings" pitchFamily="2" charset="2"/>
              <a:buChar char="ü"/>
            </a:pPr>
            <a:r>
              <a:rPr lang="en-US" sz="1600" dirty="0" smtClean="0"/>
              <a:t>Checking contents to be used by children</a:t>
            </a:r>
          </a:p>
          <a:p>
            <a:pPr marL="358775" lvl="2" indent="-358775">
              <a:buFont typeface="Wingdings" pitchFamily="2" charset="2"/>
              <a:buChar char="§"/>
            </a:pPr>
            <a:r>
              <a:rPr lang="en-US" b="1" dirty="0" smtClean="0"/>
              <a:t>Maintain stored data and traffic data information and log use in a safe place for a "specific" period of time</a:t>
            </a:r>
          </a:p>
          <a:p>
            <a:pPr marL="358775" lvl="2" indent="-358775">
              <a:buFont typeface="Wingdings" pitchFamily="2" charset="2"/>
              <a:buChar char="§"/>
            </a:pPr>
            <a:r>
              <a:rPr lang="en-US" b="1" dirty="0" smtClean="0"/>
              <a:t>Provide direct access and necessary facilities "to those legally entitled to” personnel (having permission according to proper judicial process)</a:t>
            </a:r>
          </a:p>
          <a:p>
            <a:pPr marL="358775" lvl="2" indent="-358775">
              <a:buFont typeface="Wingdings" pitchFamily="2" charset="2"/>
              <a:buChar char="§"/>
            </a:pPr>
            <a:r>
              <a:rPr lang="en-US" b="1" dirty="0" smtClean="0"/>
              <a:t>Ensure that personal data is appropriate, accurate, updated and addressed according to the legal manner and treated in accordance with personnel data rights</a:t>
            </a:r>
          </a:p>
          <a:p>
            <a:pPr marL="358775" lvl="2" indent="-358775">
              <a:buFont typeface="Wingdings" pitchFamily="2" charset="2"/>
              <a:buChar char="§"/>
            </a:pPr>
            <a:r>
              <a:rPr lang="en-US" b="1" dirty="0" smtClean="0"/>
              <a:t>Take all measures to protect against unauthorized access  such as manipulation / loss of personnel data </a:t>
            </a:r>
          </a:p>
          <a:p>
            <a:pPr marL="358775" lvl="2" indent="-358775">
              <a:buFont typeface="Wingdings" pitchFamily="2" charset="2"/>
              <a:buChar char="§"/>
            </a:pPr>
            <a:r>
              <a:rPr lang="en-US" b="1" dirty="0" smtClean="0"/>
              <a:t>Protect the privacy of personal information collected from monitoring the use of children</a:t>
            </a:r>
          </a:p>
          <a:p>
            <a:pPr marL="358775" lvl="2" indent="-358775">
              <a:buFont typeface="Wingdings" pitchFamily="2" charset="2"/>
              <a:buChar char="§"/>
            </a:pPr>
            <a:r>
              <a:rPr lang="en-US" b="1" dirty="0" smtClean="0"/>
              <a:t>Agree to a contractual obligation</a:t>
            </a:r>
            <a:r>
              <a:rPr lang="en-US" dirty="0" smtClean="0"/>
              <a:t> </a:t>
            </a:r>
            <a:r>
              <a:rPr lang="en-US" b="1" dirty="0" smtClean="0"/>
              <a:t>in which they comply to applied rules related to dealing with data and ensure that above arrangements exist and are in place</a:t>
            </a:r>
          </a:p>
          <a:p>
            <a:pPr lvl="1"/>
            <a:endParaRPr lang="en-US" dirty="0" smtClean="0"/>
          </a:p>
        </p:txBody>
      </p:sp>
      <p:sp>
        <p:nvSpPr>
          <p:cNvPr id="8" name="Footer Placeholder 7"/>
          <p:cNvSpPr>
            <a:spLocks noGrp="1"/>
          </p:cNvSpPr>
          <p:nvPr>
            <p:ph type="ftr" sz="quarter" idx="11"/>
          </p:nvPr>
        </p:nvSpPr>
        <p:spPr>
          <a:xfrm>
            <a:off x="2987824" y="6237312"/>
            <a:ext cx="2895600" cy="620689"/>
          </a:xfrm>
        </p:spPr>
        <p:txBody>
          <a:bodyPr/>
          <a:lstStyle/>
          <a:p>
            <a:r>
              <a:rPr lang="en-US" sz="1400" b="1" dirty="0" smtClean="0">
                <a:solidFill>
                  <a:schemeClr val="tx1"/>
                </a:solidFill>
              </a:rPr>
              <a:t>(c) TRA- Lebanon Proprietary</a:t>
            </a:r>
            <a:endParaRPr lang="en-US" sz="1400" b="1" dirty="0">
              <a:solidFill>
                <a:schemeClr val="tx1"/>
              </a:solidFill>
            </a:endParaRPr>
          </a:p>
        </p:txBody>
      </p:sp>
      <p:sp>
        <p:nvSpPr>
          <p:cNvPr id="9" name="Slide Number Placeholder 8"/>
          <p:cNvSpPr>
            <a:spLocks noGrp="1"/>
          </p:cNvSpPr>
          <p:nvPr>
            <p:ph type="sldNum" sz="quarter" idx="12"/>
          </p:nvPr>
        </p:nvSpPr>
        <p:spPr/>
        <p:txBody>
          <a:bodyPr/>
          <a:lstStyle/>
          <a:p>
            <a:fld id="{7D067218-8E18-4B45-BD5E-06BD6C70A395}"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resentation Main Titl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Presentation Main Title</Template>
  <TotalTime>6997</TotalTime>
  <Words>1522</Words>
  <Application>Microsoft Office PowerPoint</Application>
  <PresentationFormat>On-screen Show (4:3)</PresentationFormat>
  <Paragraphs>197</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Presentation Main Title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10/21/2009</dc:title>
  <dc:creator>said.haidar</dc:creator>
  <cp:lastModifiedBy>Corine Feghaly</cp:lastModifiedBy>
  <cp:revision>441</cp:revision>
  <dcterms:created xsi:type="dcterms:W3CDTF">2009-10-19T09:52:00Z</dcterms:created>
  <dcterms:modified xsi:type="dcterms:W3CDTF">2012-10-09T09:24:46Z</dcterms:modified>
</cp:coreProperties>
</file>