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diagrams/layout3.xml" ContentType="application/vnd.openxmlformats-officedocument.drawingml.diagramLayout+xml"/>
  <Override PartName="/ppt/diagrams/data4.xml" ContentType="application/vnd.openxmlformats-officedocument.drawingml.diagramData+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layout1.xml" ContentType="application/vnd.openxmlformats-officedocument.drawingml.diagramLayout+xml"/>
  <Override PartName="/ppt/notesSlides/notesSlide10.xml" ContentType="application/vnd.openxmlformats-officedocument.presentationml.notesSlide+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notesSlides/notesSlide4.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5.xml" ContentType="application/vnd.openxmlformats-officedocument.presentationml.notesSlide+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Layouts/slideLayout5.xml" ContentType="application/vnd.openxmlformats-officedocument.presentationml.slideLayout+xml"/>
  <Override PartName="/ppt/diagrams/drawing1.xml" ContentType="application/vnd.ms-office.drawingml.diagramDrawing+xml"/>
  <Override PartName="/ppt/diagrams/quickStyle3.xml" ContentType="application/vnd.openxmlformats-officedocument.drawingml.diagramStyl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notesSlides/notesSlide13.xml" ContentType="application/vnd.openxmlformats-officedocument.presentationml.notesSlide+xml"/>
  <Override PartName="/ppt/diagrams/layout4.xml" ContentType="application/vnd.openxmlformats-officedocument.drawingml.diagram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diagrams/layout2.xml" ContentType="application/vnd.openxmlformats-officedocument.drawingml.diagram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 id="2147483675" r:id="rId2"/>
    <p:sldMasterId id="2147483687" r:id="rId3"/>
  </p:sldMasterIdLst>
  <p:notesMasterIdLst>
    <p:notesMasterId r:id="rId23"/>
  </p:notesMasterIdLst>
  <p:sldIdLst>
    <p:sldId id="366" r:id="rId4"/>
    <p:sldId id="367" r:id="rId5"/>
    <p:sldId id="328" r:id="rId6"/>
    <p:sldId id="336" r:id="rId7"/>
    <p:sldId id="341" r:id="rId8"/>
    <p:sldId id="378" r:id="rId9"/>
    <p:sldId id="374" r:id="rId10"/>
    <p:sldId id="338" r:id="rId11"/>
    <p:sldId id="346" r:id="rId12"/>
    <p:sldId id="342" r:id="rId13"/>
    <p:sldId id="364" r:id="rId14"/>
    <p:sldId id="379" r:id="rId15"/>
    <p:sldId id="372" r:id="rId16"/>
    <p:sldId id="350" r:id="rId17"/>
    <p:sldId id="357" r:id="rId18"/>
    <p:sldId id="356" r:id="rId19"/>
    <p:sldId id="377" r:id="rId20"/>
    <p:sldId id="376" r:id="rId21"/>
    <p:sldId id="375" r:id="rId22"/>
  </p:sldIdLst>
  <p:sldSz cx="9144000" cy="6858000" type="overhead"/>
  <p:notesSz cx="7053263" cy="9356725"/>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F3F7E"/>
    <a:srgbClr val="75689F"/>
    <a:srgbClr val="65A79F"/>
    <a:srgbClr val="C2B9D1"/>
    <a:srgbClr val="A5ABB2"/>
    <a:srgbClr val="D4F999"/>
    <a:srgbClr val="311D63"/>
    <a:srgbClr val="1A004E"/>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2794" autoAdjust="0"/>
    <p:restoredTop sz="98611" autoAdjust="0"/>
  </p:normalViewPr>
  <p:slideViewPr>
    <p:cSldViewPr>
      <p:cViewPr varScale="1">
        <p:scale>
          <a:sx n="71" d="100"/>
          <a:sy n="71" d="100"/>
        </p:scale>
        <p:origin x="-750" y="-108"/>
      </p:cViewPr>
      <p:guideLst>
        <p:guide orient="horz" pos="1152"/>
        <p:guide pos="561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Documents%20and%20Settings\maroulla.haddad\Desktop\List%20of%20Co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Documents%20and%20Settings\maroulla.haddad\Desktop\New%20Microsoft%20Office%20Excel%20Worksheet.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1200"/>
            </a:pPr>
            <a:r>
              <a:rPr lang="en-US" sz="1200"/>
              <a:t>Fixed Line</a:t>
            </a:r>
            <a:r>
              <a:rPr lang="en-US" sz="1200" baseline="0"/>
              <a:t> </a:t>
            </a:r>
            <a:r>
              <a:rPr lang="en-US" sz="1200"/>
              <a:t>Household Penetration by Region - 2005  </a:t>
            </a:r>
          </a:p>
        </c:rich>
      </c:tx>
      <c:layout/>
    </c:title>
    <c:plotArea>
      <c:layout/>
      <c:barChart>
        <c:barDir val="col"/>
        <c:grouping val="clustered"/>
        <c:ser>
          <c:idx val="0"/>
          <c:order val="0"/>
          <c:tx>
            <c:strRef>
              <c:f>Sheet2!$G$12</c:f>
              <c:strCache>
                <c:ptCount val="1"/>
                <c:pt idx="0">
                  <c:v>Household Penetration </c:v>
                </c:pt>
              </c:strCache>
            </c:strRef>
          </c:tx>
          <c:spPr>
            <a:solidFill>
              <a:srgbClr val="4F3F7E"/>
            </a:solidFill>
          </c:spPr>
          <c:dLbls>
            <c:showVal val="1"/>
          </c:dLbls>
          <c:cat>
            <c:strRef>
              <c:f>Sheet2!$F$13:$F$16</c:f>
              <c:strCache>
                <c:ptCount val="4"/>
                <c:pt idx="0">
                  <c:v>South </c:v>
                </c:pt>
                <c:pt idx="1">
                  <c:v>North </c:v>
                </c:pt>
                <c:pt idx="2">
                  <c:v>Bekaa </c:v>
                </c:pt>
                <c:pt idx="3">
                  <c:v>Beirut &amp; Mount Lebanon </c:v>
                </c:pt>
              </c:strCache>
            </c:strRef>
          </c:cat>
          <c:val>
            <c:numRef>
              <c:f>Sheet2!$G$13:$G$16</c:f>
              <c:numCache>
                <c:formatCode>0%</c:formatCode>
                <c:ptCount val="4"/>
                <c:pt idx="0">
                  <c:v>0.26</c:v>
                </c:pt>
                <c:pt idx="1">
                  <c:v>0.28000000000000008</c:v>
                </c:pt>
                <c:pt idx="2">
                  <c:v>0.4</c:v>
                </c:pt>
                <c:pt idx="3">
                  <c:v>0.79</c:v>
                </c:pt>
              </c:numCache>
            </c:numRef>
          </c:val>
        </c:ser>
        <c:axId val="96027008"/>
        <c:axId val="89452544"/>
      </c:barChart>
      <c:catAx>
        <c:axId val="96027008"/>
        <c:scaling>
          <c:orientation val="minMax"/>
        </c:scaling>
        <c:axPos val="b"/>
        <c:tickLblPos val="nextTo"/>
        <c:txPr>
          <a:bodyPr/>
          <a:lstStyle/>
          <a:p>
            <a:pPr>
              <a:defRPr sz="1200"/>
            </a:pPr>
            <a:endParaRPr lang="en-US"/>
          </a:p>
        </c:txPr>
        <c:crossAx val="89452544"/>
        <c:crosses val="autoZero"/>
        <c:auto val="1"/>
        <c:lblAlgn val="ctr"/>
        <c:lblOffset val="100"/>
      </c:catAx>
      <c:valAx>
        <c:axId val="89452544"/>
        <c:scaling>
          <c:orientation val="minMax"/>
        </c:scaling>
        <c:delete val="1"/>
        <c:axPos val="l"/>
        <c:numFmt formatCode="0%" sourceLinked="1"/>
        <c:tickLblPos val="none"/>
        <c:crossAx val="96027008"/>
        <c:crosses val="autoZero"/>
        <c:crossBetween val="between"/>
      </c:valAx>
    </c:plotArea>
    <c:plotVisOnly val="1"/>
  </c:chart>
  <c:spPr>
    <a:ln>
      <a:solidFill>
        <a:schemeClr val="tx1"/>
      </a:solidFill>
    </a:ln>
  </c:sp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1200"/>
            </a:pPr>
            <a:r>
              <a:rPr lang="en-US" sz="1200"/>
              <a:t>ADSL Subscribers</a:t>
            </a:r>
            <a:r>
              <a:rPr lang="en-US" sz="1200" baseline="0"/>
              <a:t> - 2007 </a:t>
            </a:r>
            <a:endParaRPr lang="en-US" sz="1200"/>
          </a:p>
        </c:rich>
      </c:tx>
      <c:layout/>
    </c:title>
    <c:plotArea>
      <c:layout>
        <c:manualLayout>
          <c:layoutTarget val="inner"/>
          <c:xMode val="edge"/>
          <c:yMode val="edge"/>
          <c:x val="3.9215686274509803E-2"/>
          <c:y val="0.1459876543209877"/>
          <c:w val="0.92810457516339873"/>
          <c:h val="0.5102726742490522"/>
        </c:manualLayout>
      </c:layout>
      <c:barChart>
        <c:barDir val="col"/>
        <c:grouping val="clustered"/>
        <c:ser>
          <c:idx val="0"/>
          <c:order val="0"/>
          <c:dLbls>
            <c:dLbl>
              <c:idx val="0"/>
              <c:layout/>
              <c:tx>
                <c:rich>
                  <a:bodyPr/>
                  <a:lstStyle/>
                  <a:p>
                    <a:r>
                      <a:rPr lang="en-US" dirty="0" smtClean="0">
                        <a:solidFill>
                          <a:schemeClr val="tx1"/>
                        </a:solidFill>
                      </a:rPr>
                      <a:t>3</a:t>
                    </a:r>
                    <a:r>
                      <a:rPr lang="en-US" b="1" dirty="0" smtClean="0">
                        <a:solidFill>
                          <a:schemeClr val="tx1"/>
                        </a:solidFill>
                      </a:rPr>
                      <a:t>%</a:t>
                    </a:r>
                    <a:endParaRPr lang="en-US" b="1" dirty="0">
                      <a:solidFill>
                        <a:schemeClr val="tx1"/>
                      </a:solidFill>
                    </a:endParaRPr>
                  </a:p>
                </c:rich>
              </c:tx>
              <c:showVal val="1"/>
            </c:dLbl>
            <c:dLbl>
              <c:idx val="1"/>
              <c:layout/>
              <c:tx>
                <c:rich>
                  <a:bodyPr/>
                  <a:lstStyle/>
                  <a:p>
                    <a:r>
                      <a:rPr lang="en-US" dirty="0" smtClean="0">
                        <a:solidFill>
                          <a:schemeClr val="tx1"/>
                        </a:solidFill>
                      </a:rPr>
                      <a:t>3</a:t>
                    </a:r>
                    <a:r>
                      <a:rPr lang="en-US" b="1" dirty="0" smtClean="0">
                        <a:solidFill>
                          <a:schemeClr val="tx1"/>
                        </a:solidFill>
                      </a:rPr>
                      <a:t>%</a:t>
                    </a:r>
                    <a:endParaRPr lang="en-US" b="1" dirty="0">
                      <a:solidFill>
                        <a:schemeClr val="tx1"/>
                      </a:solidFill>
                    </a:endParaRPr>
                  </a:p>
                </c:rich>
              </c:tx>
              <c:showVal val="1"/>
            </c:dLbl>
            <c:dLbl>
              <c:idx val="2"/>
              <c:layout/>
              <c:tx>
                <c:rich>
                  <a:bodyPr/>
                  <a:lstStyle/>
                  <a:p>
                    <a:r>
                      <a:rPr lang="en-US" dirty="0" smtClean="0">
                        <a:solidFill>
                          <a:schemeClr val="tx1"/>
                        </a:solidFill>
                      </a:rPr>
                      <a:t>94</a:t>
                    </a:r>
                    <a:r>
                      <a:rPr lang="en-US" b="1" dirty="0" smtClean="0">
                        <a:solidFill>
                          <a:schemeClr val="tx1"/>
                        </a:solidFill>
                      </a:rPr>
                      <a:t>%</a:t>
                    </a:r>
                    <a:endParaRPr lang="en-US" b="1" dirty="0">
                      <a:solidFill>
                        <a:schemeClr val="tx1"/>
                      </a:solidFill>
                    </a:endParaRPr>
                  </a:p>
                </c:rich>
              </c:tx>
              <c:showVal val="1"/>
            </c:dLbl>
            <c:txPr>
              <a:bodyPr/>
              <a:lstStyle/>
              <a:p>
                <a:pPr>
                  <a:defRPr>
                    <a:solidFill>
                      <a:schemeClr val="tx1"/>
                    </a:solidFill>
                  </a:defRPr>
                </a:pPr>
                <a:endParaRPr lang="en-US"/>
              </a:p>
            </c:txPr>
            <c:showVal val="1"/>
          </c:dLbls>
          <c:cat>
            <c:strRef>
              <c:f>Sheet1!$D$5:$D$7</c:f>
              <c:strCache>
                <c:ptCount val="3"/>
                <c:pt idx="0">
                  <c:v>North </c:v>
                </c:pt>
                <c:pt idx="1">
                  <c:v>Bekaa and Nabatieh and South </c:v>
                </c:pt>
                <c:pt idx="2">
                  <c:v>Beirut and Mount Lebanon</c:v>
                </c:pt>
              </c:strCache>
            </c:strRef>
          </c:cat>
          <c:val>
            <c:numRef>
              <c:f>Sheet1!$E$5:$E$7</c:f>
              <c:numCache>
                <c:formatCode>General</c:formatCode>
                <c:ptCount val="3"/>
                <c:pt idx="0">
                  <c:v>3</c:v>
                </c:pt>
                <c:pt idx="1">
                  <c:v>3</c:v>
                </c:pt>
                <c:pt idx="2">
                  <c:v>94</c:v>
                </c:pt>
              </c:numCache>
            </c:numRef>
          </c:val>
        </c:ser>
        <c:gapWidth val="75"/>
        <c:overlap val="-25"/>
        <c:axId val="96044160"/>
        <c:axId val="96045696"/>
      </c:barChart>
      <c:catAx>
        <c:axId val="96044160"/>
        <c:scaling>
          <c:orientation val="minMax"/>
        </c:scaling>
        <c:axPos val="b"/>
        <c:majorTickMark val="none"/>
        <c:tickLblPos val="nextTo"/>
        <c:crossAx val="96045696"/>
        <c:crosses val="autoZero"/>
        <c:auto val="1"/>
        <c:lblAlgn val="ctr"/>
        <c:lblOffset val="100"/>
      </c:catAx>
      <c:valAx>
        <c:axId val="96045696"/>
        <c:scaling>
          <c:orientation val="minMax"/>
        </c:scaling>
        <c:delete val="1"/>
        <c:axPos val="l"/>
        <c:numFmt formatCode="General" sourceLinked="1"/>
        <c:majorTickMark val="none"/>
        <c:tickLblPos val="none"/>
        <c:crossAx val="96044160"/>
        <c:crosses val="autoZero"/>
        <c:crossBetween val="between"/>
      </c:valAx>
    </c:plotArea>
    <c:plotVisOnly val="1"/>
  </c:chart>
  <c:spPr>
    <a:ln>
      <a:solidFill>
        <a:schemeClr val="tx1"/>
      </a:solidFill>
    </a:ln>
  </c:spPr>
  <c:externalData r:id="rId1"/>
</c:chartSpace>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4_5">
  <dgm:title val=""/>
  <dgm:desc val=""/>
  <dgm:catLst>
    <dgm:cat type="accent4" pri="11500"/>
  </dgm:catLst>
  <dgm:styleLbl name="node0">
    <dgm:fillClrLst meth="cycle">
      <a:schemeClr val="accent4">
        <a:alpha val="80000"/>
      </a:schemeClr>
    </dgm:fillClrLst>
    <dgm:linClrLst meth="repeat">
      <a:schemeClr val="lt1"/>
    </dgm:linClrLst>
    <dgm:effectClrLst/>
    <dgm:txLinClrLst/>
    <dgm:txFillClrLst/>
    <dgm:txEffectClrLst/>
  </dgm:styleLbl>
  <dgm:styleLbl name="node1">
    <dgm:fillClrLst>
      <a:schemeClr val="accent4">
        <a:alpha val="90000"/>
      </a:schemeClr>
      <a:schemeClr val="accent4">
        <a:alpha val="50000"/>
      </a:schemeClr>
    </dgm:fillClrLst>
    <dgm:linClrLst meth="repeat">
      <a:schemeClr val="lt1"/>
    </dgm:linClrLst>
    <dgm:effectClrLst/>
    <dgm:txLinClrLst/>
    <dgm:txFillClrLst/>
    <dgm:txEffectClrLst/>
  </dgm:styleLbl>
  <dgm:styleLbl name="alignNode1">
    <dgm:fillClrLst>
      <a:schemeClr val="accent4">
        <a:alpha val="90000"/>
      </a:schemeClr>
      <a:schemeClr val="accent4">
        <a:alpha val="50000"/>
      </a:schemeClr>
    </dgm:fillClrLst>
    <dgm:linClrLst>
      <a:schemeClr val="accent4">
        <a:alpha val="90000"/>
      </a:schemeClr>
      <a:schemeClr val="accent4">
        <a:alpha val="50000"/>
      </a:schemeClr>
    </dgm:linClrLst>
    <dgm:effectClrLst/>
    <dgm:txLinClrLst/>
    <dgm:txFillClrLst/>
    <dgm:txEffectClrLst/>
  </dgm:styleLbl>
  <dgm:styleLbl name="lnNode1">
    <dgm:fillClrLst>
      <a:schemeClr val="accent4">
        <a:shade val="90000"/>
      </a:schemeClr>
      <a:schemeClr val="accent4">
        <a:alpha val="50000"/>
        <a:tint val="5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alpha val="80000"/>
      </a:schemeClr>
    </dgm:fillClrLst>
    <dgm:linClrLst meth="repeat">
      <a:schemeClr val="lt1"/>
    </dgm:linClrLst>
    <dgm:effectClrLst/>
    <dgm:txLinClrLst/>
    <dgm:txFillClrLst/>
    <dgm:txEffectClrLst/>
  </dgm:styleLbl>
  <dgm:styleLbl name="node2">
    <dgm:fillClrLst>
      <a:schemeClr val="accent4">
        <a:alpha val="70000"/>
      </a:schemeClr>
    </dgm:fillClrLst>
    <dgm:linClrLst meth="repeat">
      <a:schemeClr val="lt1"/>
    </dgm:linClrLst>
    <dgm:effectClrLst/>
    <dgm:txLinClrLst/>
    <dgm:txFillClrLst/>
    <dgm:txEffectClrLst/>
  </dgm:styleLbl>
  <dgm:styleLbl name="node3">
    <dgm:fillClrLst>
      <a:schemeClr val="accent4">
        <a:alpha val="50000"/>
      </a:schemeClr>
    </dgm:fillClrLst>
    <dgm:linClrLst meth="repeat">
      <a:schemeClr val="lt1"/>
    </dgm:linClrLst>
    <dgm:effectClrLst/>
    <dgm:txLinClrLst/>
    <dgm:txFillClrLst/>
    <dgm:txEffectClrLst/>
  </dgm:styleLbl>
  <dgm:styleLbl name="node4">
    <dgm:fillClrLst>
      <a:schemeClr val="accent4">
        <a:alpha val="30000"/>
      </a:schemeClr>
    </dgm:fillClrLst>
    <dgm:linClrLst meth="repeat">
      <a:schemeClr val="lt1"/>
    </dgm:linClrLst>
    <dgm:effectClrLst/>
    <dgm:txLinClrLst/>
    <dgm:txFillClrLst/>
    <dgm:txEffectClrLst/>
  </dgm:styleLbl>
  <dgm:styleLbl name="fgImgPlace1">
    <dgm:fillClrLst>
      <a:schemeClr val="accent4">
        <a:tint val="50000"/>
        <a:alpha val="90000"/>
      </a:schemeClr>
      <a:schemeClr val="accent4">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f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b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sibTrans1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alpha val="90000"/>
      </a:schemeClr>
    </dgm:fillClrLst>
    <dgm:linClrLst meth="repeat">
      <a:schemeClr val="lt1"/>
    </dgm:linClrLst>
    <dgm:effectClrLst/>
    <dgm:txLinClrLst/>
    <dgm:txFillClrLst/>
    <dgm:txEffectClrLst/>
  </dgm:styleLbl>
  <dgm:styleLbl name="asst1">
    <dgm:fillClrLst meth="repeat">
      <a:schemeClr val="accent4">
        <a:alpha val="90000"/>
      </a:schemeClr>
    </dgm:fillClrLst>
    <dgm:linClrLst meth="repeat">
      <a:schemeClr val="lt1"/>
    </dgm:linClrLst>
    <dgm:effectClrLst/>
    <dgm:txLinClrLst/>
    <dgm:txFillClrLst/>
    <dgm:txEffectClrLst/>
  </dgm:styleLbl>
  <dgm:styleLbl name="asst2">
    <dgm:fillClrLst>
      <a:schemeClr val="accent4">
        <a:alpha val="90000"/>
      </a:schemeClr>
    </dgm:fillClrLst>
    <dgm:linClrLst meth="repeat">
      <a:schemeClr val="lt1"/>
    </dgm:linClrLst>
    <dgm:effectClrLst/>
    <dgm:txLinClrLst/>
    <dgm:txFillClrLst/>
    <dgm:txEffectClrLst/>
  </dgm:styleLbl>
  <dgm:styleLbl name="asst3">
    <dgm:fillClrLst>
      <a:schemeClr val="accent4">
        <a:alpha val="70000"/>
      </a:schemeClr>
    </dgm:fillClrLst>
    <dgm:linClrLst meth="repeat">
      <a:schemeClr val="lt1"/>
    </dgm:linClrLst>
    <dgm:effectClrLst/>
    <dgm:txLinClrLst/>
    <dgm:txFillClrLst/>
    <dgm:txEffectClrLst/>
  </dgm:styleLbl>
  <dgm:styleLbl name="asst4">
    <dgm:fillClrLst>
      <a:schemeClr val="accent4">
        <a:alpha val="50000"/>
      </a:schemeClr>
    </dgm:fillClrLst>
    <dgm:linClrLst meth="repeat">
      <a:schemeClr val="lt1"/>
    </dgm:linClrLst>
    <dgm:effectClrLst/>
    <dgm:txLinClrLst/>
    <dgm:txFillClrLst/>
    <dgm:txEffectClrLst/>
  </dgm:styleLbl>
  <dgm:styleLbl name="parChTrans2D1">
    <dgm:fillClrLst meth="repeat">
      <a:schemeClr val="accent4">
        <a:shade val="8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a:schemeClr val="accent4">
        <a:alpha val="90000"/>
        <a:tint val="40000"/>
      </a:schemeClr>
      <a:schemeClr val="accent4">
        <a:alpha val="5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D5196A4-E72C-4484-BB12-18A7058481D8}" type="doc">
      <dgm:prSet loTypeId="urn:microsoft.com/office/officeart/2005/8/layout/pyramid4" loCatId="relationship" qsTypeId="urn:microsoft.com/office/officeart/2005/8/quickstyle/simple1" qsCatId="simple" csTypeId="urn:microsoft.com/office/officeart/2005/8/colors/colorful4" csCatId="colorful" phldr="1"/>
      <dgm:spPr/>
      <dgm:t>
        <a:bodyPr/>
        <a:lstStyle/>
        <a:p>
          <a:endParaRPr lang="en-US"/>
        </a:p>
      </dgm:t>
    </dgm:pt>
    <dgm:pt modelId="{CE9C9075-CAF9-4E75-83DE-D35D65292299}">
      <dgm:prSet phldrT="[Text]" custT="1"/>
      <dgm:spPr/>
      <dgm:t>
        <a:bodyPr/>
        <a:lstStyle/>
        <a:p>
          <a:endParaRPr lang="en-US" sz="1400" dirty="0"/>
        </a:p>
      </dgm:t>
    </dgm:pt>
    <dgm:pt modelId="{2522CAD1-170E-4599-B2B2-3E1535382FC7}" type="parTrans" cxnId="{4D869C22-2B23-4BDE-8603-BA90B4A00D37}">
      <dgm:prSet/>
      <dgm:spPr/>
      <dgm:t>
        <a:bodyPr/>
        <a:lstStyle/>
        <a:p>
          <a:endParaRPr lang="en-US" sz="1400"/>
        </a:p>
      </dgm:t>
    </dgm:pt>
    <dgm:pt modelId="{080C55C9-9F15-49F2-9784-79BA8325EB9B}" type="sibTrans" cxnId="{4D869C22-2B23-4BDE-8603-BA90B4A00D37}">
      <dgm:prSet/>
      <dgm:spPr/>
      <dgm:t>
        <a:bodyPr/>
        <a:lstStyle/>
        <a:p>
          <a:endParaRPr lang="en-US" sz="1400"/>
        </a:p>
      </dgm:t>
    </dgm:pt>
    <dgm:pt modelId="{6BF8470D-07B2-4FE9-AAFA-CF8B54291146}">
      <dgm:prSet phldrT="[Text]" custT="1"/>
      <dgm:spPr/>
      <dgm:t>
        <a:bodyPr/>
        <a:lstStyle/>
        <a:p>
          <a:r>
            <a:rPr lang="en-US" sz="1400" dirty="0" smtClean="0"/>
            <a:t>Growth of Local SMEs</a:t>
          </a:r>
          <a:endParaRPr lang="en-US" sz="1400" dirty="0"/>
        </a:p>
      </dgm:t>
    </dgm:pt>
    <dgm:pt modelId="{68DE9EB8-0563-4413-BD27-7A15B96632B2}" type="parTrans" cxnId="{5DB3CA78-DF04-4BD3-9FE7-7D3325E2A639}">
      <dgm:prSet/>
      <dgm:spPr/>
      <dgm:t>
        <a:bodyPr/>
        <a:lstStyle/>
        <a:p>
          <a:endParaRPr lang="en-US" sz="1400"/>
        </a:p>
      </dgm:t>
    </dgm:pt>
    <dgm:pt modelId="{5061E442-6908-4008-8C9A-F1749FD3FAC5}" type="sibTrans" cxnId="{5DB3CA78-DF04-4BD3-9FE7-7D3325E2A639}">
      <dgm:prSet/>
      <dgm:spPr/>
      <dgm:t>
        <a:bodyPr/>
        <a:lstStyle/>
        <a:p>
          <a:endParaRPr lang="en-US" sz="1400"/>
        </a:p>
      </dgm:t>
    </dgm:pt>
    <dgm:pt modelId="{CD3A6374-4A16-4360-B45E-C05F1012A177}">
      <dgm:prSet phldrT="[Text]" custT="1"/>
      <dgm:spPr/>
      <dgm:t>
        <a:bodyPr/>
        <a:lstStyle/>
        <a:p>
          <a:endParaRPr lang="en-US" sz="1400" dirty="0"/>
        </a:p>
      </dgm:t>
    </dgm:pt>
    <dgm:pt modelId="{6C55AF3E-F78B-4A7C-8EAF-245C49E81E22}" type="parTrans" cxnId="{604D34FF-24DC-4643-B5DC-C082A626EB2C}">
      <dgm:prSet/>
      <dgm:spPr/>
      <dgm:t>
        <a:bodyPr/>
        <a:lstStyle/>
        <a:p>
          <a:endParaRPr lang="en-US" sz="1400"/>
        </a:p>
      </dgm:t>
    </dgm:pt>
    <dgm:pt modelId="{FDADE0C3-D031-4B21-96EF-9E5B88FB065E}" type="sibTrans" cxnId="{604D34FF-24DC-4643-B5DC-C082A626EB2C}">
      <dgm:prSet/>
      <dgm:spPr/>
      <dgm:t>
        <a:bodyPr/>
        <a:lstStyle/>
        <a:p>
          <a:endParaRPr lang="en-US" sz="1400"/>
        </a:p>
      </dgm:t>
    </dgm:pt>
    <dgm:pt modelId="{87467962-812E-4A91-9748-E70851BE4429}">
      <dgm:prSet custT="1"/>
      <dgm:spPr/>
      <dgm:t>
        <a:bodyPr/>
        <a:lstStyle/>
        <a:p>
          <a:endParaRPr lang="en-US" sz="1400" dirty="0"/>
        </a:p>
      </dgm:t>
    </dgm:pt>
    <dgm:pt modelId="{176DCFE4-3BDC-48B3-987C-3F17A839758C}" type="parTrans" cxnId="{FA346572-6235-4F47-828D-E2D806959F63}">
      <dgm:prSet/>
      <dgm:spPr/>
      <dgm:t>
        <a:bodyPr/>
        <a:lstStyle/>
        <a:p>
          <a:endParaRPr lang="en-US" sz="1400"/>
        </a:p>
      </dgm:t>
    </dgm:pt>
    <dgm:pt modelId="{4ED7A9D2-1202-4FCF-892D-7BD07125B82A}" type="sibTrans" cxnId="{FA346572-6235-4F47-828D-E2D806959F63}">
      <dgm:prSet/>
      <dgm:spPr/>
      <dgm:t>
        <a:bodyPr/>
        <a:lstStyle/>
        <a:p>
          <a:endParaRPr lang="en-US" sz="1400"/>
        </a:p>
      </dgm:t>
    </dgm:pt>
    <dgm:pt modelId="{0B3AA122-3586-40DF-9246-769BB976A498}">
      <dgm:prSet custT="1"/>
      <dgm:spPr/>
      <dgm:t>
        <a:bodyPr/>
        <a:lstStyle/>
        <a:p>
          <a:endParaRPr lang="en-US" sz="1400" dirty="0"/>
        </a:p>
      </dgm:t>
    </dgm:pt>
    <dgm:pt modelId="{AF43FABE-ECE6-445A-841D-122363201F67}" type="parTrans" cxnId="{422BEF08-C794-461C-9AA7-7D0491195302}">
      <dgm:prSet/>
      <dgm:spPr/>
      <dgm:t>
        <a:bodyPr/>
        <a:lstStyle/>
        <a:p>
          <a:endParaRPr lang="en-US" sz="1400"/>
        </a:p>
      </dgm:t>
    </dgm:pt>
    <dgm:pt modelId="{B94EA724-DFE9-413E-A39C-0A9524ECACF4}" type="sibTrans" cxnId="{422BEF08-C794-461C-9AA7-7D0491195302}">
      <dgm:prSet/>
      <dgm:spPr/>
      <dgm:t>
        <a:bodyPr/>
        <a:lstStyle/>
        <a:p>
          <a:endParaRPr lang="en-US" sz="1400"/>
        </a:p>
      </dgm:t>
    </dgm:pt>
    <dgm:pt modelId="{1938DE32-B4D0-4C7B-B4BF-1C71C282FA42}">
      <dgm:prSet custT="1"/>
      <dgm:spPr/>
      <dgm:t>
        <a:bodyPr lIns="0" tIns="0" rIns="0" bIns="0" anchor="t"/>
        <a:lstStyle/>
        <a:p>
          <a:endParaRPr lang="en-US" sz="1400" dirty="0"/>
        </a:p>
      </dgm:t>
    </dgm:pt>
    <dgm:pt modelId="{68B5E58E-11EB-4D93-A4B8-D5C82471B290}" type="parTrans" cxnId="{E58ECE1A-1E6A-4F02-889A-6BEF4B07A71D}">
      <dgm:prSet/>
      <dgm:spPr/>
      <dgm:t>
        <a:bodyPr/>
        <a:lstStyle/>
        <a:p>
          <a:endParaRPr lang="en-US" sz="1400"/>
        </a:p>
      </dgm:t>
    </dgm:pt>
    <dgm:pt modelId="{D2EED58C-83AB-412E-84AE-D6C84EB0EC41}" type="sibTrans" cxnId="{E58ECE1A-1E6A-4F02-889A-6BEF4B07A71D}">
      <dgm:prSet/>
      <dgm:spPr/>
      <dgm:t>
        <a:bodyPr/>
        <a:lstStyle/>
        <a:p>
          <a:endParaRPr lang="en-US" sz="1400"/>
        </a:p>
      </dgm:t>
    </dgm:pt>
    <dgm:pt modelId="{BC50A640-29B2-4F46-AAC7-32F148B1C98D}">
      <dgm:prSet custT="1"/>
      <dgm:spPr/>
      <dgm:t>
        <a:bodyPr/>
        <a:lstStyle/>
        <a:p>
          <a:endParaRPr lang="en-US" sz="1400" dirty="0"/>
        </a:p>
      </dgm:t>
    </dgm:pt>
    <dgm:pt modelId="{0A399085-4A94-43B3-B929-AEA3B9F49D07}" type="parTrans" cxnId="{85663540-040A-496F-A891-5F8392126293}">
      <dgm:prSet/>
      <dgm:spPr/>
      <dgm:t>
        <a:bodyPr/>
        <a:lstStyle/>
        <a:p>
          <a:endParaRPr lang="en-US" sz="1400"/>
        </a:p>
      </dgm:t>
    </dgm:pt>
    <dgm:pt modelId="{3A68539B-82DE-4C7F-86A8-158658C303A5}" type="sibTrans" cxnId="{85663540-040A-496F-A891-5F8392126293}">
      <dgm:prSet/>
      <dgm:spPr/>
      <dgm:t>
        <a:bodyPr/>
        <a:lstStyle/>
        <a:p>
          <a:endParaRPr lang="en-US" sz="1400"/>
        </a:p>
      </dgm:t>
    </dgm:pt>
    <dgm:pt modelId="{8C800612-92F4-4D98-9404-99467792424C}">
      <dgm:prSet custT="1"/>
      <dgm:spPr/>
      <dgm:t>
        <a:bodyPr/>
        <a:lstStyle/>
        <a:p>
          <a:endParaRPr lang="en-US" sz="1400" dirty="0"/>
        </a:p>
      </dgm:t>
    </dgm:pt>
    <dgm:pt modelId="{76EF6CE4-0FFF-49B7-806F-9BF341C2FBA7}" type="parTrans" cxnId="{2A99D678-1202-4AD6-9DF1-466CF0EAD630}">
      <dgm:prSet/>
      <dgm:spPr/>
      <dgm:t>
        <a:bodyPr/>
        <a:lstStyle/>
        <a:p>
          <a:endParaRPr lang="en-US" sz="1400"/>
        </a:p>
      </dgm:t>
    </dgm:pt>
    <dgm:pt modelId="{A1364928-D65E-44DF-825F-8A0205D86FA2}" type="sibTrans" cxnId="{2A99D678-1202-4AD6-9DF1-466CF0EAD630}">
      <dgm:prSet/>
      <dgm:spPr/>
      <dgm:t>
        <a:bodyPr/>
        <a:lstStyle/>
        <a:p>
          <a:endParaRPr lang="en-US" sz="1400"/>
        </a:p>
      </dgm:t>
    </dgm:pt>
    <dgm:pt modelId="{82E8C7FB-48AB-4245-AA5B-3CC9AA0216DD}">
      <dgm:prSet custT="1"/>
      <dgm:spPr/>
      <dgm:t>
        <a:bodyPr/>
        <a:lstStyle/>
        <a:p>
          <a:endParaRPr lang="en-US" sz="1400" dirty="0"/>
        </a:p>
      </dgm:t>
    </dgm:pt>
    <dgm:pt modelId="{B345B837-E8F1-4D77-A6FD-7B9850C63FEF}" type="parTrans" cxnId="{B7D3F117-70C6-40C0-BA77-7251AB0B489B}">
      <dgm:prSet/>
      <dgm:spPr/>
      <dgm:t>
        <a:bodyPr/>
        <a:lstStyle/>
        <a:p>
          <a:endParaRPr lang="en-US"/>
        </a:p>
      </dgm:t>
    </dgm:pt>
    <dgm:pt modelId="{8EBC4643-437E-479F-B29C-449A29E850A2}" type="sibTrans" cxnId="{B7D3F117-70C6-40C0-BA77-7251AB0B489B}">
      <dgm:prSet/>
      <dgm:spPr/>
      <dgm:t>
        <a:bodyPr/>
        <a:lstStyle/>
        <a:p>
          <a:endParaRPr lang="en-US"/>
        </a:p>
      </dgm:t>
    </dgm:pt>
    <dgm:pt modelId="{2149D48F-470E-4F63-853D-1698A0825636}" type="pres">
      <dgm:prSet presAssocID="{0D5196A4-E72C-4484-BB12-18A7058481D8}" presName="compositeShape" presStyleCnt="0">
        <dgm:presLayoutVars>
          <dgm:chMax val="9"/>
          <dgm:dir/>
          <dgm:resizeHandles val="exact"/>
        </dgm:presLayoutVars>
      </dgm:prSet>
      <dgm:spPr/>
      <dgm:t>
        <a:bodyPr/>
        <a:lstStyle/>
        <a:p>
          <a:endParaRPr lang="en-US"/>
        </a:p>
      </dgm:t>
    </dgm:pt>
    <dgm:pt modelId="{FEEF5D76-2304-4B21-8C60-CE600395CCBB}" type="pres">
      <dgm:prSet presAssocID="{0D5196A4-E72C-4484-BB12-18A7058481D8}" presName="triangle1" presStyleLbl="node1" presStyleIdx="0" presStyleCnt="9">
        <dgm:presLayoutVars>
          <dgm:bulletEnabled val="1"/>
        </dgm:presLayoutVars>
      </dgm:prSet>
      <dgm:spPr/>
      <dgm:t>
        <a:bodyPr/>
        <a:lstStyle/>
        <a:p>
          <a:endParaRPr lang="en-US"/>
        </a:p>
      </dgm:t>
    </dgm:pt>
    <dgm:pt modelId="{CE990DFB-8232-4A6E-98A5-72AC86C8012B}" type="pres">
      <dgm:prSet presAssocID="{0D5196A4-E72C-4484-BB12-18A7058481D8}" presName="triangle2" presStyleLbl="node1" presStyleIdx="1" presStyleCnt="9">
        <dgm:presLayoutVars>
          <dgm:bulletEnabled val="1"/>
        </dgm:presLayoutVars>
      </dgm:prSet>
      <dgm:spPr/>
      <dgm:t>
        <a:bodyPr/>
        <a:lstStyle/>
        <a:p>
          <a:endParaRPr lang="en-US"/>
        </a:p>
      </dgm:t>
    </dgm:pt>
    <dgm:pt modelId="{E256715B-0A35-4D34-A9C3-42B3C08A3387}" type="pres">
      <dgm:prSet presAssocID="{0D5196A4-E72C-4484-BB12-18A7058481D8}" presName="triangle3" presStyleLbl="node1" presStyleIdx="2" presStyleCnt="9">
        <dgm:presLayoutVars>
          <dgm:bulletEnabled val="1"/>
        </dgm:presLayoutVars>
      </dgm:prSet>
      <dgm:spPr/>
      <dgm:t>
        <a:bodyPr/>
        <a:lstStyle/>
        <a:p>
          <a:endParaRPr lang="en-US"/>
        </a:p>
      </dgm:t>
    </dgm:pt>
    <dgm:pt modelId="{9E33D594-66FA-4593-8A9B-40989AC7D52E}" type="pres">
      <dgm:prSet presAssocID="{0D5196A4-E72C-4484-BB12-18A7058481D8}" presName="triangle4" presStyleLbl="node1" presStyleIdx="3" presStyleCnt="9">
        <dgm:presLayoutVars>
          <dgm:bulletEnabled val="1"/>
        </dgm:presLayoutVars>
      </dgm:prSet>
      <dgm:spPr/>
      <dgm:t>
        <a:bodyPr/>
        <a:lstStyle/>
        <a:p>
          <a:endParaRPr lang="en-US"/>
        </a:p>
      </dgm:t>
    </dgm:pt>
    <dgm:pt modelId="{D15581B1-E29F-4627-B3E9-1EEC044E50CC}" type="pres">
      <dgm:prSet presAssocID="{0D5196A4-E72C-4484-BB12-18A7058481D8}" presName="triangle5" presStyleLbl="node1" presStyleIdx="4" presStyleCnt="9">
        <dgm:presLayoutVars>
          <dgm:bulletEnabled val="1"/>
        </dgm:presLayoutVars>
      </dgm:prSet>
      <dgm:spPr/>
      <dgm:t>
        <a:bodyPr/>
        <a:lstStyle/>
        <a:p>
          <a:endParaRPr lang="en-US"/>
        </a:p>
      </dgm:t>
    </dgm:pt>
    <dgm:pt modelId="{1EFF8B05-A59C-4E08-BFB1-FAB3F2F17924}" type="pres">
      <dgm:prSet presAssocID="{0D5196A4-E72C-4484-BB12-18A7058481D8}" presName="triangle6" presStyleLbl="node1" presStyleIdx="5" presStyleCnt="9">
        <dgm:presLayoutVars>
          <dgm:bulletEnabled val="1"/>
        </dgm:presLayoutVars>
      </dgm:prSet>
      <dgm:spPr/>
      <dgm:t>
        <a:bodyPr/>
        <a:lstStyle/>
        <a:p>
          <a:endParaRPr lang="en-US"/>
        </a:p>
      </dgm:t>
    </dgm:pt>
    <dgm:pt modelId="{BB8CEB36-981D-4255-A11A-10242DB48C17}" type="pres">
      <dgm:prSet presAssocID="{0D5196A4-E72C-4484-BB12-18A7058481D8}" presName="triangle7" presStyleLbl="node1" presStyleIdx="6" presStyleCnt="9">
        <dgm:presLayoutVars>
          <dgm:bulletEnabled val="1"/>
        </dgm:presLayoutVars>
      </dgm:prSet>
      <dgm:spPr/>
      <dgm:t>
        <a:bodyPr/>
        <a:lstStyle/>
        <a:p>
          <a:endParaRPr lang="en-US"/>
        </a:p>
      </dgm:t>
    </dgm:pt>
    <dgm:pt modelId="{9E8C5926-92C2-4B78-80DA-C17CAC92E16C}" type="pres">
      <dgm:prSet presAssocID="{0D5196A4-E72C-4484-BB12-18A7058481D8}" presName="triangle8" presStyleLbl="node1" presStyleIdx="7" presStyleCnt="9">
        <dgm:presLayoutVars>
          <dgm:bulletEnabled val="1"/>
        </dgm:presLayoutVars>
      </dgm:prSet>
      <dgm:spPr/>
      <dgm:t>
        <a:bodyPr/>
        <a:lstStyle/>
        <a:p>
          <a:endParaRPr lang="en-US"/>
        </a:p>
      </dgm:t>
    </dgm:pt>
    <dgm:pt modelId="{990CE34D-0011-4750-874D-CA38462F5C46}" type="pres">
      <dgm:prSet presAssocID="{0D5196A4-E72C-4484-BB12-18A7058481D8}" presName="triangle9" presStyleLbl="node1" presStyleIdx="8" presStyleCnt="9">
        <dgm:presLayoutVars>
          <dgm:bulletEnabled val="1"/>
        </dgm:presLayoutVars>
      </dgm:prSet>
      <dgm:spPr/>
      <dgm:t>
        <a:bodyPr/>
        <a:lstStyle/>
        <a:p>
          <a:endParaRPr lang="en-US"/>
        </a:p>
      </dgm:t>
    </dgm:pt>
  </dgm:ptLst>
  <dgm:cxnLst>
    <dgm:cxn modelId="{398399F3-67FF-4934-82D2-7BE5D57E84EC}" type="presOf" srcId="{BC50A640-29B2-4F46-AAC7-32F148B1C98D}" destId="{BB8CEB36-981D-4255-A11A-10242DB48C17}" srcOrd="0" destOrd="0" presId="urn:microsoft.com/office/officeart/2005/8/layout/pyramid4"/>
    <dgm:cxn modelId="{5DB3CA78-DF04-4BD3-9FE7-7D3325E2A639}" srcId="{0D5196A4-E72C-4484-BB12-18A7058481D8}" destId="{6BF8470D-07B2-4FE9-AAFA-CF8B54291146}" srcOrd="1" destOrd="0" parTransId="{68DE9EB8-0563-4413-BD27-7A15B96632B2}" sibTransId="{5061E442-6908-4008-8C9A-F1749FD3FAC5}"/>
    <dgm:cxn modelId="{422BEF08-C794-461C-9AA7-7D0491195302}" srcId="{0D5196A4-E72C-4484-BB12-18A7058481D8}" destId="{0B3AA122-3586-40DF-9246-769BB976A498}" srcOrd="4" destOrd="0" parTransId="{AF43FABE-ECE6-445A-841D-122363201F67}" sibTransId="{B94EA724-DFE9-413E-A39C-0A9524ECACF4}"/>
    <dgm:cxn modelId="{28D47244-594F-489F-AA9A-B72F3A9EFF54}" type="presOf" srcId="{82E8C7FB-48AB-4245-AA5B-3CC9AA0216DD}" destId="{990CE34D-0011-4750-874D-CA38462F5C46}" srcOrd="0" destOrd="0" presId="urn:microsoft.com/office/officeart/2005/8/layout/pyramid4"/>
    <dgm:cxn modelId="{604D34FF-24DC-4643-B5DC-C082A626EB2C}" srcId="{0D5196A4-E72C-4484-BB12-18A7058481D8}" destId="{CD3A6374-4A16-4360-B45E-C05F1012A177}" srcOrd="2" destOrd="0" parTransId="{6C55AF3E-F78B-4A7C-8EAF-245C49E81E22}" sibTransId="{FDADE0C3-D031-4B21-96EF-9E5B88FB065E}"/>
    <dgm:cxn modelId="{85663540-040A-496F-A891-5F8392126293}" srcId="{0D5196A4-E72C-4484-BB12-18A7058481D8}" destId="{BC50A640-29B2-4F46-AAC7-32F148B1C98D}" srcOrd="6" destOrd="0" parTransId="{0A399085-4A94-43B3-B929-AEA3B9F49D07}" sibTransId="{3A68539B-82DE-4C7F-86A8-158658C303A5}"/>
    <dgm:cxn modelId="{02E9042F-D6CE-47FB-96A1-2CA36A87DD88}" type="presOf" srcId="{1938DE32-B4D0-4C7B-B4BF-1C71C282FA42}" destId="{1EFF8B05-A59C-4E08-BFB1-FAB3F2F17924}" srcOrd="0" destOrd="0" presId="urn:microsoft.com/office/officeart/2005/8/layout/pyramid4"/>
    <dgm:cxn modelId="{B7D3F117-70C6-40C0-BA77-7251AB0B489B}" srcId="{0D5196A4-E72C-4484-BB12-18A7058481D8}" destId="{82E8C7FB-48AB-4245-AA5B-3CC9AA0216DD}" srcOrd="8" destOrd="0" parTransId="{B345B837-E8F1-4D77-A6FD-7B9850C63FEF}" sibTransId="{8EBC4643-437E-479F-B29C-449A29E850A2}"/>
    <dgm:cxn modelId="{38C00B94-06CD-48A7-BAEA-39DED04868F6}" type="presOf" srcId="{8C800612-92F4-4D98-9404-99467792424C}" destId="{9E8C5926-92C2-4B78-80DA-C17CAC92E16C}" srcOrd="0" destOrd="0" presId="urn:microsoft.com/office/officeart/2005/8/layout/pyramid4"/>
    <dgm:cxn modelId="{EE3CCEA4-CCFE-4179-9774-6ABEDB096725}" type="presOf" srcId="{0B3AA122-3586-40DF-9246-769BB976A498}" destId="{D15581B1-E29F-4627-B3E9-1EEC044E50CC}" srcOrd="0" destOrd="0" presId="urn:microsoft.com/office/officeart/2005/8/layout/pyramid4"/>
    <dgm:cxn modelId="{E58ECE1A-1E6A-4F02-889A-6BEF4B07A71D}" srcId="{0D5196A4-E72C-4484-BB12-18A7058481D8}" destId="{1938DE32-B4D0-4C7B-B4BF-1C71C282FA42}" srcOrd="5" destOrd="0" parTransId="{68B5E58E-11EB-4D93-A4B8-D5C82471B290}" sibTransId="{D2EED58C-83AB-412E-84AE-D6C84EB0EC41}"/>
    <dgm:cxn modelId="{A5C9DA49-8B16-48A7-A405-FAE97D27A9AC}" type="presOf" srcId="{87467962-812E-4A91-9748-E70851BE4429}" destId="{9E33D594-66FA-4593-8A9B-40989AC7D52E}" srcOrd="0" destOrd="0" presId="urn:microsoft.com/office/officeart/2005/8/layout/pyramid4"/>
    <dgm:cxn modelId="{A240C1AF-8154-4D1F-B50F-7AE8B9983C35}" type="presOf" srcId="{0D5196A4-E72C-4484-BB12-18A7058481D8}" destId="{2149D48F-470E-4F63-853D-1698A0825636}" srcOrd="0" destOrd="0" presId="urn:microsoft.com/office/officeart/2005/8/layout/pyramid4"/>
    <dgm:cxn modelId="{2A99D678-1202-4AD6-9DF1-466CF0EAD630}" srcId="{0D5196A4-E72C-4484-BB12-18A7058481D8}" destId="{8C800612-92F4-4D98-9404-99467792424C}" srcOrd="7" destOrd="0" parTransId="{76EF6CE4-0FFF-49B7-806F-9BF341C2FBA7}" sibTransId="{A1364928-D65E-44DF-825F-8A0205D86FA2}"/>
    <dgm:cxn modelId="{F5D5BAAC-6026-4CA9-A2BC-6270AEC7CF02}" type="presOf" srcId="{6BF8470D-07B2-4FE9-AAFA-CF8B54291146}" destId="{CE990DFB-8232-4A6E-98A5-72AC86C8012B}" srcOrd="0" destOrd="0" presId="urn:microsoft.com/office/officeart/2005/8/layout/pyramid4"/>
    <dgm:cxn modelId="{4D869C22-2B23-4BDE-8603-BA90B4A00D37}" srcId="{0D5196A4-E72C-4484-BB12-18A7058481D8}" destId="{CE9C9075-CAF9-4E75-83DE-D35D65292299}" srcOrd="0" destOrd="0" parTransId="{2522CAD1-170E-4599-B2B2-3E1535382FC7}" sibTransId="{080C55C9-9F15-49F2-9784-79BA8325EB9B}"/>
    <dgm:cxn modelId="{FA346572-6235-4F47-828D-E2D806959F63}" srcId="{0D5196A4-E72C-4484-BB12-18A7058481D8}" destId="{87467962-812E-4A91-9748-E70851BE4429}" srcOrd="3" destOrd="0" parTransId="{176DCFE4-3BDC-48B3-987C-3F17A839758C}" sibTransId="{4ED7A9D2-1202-4FCF-892D-7BD07125B82A}"/>
    <dgm:cxn modelId="{AC84A7A6-EF9B-43E9-9E43-B7EC1052A8D2}" type="presOf" srcId="{CD3A6374-4A16-4360-B45E-C05F1012A177}" destId="{E256715B-0A35-4D34-A9C3-42B3C08A3387}" srcOrd="0" destOrd="0" presId="urn:microsoft.com/office/officeart/2005/8/layout/pyramid4"/>
    <dgm:cxn modelId="{7E8FD031-505C-4D37-BD28-7017B4C1D208}" type="presOf" srcId="{CE9C9075-CAF9-4E75-83DE-D35D65292299}" destId="{FEEF5D76-2304-4B21-8C60-CE600395CCBB}" srcOrd="0" destOrd="0" presId="urn:microsoft.com/office/officeart/2005/8/layout/pyramid4"/>
    <dgm:cxn modelId="{371BC4B9-3B88-4402-9F76-3DA7A7205085}" type="presParOf" srcId="{2149D48F-470E-4F63-853D-1698A0825636}" destId="{FEEF5D76-2304-4B21-8C60-CE600395CCBB}" srcOrd="0" destOrd="0" presId="urn:microsoft.com/office/officeart/2005/8/layout/pyramid4"/>
    <dgm:cxn modelId="{F4A89C0F-5557-47D5-8633-A87C1B6AE27D}" type="presParOf" srcId="{2149D48F-470E-4F63-853D-1698A0825636}" destId="{CE990DFB-8232-4A6E-98A5-72AC86C8012B}" srcOrd="1" destOrd="0" presId="urn:microsoft.com/office/officeart/2005/8/layout/pyramid4"/>
    <dgm:cxn modelId="{171D6D78-4248-418E-9196-515944226F53}" type="presParOf" srcId="{2149D48F-470E-4F63-853D-1698A0825636}" destId="{E256715B-0A35-4D34-A9C3-42B3C08A3387}" srcOrd="2" destOrd="0" presId="urn:microsoft.com/office/officeart/2005/8/layout/pyramid4"/>
    <dgm:cxn modelId="{16674403-B3A4-4AA0-90CB-CF2A0273CF28}" type="presParOf" srcId="{2149D48F-470E-4F63-853D-1698A0825636}" destId="{9E33D594-66FA-4593-8A9B-40989AC7D52E}" srcOrd="3" destOrd="0" presId="urn:microsoft.com/office/officeart/2005/8/layout/pyramid4"/>
    <dgm:cxn modelId="{869633D9-4788-41BE-A77C-B0648B7D670E}" type="presParOf" srcId="{2149D48F-470E-4F63-853D-1698A0825636}" destId="{D15581B1-E29F-4627-B3E9-1EEC044E50CC}" srcOrd="4" destOrd="0" presId="urn:microsoft.com/office/officeart/2005/8/layout/pyramid4"/>
    <dgm:cxn modelId="{EAB404B7-850A-4A34-83F0-B00F30FE87A2}" type="presParOf" srcId="{2149D48F-470E-4F63-853D-1698A0825636}" destId="{1EFF8B05-A59C-4E08-BFB1-FAB3F2F17924}" srcOrd="5" destOrd="0" presId="urn:microsoft.com/office/officeart/2005/8/layout/pyramid4"/>
    <dgm:cxn modelId="{95C664A7-7E29-4D01-8DC5-F4273A0AD14F}" type="presParOf" srcId="{2149D48F-470E-4F63-853D-1698A0825636}" destId="{BB8CEB36-981D-4255-A11A-10242DB48C17}" srcOrd="6" destOrd="0" presId="urn:microsoft.com/office/officeart/2005/8/layout/pyramid4"/>
    <dgm:cxn modelId="{B9A6490D-A7FA-46EB-9C3E-2AFEDAD4D828}" type="presParOf" srcId="{2149D48F-470E-4F63-853D-1698A0825636}" destId="{9E8C5926-92C2-4B78-80DA-C17CAC92E16C}" srcOrd="7" destOrd="0" presId="urn:microsoft.com/office/officeart/2005/8/layout/pyramid4"/>
    <dgm:cxn modelId="{B5EF8440-F26B-44AC-8894-1C8216FA0B15}" type="presParOf" srcId="{2149D48F-470E-4F63-853D-1698A0825636}" destId="{990CE34D-0011-4750-874D-CA38462F5C46}" srcOrd="8" destOrd="0" presId="urn:microsoft.com/office/officeart/2005/8/layout/pyramid4"/>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6D5993A-DF59-46B5-926A-0333B22663DF}" type="doc">
      <dgm:prSet loTypeId="urn:microsoft.com/office/officeart/2005/8/layout/lProcess3" loCatId="process" qsTypeId="urn:microsoft.com/office/officeart/2005/8/quickstyle/simple1" qsCatId="simple" csTypeId="urn:microsoft.com/office/officeart/2005/8/colors/accent4_5" csCatId="accent4" phldr="1"/>
      <dgm:spPr/>
      <dgm:t>
        <a:bodyPr/>
        <a:lstStyle/>
        <a:p>
          <a:endParaRPr lang="en-US"/>
        </a:p>
      </dgm:t>
    </dgm:pt>
    <dgm:pt modelId="{BF20C680-42AF-4FD5-8553-ED86722006D9}">
      <dgm:prSet phldrT="[Text]"/>
      <dgm:spPr/>
      <dgm:t>
        <a:bodyPr/>
        <a:lstStyle/>
        <a:p>
          <a:r>
            <a:rPr lang="en-US" dirty="0" smtClean="0"/>
            <a:t>1</a:t>
          </a:r>
          <a:endParaRPr lang="en-US" dirty="0"/>
        </a:p>
      </dgm:t>
    </dgm:pt>
    <dgm:pt modelId="{855077BA-5AA6-4438-A715-687DADD216CC}" type="parTrans" cxnId="{4C5E9260-5611-432B-83F6-4EC6AFE7A7CA}">
      <dgm:prSet/>
      <dgm:spPr/>
      <dgm:t>
        <a:bodyPr/>
        <a:lstStyle/>
        <a:p>
          <a:endParaRPr lang="en-US"/>
        </a:p>
      </dgm:t>
    </dgm:pt>
    <dgm:pt modelId="{C5BCA18E-C6B2-4B2D-B1DD-41D4308694DC}" type="sibTrans" cxnId="{4C5E9260-5611-432B-83F6-4EC6AFE7A7CA}">
      <dgm:prSet/>
      <dgm:spPr/>
      <dgm:t>
        <a:bodyPr/>
        <a:lstStyle/>
        <a:p>
          <a:endParaRPr lang="en-US"/>
        </a:p>
      </dgm:t>
    </dgm:pt>
    <dgm:pt modelId="{18B050EB-224E-4005-A7C3-6A221020B6C8}">
      <dgm:prSet phldrT="[Text]" custT="1"/>
      <dgm:spPr/>
      <dgm:t>
        <a:bodyPr/>
        <a:lstStyle/>
        <a:p>
          <a:pPr algn="l"/>
          <a:r>
            <a:rPr lang="en-US" sz="1400" dirty="0" smtClean="0"/>
            <a:t>Connect villages with ICTs and establish community access points</a:t>
          </a:r>
          <a:endParaRPr lang="en-US" sz="1400" dirty="0"/>
        </a:p>
      </dgm:t>
    </dgm:pt>
    <dgm:pt modelId="{E3670FBC-FF4A-45D0-BE5E-1418132409D8}" type="parTrans" cxnId="{1979F879-AD60-4827-A3AA-B8478B08A492}">
      <dgm:prSet/>
      <dgm:spPr/>
      <dgm:t>
        <a:bodyPr/>
        <a:lstStyle/>
        <a:p>
          <a:endParaRPr lang="en-US"/>
        </a:p>
      </dgm:t>
    </dgm:pt>
    <dgm:pt modelId="{69E0B467-5839-4D3C-8227-5B12844A3559}" type="sibTrans" cxnId="{1979F879-AD60-4827-A3AA-B8478B08A492}">
      <dgm:prSet/>
      <dgm:spPr/>
      <dgm:t>
        <a:bodyPr/>
        <a:lstStyle/>
        <a:p>
          <a:endParaRPr lang="en-US"/>
        </a:p>
      </dgm:t>
    </dgm:pt>
    <dgm:pt modelId="{17574252-CCD3-46F1-8CD7-5398A62BD2D1}">
      <dgm:prSet phldrT="[Text]"/>
      <dgm:spPr/>
      <dgm:t>
        <a:bodyPr/>
        <a:lstStyle/>
        <a:p>
          <a:r>
            <a:rPr lang="en-US" dirty="0" smtClean="0"/>
            <a:t>2</a:t>
          </a:r>
          <a:endParaRPr lang="en-US" dirty="0"/>
        </a:p>
      </dgm:t>
    </dgm:pt>
    <dgm:pt modelId="{500F1138-355E-4578-9842-AD10F30189D2}" type="parTrans" cxnId="{85CCA1FD-D53D-4D35-80F3-CD9C0390CEC0}">
      <dgm:prSet/>
      <dgm:spPr/>
      <dgm:t>
        <a:bodyPr/>
        <a:lstStyle/>
        <a:p>
          <a:endParaRPr lang="en-US"/>
        </a:p>
      </dgm:t>
    </dgm:pt>
    <dgm:pt modelId="{72164DE7-D77C-4FA0-9999-C1E7F1A371C9}" type="sibTrans" cxnId="{85CCA1FD-D53D-4D35-80F3-CD9C0390CEC0}">
      <dgm:prSet/>
      <dgm:spPr/>
      <dgm:t>
        <a:bodyPr/>
        <a:lstStyle/>
        <a:p>
          <a:endParaRPr lang="en-US"/>
        </a:p>
      </dgm:t>
    </dgm:pt>
    <dgm:pt modelId="{910462F7-433E-4806-A6F8-46A625B24D34}">
      <dgm:prSet phldrT="[Text]" custT="1"/>
      <dgm:spPr/>
      <dgm:t>
        <a:bodyPr/>
        <a:lstStyle/>
        <a:p>
          <a:pPr algn="l"/>
          <a:r>
            <a:rPr lang="en-US" sz="1400" dirty="0" smtClean="0"/>
            <a:t>Connect universities, colleges, secondary schools and primary schools with ICTs</a:t>
          </a:r>
          <a:endParaRPr lang="en-US" sz="1400" dirty="0"/>
        </a:p>
      </dgm:t>
    </dgm:pt>
    <dgm:pt modelId="{0B167A61-0BCB-4F3A-9290-595785AFF414}" type="parTrans" cxnId="{813E771A-DAE9-4A47-BB6F-511667D04102}">
      <dgm:prSet/>
      <dgm:spPr/>
      <dgm:t>
        <a:bodyPr/>
        <a:lstStyle/>
        <a:p>
          <a:endParaRPr lang="en-US"/>
        </a:p>
      </dgm:t>
    </dgm:pt>
    <dgm:pt modelId="{A60509B6-68A4-45DC-9C34-6745BE73ADCC}" type="sibTrans" cxnId="{813E771A-DAE9-4A47-BB6F-511667D04102}">
      <dgm:prSet/>
      <dgm:spPr/>
      <dgm:t>
        <a:bodyPr/>
        <a:lstStyle/>
        <a:p>
          <a:endParaRPr lang="en-US"/>
        </a:p>
      </dgm:t>
    </dgm:pt>
    <dgm:pt modelId="{C8410048-33F2-4E80-BA2B-8DBF45B824B6}">
      <dgm:prSet phldrT="[Text]"/>
      <dgm:spPr/>
      <dgm:t>
        <a:bodyPr/>
        <a:lstStyle/>
        <a:p>
          <a:r>
            <a:rPr lang="en-US" dirty="0" smtClean="0"/>
            <a:t>4</a:t>
          </a:r>
          <a:endParaRPr lang="en-US" dirty="0"/>
        </a:p>
      </dgm:t>
    </dgm:pt>
    <dgm:pt modelId="{C8187FE7-8AED-4C32-AEE3-7E2CEB9FA7D9}" type="parTrans" cxnId="{11F251AB-2441-494E-A195-6B71E90B30EE}">
      <dgm:prSet/>
      <dgm:spPr/>
      <dgm:t>
        <a:bodyPr/>
        <a:lstStyle/>
        <a:p>
          <a:endParaRPr lang="en-US"/>
        </a:p>
      </dgm:t>
    </dgm:pt>
    <dgm:pt modelId="{62545F37-D472-48BA-B5D7-FF8DA75C9C76}" type="sibTrans" cxnId="{11F251AB-2441-494E-A195-6B71E90B30EE}">
      <dgm:prSet/>
      <dgm:spPr/>
      <dgm:t>
        <a:bodyPr/>
        <a:lstStyle/>
        <a:p>
          <a:endParaRPr lang="en-US"/>
        </a:p>
      </dgm:t>
    </dgm:pt>
    <dgm:pt modelId="{7980BB51-8B3D-4BE6-8966-E5D297E2460B}">
      <dgm:prSet phldrT="[Text]" custT="1"/>
      <dgm:spPr/>
      <dgm:t>
        <a:bodyPr/>
        <a:lstStyle/>
        <a:p>
          <a:pPr algn="l"/>
          <a:r>
            <a:rPr lang="en-US" sz="1400" dirty="0" smtClean="0"/>
            <a:t>Connect public libraries, cultural centers, museums, post offices and archives with ICTs</a:t>
          </a:r>
          <a:endParaRPr lang="en-US" sz="1400" dirty="0"/>
        </a:p>
      </dgm:t>
    </dgm:pt>
    <dgm:pt modelId="{DF6D4E0E-BF14-49BB-A4CD-9EDC34F9FA6B}" type="parTrans" cxnId="{68388D55-7173-40E2-A0CE-CEC96C32A996}">
      <dgm:prSet/>
      <dgm:spPr/>
      <dgm:t>
        <a:bodyPr/>
        <a:lstStyle/>
        <a:p>
          <a:endParaRPr lang="en-US"/>
        </a:p>
      </dgm:t>
    </dgm:pt>
    <dgm:pt modelId="{7D1C14EB-0A7E-464D-98F1-FB006310BFBA}" type="sibTrans" cxnId="{68388D55-7173-40E2-A0CE-CEC96C32A996}">
      <dgm:prSet/>
      <dgm:spPr/>
      <dgm:t>
        <a:bodyPr/>
        <a:lstStyle/>
        <a:p>
          <a:endParaRPr lang="en-US"/>
        </a:p>
      </dgm:t>
    </dgm:pt>
    <dgm:pt modelId="{9C37DBD7-582A-4C26-9660-64AD8E8FF5BA}">
      <dgm:prSet phldrT="[Text]"/>
      <dgm:spPr/>
      <dgm:t>
        <a:bodyPr/>
        <a:lstStyle/>
        <a:p>
          <a:r>
            <a:rPr lang="en-US" dirty="0" smtClean="0"/>
            <a:t>3</a:t>
          </a:r>
          <a:endParaRPr lang="en-US" dirty="0"/>
        </a:p>
      </dgm:t>
    </dgm:pt>
    <dgm:pt modelId="{935CDF76-D822-45C7-A7DC-EEB79F364CD4}" type="parTrans" cxnId="{FEEB0E8C-F157-47DE-B0A0-F7E0E72D89B7}">
      <dgm:prSet/>
      <dgm:spPr/>
      <dgm:t>
        <a:bodyPr/>
        <a:lstStyle/>
        <a:p>
          <a:endParaRPr lang="en-US"/>
        </a:p>
      </dgm:t>
    </dgm:pt>
    <dgm:pt modelId="{C8C77546-2E2C-4EBE-8B25-59B77FE52625}" type="sibTrans" cxnId="{FEEB0E8C-F157-47DE-B0A0-F7E0E72D89B7}">
      <dgm:prSet/>
      <dgm:spPr/>
      <dgm:t>
        <a:bodyPr/>
        <a:lstStyle/>
        <a:p>
          <a:endParaRPr lang="en-US"/>
        </a:p>
      </dgm:t>
    </dgm:pt>
    <dgm:pt modelId="{176F2E42-C447-4CED-B69C-DD752858AE15}">
      <dgm:prSet phldrT="[Text]" custT="1"/>
      <dgm:spPr/>
      <dgm:t>
        <a:bodyPr/>
        <a:lstStyle/>
        <a:p>
          <a:pPr algn="l"/>
          <a:r>
            <a:rPr lang="en-US" sz="1400" dirty="0" smtClean="0"/>
            <a:t>Connect scientific and research centers with ICTs</a:t>
          </a:r>
          <a:endParaRPr lang="en-US" sz="1400" dirty="0"/>
        </a:p>
      </dgm:t>
    </dgm:pt>
    <dgm:pt modelId="{F92B062D-32D9-472D-937E-0FCE1747AAF3}" type="parTrans" cxnId="{DAE5112A-624B-401D-A0F3-8E48785B3283}">
      <dgm:prSet/>
      <dgm:spPr/>
      <dgm:t>
        <a:bodyPr/>
        <a:lstStyle/>
        <a:p>
          <a:endParaRPr lang="en-US"/>
        </a:p>
      </dgm:t>
    </dgm:pt>
    <dgm:pt modelId="{0F65169F-B5DF-44E6-918E-0A3C44F1BAA3}" type="sibTrans" cxnId="{DAE5112A-624B-401D-A0F3-8E48785B3283}">
      <dgm:prSet/>
      <dgm:spPr/>
      <dgm:t>
        <a:bodyPr/>
        <a:lstStyle/>
        <a:p>
          <a:endParaRPr lang="en-US"/>
        </a:p>
      </dgm:t>
    </dgm:pt>
    <dgm:pt modelId="{D1D38F70-33E7-4CA5-90C3-69BACE411680}">
      <dgm:prSet phldrT="[Text]"/>
      <dgm:spPr/>
      <dgm:t>
        <a:bodyPr/>
        <a:lstStyle/>
        <a:p>
          <a:r>
            <a:rPr lang="en-US" dirty="0" smtClean="0"/>
            <a:t>5</a:t>
          </a:r>
          <a:endParaRPr lang="en-US" dirty="0"/>
        </a:p>
      </dgm:t>
    </dgm:pt>
    <dgm:pt modelId="{B1C1F272-BE56-4DBD-9898-7BE9B1DC68C3}" type="parTrans" cxnId="{955EAA9F-ACA6-4A78-9F97-E635D8555CF2}">
      <dgm:prSet/>
      <dgm:spPr/>
      <dgm:t>
        <a:bodyPr/>
        <a:lstStyle/>
        <a:p>
          <a:endParaRPr lang="en-US"/>
        </a:p>
      </dgm:t>
    </dgm:pt>
    <dgm:pt modelId="{4E384DF2-1D22-465E-98AA-BED2C9067714}" type="sibTrans" cxnId="{955EAA9F-ACA6-4A78-9F97-E635D8555CF2}">
      <dgm:prSet/>
      <dgm:spPr/>
      <dgm:t>
        <a:bodyPr/>
        <a:lstStyle/>
        <a:p>
          <a:endParaRPr lang="en-US"/>
        </a:p>
      </dgm:t>
    </dgm:pt>
    <dgm:pt modelId="{380CBE92-E960-4913-9D4A-1A8186836A60}">
      <dgm:prSet phldrT="[Text]" custT="1"/>
      <dgm:spPr/>
      <dgm:t>
        <a:bodyPr/>
        <a:lstStyle/>
        <a:p>
          <a:pPr algn="l"/>
          <a:r>
            <a:rPr lang="en-US" sz="1400" dirty="0" smtClean="0"/>
            <a:t>Connect health centers and hospitals with ICTs</a:t>
          </a:r>
          <a:endParaRPr lang="en-US" sz="1400" dirty="0"/>
        </a:p>
      </dgm:t>
    </dgm:pt>
    <dgm:pt modelId="{987C4CCE-E7F9-4A6A-BFE5-519B7A97AA88}" type="parTrans" cxnId="{6EA7FB1B-AFFA-4BD1-B039-FE68A54F200C}">
      <dgm:prSet/>
      <dgm:spPr/>
      <dgm:t>
        <a:bodyPr/>
        <a:lstStyle/>
        <a:p>
          <a:endParaRPr lang="en-US"/>
        </a:p>
      </dgm:t>
    </dgm:pt>
    <dgm:pt modelId="{B7747A5D-704A-4222-906A-9A4BA2F4FA95}" type="sibTrans" cxnId="{6EA7FB1B-AFFA-4BD1-B039-FE68A54F200C}">
      <dgm:prSet/>
      <dgm:spPr/>
      <dgm:t>
        <a:bodyPr/>
        <a:lstStyle/>
        <a:p>
          <a:endParaRPr lang="en-US"/>
        </a:p>
      </dgm:t>
    </dgm:pt>
    <dgm:pt modelId="{0D01585E-61C2-49FD-8CB8-868F40FC7EB6}">
      <dgm:prSet phldrT="[Text]"/>
      <dgm:spPr/>
      <dgm:t>
        <a:bodyPr/>
        <a:lstStyle/>
        <a:p>
          <a:r>
            <a:rPr lang="en-US" dirty="0" smtClean="0"/>
            <a:t>6</a:t>
          </a:r>
          <a:endParaRPr lang="en-US" dirty="0"/>
        </a:p>
      </dgm:t>
    </dgm:pt>
    <dgm:pt modelId="{933B9090-946F-4378-818E-D37ED7688EA5}" type="parTrans" cxnId="{411B9DDE-5111-441C-B256-858E9C11BB09}">
      <dgm:prSet/>
      <dgm:spPr/>
      <dgm:t>
        <a:bodyPr/>
        <a:lstStyle/>
        <a:p>
          <a:endParaRPr lang="en-US"/>
        </a:p>
      </dgm:t>
    </dgm:pt>
    <dgm:pt modelId="{E76E7CDF-341E-40D0-9A0C-BB5D74D400E0}" type="sibTrans" cxnId="{411B9DDE-5111-441C-B256-858E9C11BB09}">
      <dgm:prSet/>
      <dgm:spPr/>
      <dgm:t>
        <a:bodyPr/>
        <a:lstStyle/>
        <a:p>
          <a:endParaRPr lang="en-US"/>
        </a:p>
      </dgm:t>
    </dgm:pt>
    <dgm:pt modelId="{5EC6DE08-B608-4128-AA4D-FCBA2514E847}">
      <dgm:prSet phldrT="[Text]" custT="1"/>
      <dgm:spPr/>
      <dgm:t>
        <a:bodyPr/>
        <a:lstStyle/>
        <a:p>
          <a:pPr algn="l"/>
          <a:r>
            <a:rPr lang="en-US" sz="1400" dirty="0" smtClean="0"/>
            <a:t>Connect all local and central government departments and establish websites and email addresses </a:t>
          </a:r>
          <a:endParaRPr lang="en-US" sz="1400" dirty="0"/>
        </a:p>
      </dgm:t>
    </dgm:pt>
    <dgm:pt modelId="{FD420748-04FC-4EBD-8770-B168EA8ABE3B}" type="parTrans" cxnId="{0FB544CE-1D12-40B0-B69C-BD1D56EDB9E1}">
      <dgm:prSet/>
      <dgm:spPr/>
      <dgm:t>
        <a:bodyPr/>
        <a:lstStyle/>
        <a:p>
          <a:endParaRPr lang="en-US"/>
        </a:p>
      </dgm:t>
    </dgm:pt>
    <dgm:pt modelId="{E34F8861-E45F-41DA-8FCD-1CD85294915B}" type="sibTrans" cxnId="{0FB544CE-1D12-40B0-B69C-BD1D56EDB9E1}">
      <dgm:prSet/>
      <dgm:spPr/>
      <dgm:t>
        <a:bodyPr/>
        <a:lstStyle/>
        <a:p>
          <a:endParaRPr lang="en-US"/>
        </a:p>
      </dgm:t>
    </dgm:pt>
    <dgm:pt modelId="{6E2C5456-3F1C-4D2F-AFE5-D2163B7A3FFC}">
      <dgm:prSet phldrT="[Text]"/>
      <dgm:spPr/>
      <dgm:t>
        <a:bodyPr/>
        <a:lstStyle/>
        <a:p>
          <a:r>
            <a:rPr lang="en-US" dirty="0" smtClean="0"/>
            <a:t>7</a:t>
          </a:r>
          <a:endParaRPr lang="en-US" dirty="0"/>
        </a:p>
      </dgm:t>
    </dgm:pt>
    <dgm:pt modelId="{F33D7734-CD01-4825-8600-1E4EA2715CE0}" type="parTrans" cxnId="{F4E8ADE9-18C8-456A-8289-E8C459D0110E}">
      <dgm:prSet/>
      <dgm:spPr/>
      <dgm:t>
        <a:bodyPr/>
        <a:lstStyle/>
        <a:p>
          <a:endParaRPr lang="en-US"/>
        </a:p>
      </dgm:t>
    </dgm:pt>
    <dgm:pt modelId="{7F134C5B-6F8F-4BBB-A234-3E816C95DF99}" type="sibTrans" cxnId="{F4E8ADE9-18C8-456A-8289-E8C459D0110E}">
      <dgm:prSet/>
      <dgm:spPr/>
      <dgm:t>
        <a:bodyPr/>
        <a:lstStyle/>
        <a:p>
          <a:endParaRPr lang="en-US"/>
        </a:p>
      </dgm:t>
    </dgm:pt>
    <dgm:pt modelId="{3C0F1864-E7BE-4713-BD8D-905C5B578EB2}">
      <dgm:prSet phldrT="[Text]" custT="1"/>
      <dgm:spPr/>
      <dgm:t>
        <a:bodyPr/>
        <a:lstStyle/>
        <a:p>
          <a:pPr algn="l"/>
          <a:r>
            <a:rPr lang="en-US" sz="1400" dirty="0" smtClean="0"/>
            <a:t>Adapt all primary and secondary school curricula to meet the challenges of the Information Society, taking into account national circumstances</a:t>
          </a:r>
          <a:endParaRPr lang="en-US" sz="1400" dirty="0"/>
        </a:p>
      </dgm:t>
    </dgm:pt>
    <dgm:pt modelId="{B7A2227C-D933-4142-A640-C909FDBEBF80}" type="parTrans" cxnId="{51FEEAF5-E8EF-49B3-A13C-C25722EF3954}">
      <dgm:prSet/>
      <dgm:spPr/>
      <dgm:t>
        <a:bodyPr/>
        <a:lstStyle/>
        <a:p>
          <a:endParaRPr lang="en-US"/>
        </a:p>
      </dgm:t>
    </dgm:pt>
    <dgm:pt modelId="{3D5F0618-1630-482B-BAE3-B55556F90E41}" type="sibTrans" cxnId="{51FEEAF5-E8EF-49B3-A13C-C25722EF3954}">
      <dgm:prSet/>
      <dgm:spPr/>
      <dgm:t>
        <a:bodyPr/>
        <a:lstStyle/>
        <a:p>
          <a:endParaRPr lang="en-US"/>
        </a:p>
      </dgm:t>
    </dgm:pt>
    <dgm:pt modelId="{8BF3C8EE-DACB-432B-97C8-F8A4A49DBF3A}">
      <dgm:prSet phldrT="[Text]"/>
      <dgm:spPr/>
      <dgm:t>
        <a:bodyPr/>
        <a:lstStyle/>
        <a:p>
          <a:r>
            <a:rPr lang="en-US" dirty="0" smtClean="0"/>
            <a:t>8</a:t>
          </a:r>
          <a:endParaRPr lang="en-US" dirty="0"/>
        </a:p>
      </dgm:t>
    </dgm:pt>
    <dgm:pt modelId="{E554A221-3538-4B96-A3AD-D710709C31C1}" type="parTrans" cxnId="{8470D78B-BAC2-4C60-9936-A36315361175}">
      <dgm:prSet/>
      <dgm:spPr/>
      <dgm:t>
        <a:bodyPr/>
        <a:lstStyle/>
        <a:p>
          <a:endParaRPr lang="en-US"/>
        </a:p>
      </dgm:t>
    </dgm:pt>
    <dgm:pt modelId="{CB7CE0B5-B7B3-41C6-B5B6-CA098D7F40B0}" type="sibTrans" cxnId="{8470D78B-BAC2-4C60-9936-A36315361175}">
      <dgm:prSet/>
      <dgm:spPr/>
      <dgm:t>
        <a:bodyPr/>
        <a:lstStyle/>
        <a:p>
          <a:endParaRPr lang="en-US"/>
        </a:p>
      </dgm:t>
    </dgm:pt>
    <dgm:pt modelId="{2BA5DC76-BAC7-4F48-8815-A43341598D04}">
      <dgm:prSet phldrT="[Text]" custT="1"/>
      <dgm:spPr/>
      <dgm:t>
        <a:bodyPr/>
        <a:lstStyle/>
        <a:p>
          <a:pPr algn="l"/>
          <a:r>
            <a:rPr lang="en-US" sz="1400" dirty="0" smtClean="0"/>
            <a:t>Ensure that all of the world’s population has access to television and radio services</a:t>
          </a:r>
          <a:endParaRPr lang="en-US" sz="1400" dirty="0"/>
        </a:p>
      </dgm:t>
    </dgm:pt>
    <dgm:pt modelId="{1A8268E5-09E4-4C9C-9DF3-0310DA66CC1B}" type="parTrans" cxnId="{8DD8C320-DDE4-40B1-BD92-505E4123AB79}">
      <dgm:prSet/>
      <dgm:spPr/>
      <dgm:t>
        <a:bodyPr/>
        <a:lstStyle/>
        <a:p>
          <a:endParaRPr lang="en-US"/>
        </a:p>
      </dgm:t>
    </dgm:pt>
    <dgm:pt modelId="{82FC0DDB-F98D-48CF-AC88-E783E8605B45}" type="sibTrans" cxnId="{8DD8C320-DDE4-40B1-BD92-505E4123AB79}">
      <dgm:prSet/>
      <dgm:spPr/>
      <dgm:t>
        <a:bodyPr/>
        <a:lstStyle/>
        <a:p>
          <a:endParaRPr lang="en-US"/>
        </a:p>
      </dgm:t>
    </dgm:pt>
    <dgm:pt modelId="{819541DA-AD5B-4099-9F85-9C9C0C8C165A}">
      <dgm:prSet phldrT="[Text]"/>
      <dgm:spPr/>
      <dgm:t>
        <a:bodyPr/>
        <a:lstStyle/>
        <a:p>
          <a:r>
            <a:rPr lang="en-US" dirty="0" smtClean="0"/>
            <a:t>9</a:t>
          </a:r>
          <a:endParaRPr lang="en-US" dirty="0"/>
        </a:p>
      </dgm:t>
    </dgm:pt>
    <dgm:pt modelId="{613DB75A-880E-40CF-BDDC-2ED4F5A20FB0}" type="parTrans" cxnId="{CCB5DB82-957B-47D5-9E9F-6F4377C027B3}">
      <dgm:prSet/>
      <dgm:spPr/>
      <dgm:t>
        <a:bodyPr/>
        <a:lstStyle/>
        <a:p>
          <a:endParaRPr lang="en-US"/>
        </a:p>
      </dgm:t>
    </dgm:pt>
    <dgm:pt modelId="{393DA88A-9EA6-42E1-8948-DA74583DD8FE}" type="sibTrans" cxnId="{CCB5DB82-957B-47D5-9E9F-6F4377C027B3}">
      <dgm:prSet/>
      <dgm:spPr/>
      <dgm:t>
        <a:bodyPr/>
        <a:lstStyle/>
        <a:p>
          <a:endParaRPr lang="en-US"/>
        </a:p>
      </dgm:t>
    </dgm:pt>
    <dgm:pt modelId="{48B420CE-6D83-44CF-B07A-6162A222DA23}">
      <dgm:prSet phldrT="[Text]" custT="1"/>
      <dgm:spPr/>
      <dgm:t>
        <a:bodyPr/>
        <a:lstStyle/>
        <a:p>
          <a:pPr algn="l"/>
          <a:r>
            <a:rPr lang="en-US" sz="1400" dirty="0" smtClean="0"/>
            <a:t>Encourage the development of content and put in place technical conditions to facilitate the presence and use of all world languages on the Internet</a:t>
          </a:r>
          <a:endParaRPr lang="en-US" sz="1400" dirty="0"/>
        </a:p>
      </dgm:t>
    </dgm:pt>
    <dgm:pt modelId="{078CA455-1A20-4809-822E-A6808D1BCF44}" type="parTrans" cxnId="{037F4662-E9B5-4A7F-9D34-7D4E404BBB48}">
      <dgm:prSet/>
      <dgm:spPr/>
      <dgm:t>
        <a:bodyPr/>
        <a:lstStyle/>
        <a:p>
          <a:endParaRPr lang="en-US"/>
        </a:p>
      </dgm:t>
    </dgm:pt>
    <dgm:pt modelId="{01D419A7-12AE-4DC6-96C7-5FBBB39C8486}" type="sibTrans" cxnId="{037F4662-E9B5-4A7F-9D34-7D4E404BBB48}">
      <dgm:prSet/>
      <dgm:spPr/>
      <dgm:t>
        <a:bodyPr/>
        <a:lstStyle/>
        <a:p>
          <a:endParaRPr lang="en-US"/>
        </a:p>
      </dgm:t>
    </dgm:pt>
    <dgm:pt modelId="{B122D9EF-2B26-4CF8-9C2A-948247DBFBFF}">
      <dgm:prSet phldrT="[Text]"/>
      <dgm:spPr/>
      <dgm:t>
        <a:bodyPr/>
        <a:lstStyle/>
        <a:p>
          <a:r>
            <a:rPr lang="en-US" dirty="0" smtClean="0"/>
            <a:t>10</a:t>
          </a:r>
          <a:endParaRPr lang="en-US" dirty="0"/>
        </a:p>
      </dgm:t>
    </dgm:pt>
    <dgm:pt modelId="{66E7AC65-5B98-47A7-95EF-4819B882B575}" type="parTrans" cxnId="{7B445A92-498F-4E71-80E5-A89F5FCA0340}">
      <dgm:prSet/>
      <dgm:spPr/>
      <dgm:t>
        <a:bodyPr/>
        <a:lstStyle/>
        <a:p>
          <a:endParaRPr lang="en-US"/>
        </a:p>
      </dgm:t>
    </dgm:pt>
    <dgm:pt modelId="{9BCEFE67-5776-4624-905E-044143C1D5BD}" type="sibTrans" cxnId="{7B445A92-498F-4E71-80E5-A89F5FCA0340}">
      <dgm:prSet/>
      <dgm:spPr/>
      <dgm:t>
        <a:bodyPr/>
        <a:lstStyle/>
        <a:p>
          <a:endParaRPr lang="en-US"/>
        </a:p>
      </dgm:t>
    </dgm:pt>
    <dgm:pt modelId="{E8CC5BD9-B507-4C90-A429-C4635A6DA6C7}">
      <dgm:prSet phldrT="[Text]" custT="1"/>
      <dgm:spPr/>
      <dgm:t>
        <a:bodyPr/>
        <a:lstStyle/>
        <a:p>
          <a:pPr algn="l"/>
          <a:r>
            <a:rPr lang="en-US" sz="1400" dirty="0" smtClean="0"/>
            <a:t>Ensure that more than half the world’s inhabitants have access to ICTs within their reach</a:t>
          </a:r>
          <a:endParaRPr lang="en-US" sz="1400" dirty="0"/>
        </a:p>
      </dgm:t>
    </dgm:pt>
    <dgm:pt modelId="{AE74BCD8-23CD-4DB5-8C15-D7DBC25BF703}" type="parTrans" cxnId="{61C7BAA2-A7F4-4C1B-80E0-C321D762714F}">
      <dgm:prSet/>
      <dgm:spPr/>
      <dgm:t>
        <a:bodyPr/>
        <a:lstStyle/>
        <a:p>
          <a:endParaRPr lang="en-US"/>
        </a:p>
      </dgm:t>
    </dgm:pt>
    <dgm:pt modelId="{41062F4E-4AFB-4D1A-97E6-3241FD1694DE}" type="sibTrans" cxnId="{61C7BAA2-A7F4-4C1B-80E0-C321D762714F}">
      <dgm:prSet/>
      <dgm:spPr/>
      <dgm:t>
        <a:bodyPr/>
        <a:lstStyle/>
        <a:p>
          <a:endParaRPr lang="en-US"/>
        </a:p>
      </dgm:t>
    </dgm:pt>
    <dgm:pt modelId="{958C59FF-3780-4362-B180-786DE05239EB}" type="pres">
      <dgm:prSet presAssocID="{86D5993A-DF59-46B5-926A-0333B22663DF}" presName="Name0" presStyleCnt="0">
        <dgm:presLayoutVars>
          <dgm:chPref val="3"/>
          <dgm:dir/>
          <dgm:animLvl val="lvl"/>
          <dgm:resizeHandles/>
        </dgm:presLayoutVars>
      </dgm:prSet>
      <dgm:spPr/>
      <dgm:t>
        <a:bodyPr/>
        <a:lstStyle/>
        <a:p>
          <a:endParaRPr lang="en-US"/>
        </a:p>
      </dgm:t>
    </dgm:pt>
    <dgm:pt modelId="{C0D58D9C-574D-4906-894C-57F6B67E39F1}" type="pres">
      <dgm:prSet presAssocID="{BF20C680-42AF-4FD5-8553-ED86722006D9}" presName="horFlow" presStyleCnt="0"/>
      <dgm:spPr/>
    </dgm:pt>
    <dgm:pt modelId="{DA68E61A-3E4D-4A7C-8A4F-69E7014042A1}" type="pres">
      <dgm:prSet presAssocID="{BF20C680-42AF-4FD5-8553-ED86722006D9}" presName="bigChev" presStyleLbl="node1" presStyleIdx="0" presStyleCnt="10" custScaleX="67627"/>
      <dgm:spPr/>
      <dgm:t>
        <a:bodyPr/>
        <a:lstStyle/>
        <a:p>
          <a:endParaRPr lang="en-US"/>
        </a:p>
      </dgm:t>
    </dgm:pt>
    <dgm:pt modelId="{13E8CD4C-1E13-4FB6-8F52-8E42D0B363DA}" type="pres">
      <dgm:prSet presAssocID="{E3670FBC-FF4A-45D0-BE5E-1418132409D8}" presName="parTrans" presStyleCnt="0"/>
      <dgm:spPr/>
    </dgm:pt>
    <dgm:pt modelId="{2D202F1C-5F8A-4AA9-9859-E02F39234DF6}" type="pres">
      <dgm:prSet presAssocID="{18B050EB-224E-4005-A7C3-6A221020B6C8}" presName="node" presStyleLbl="alignAccFollowNode1" presStyleIdx="0" presStyleCnt="10" custScaleX="839948">
        <dgm:presLayoutVars>
          <dgm:bulletEnabled val="1"/>
        </dgm:presLayoutVars>
      </dgm:prSet>
      <dgm:spPr/>
      <dgm:t>
        <a:bodyPr/>
        <a:lstStyle/>
        <a:p>
          <a:endParaRPr lang="en-US"/>
        </a:p>
      </dgm:t>
    </dgm:pt>
    <dgm:pt modelId="{93A7EB67-5288-4ACA-8A19-3C2CDFF31FCB}" type="pres">
      <dgm:prSet presAssocID="{BF20C680-42AF-4FD5-8553-ED86722006D9}" presName="vSp" presStyleCnt="0"/>
      <dgm:spPr/>
    </dgm:pt>
    <dgm:pt modelId="{8C6EBD6A-EB33-4A0B-AB76-BAC6A108BAFA}" type="pres">
      <dgm:prSet presAssocID="{17574252-CCD3-46F1-8CD7-5398A62BD2D1}" presName="horFlow" presStyleCnt="0"/>
      <dgm:spPr/>
    </dgm:pt>
    <dgm:pt modelId="{75A344FA-6389-4713-A534-6D1539CFB8E4}" type="pres">
      <dgm:prSet presAssocID="{17574252-CCD3-46F1-8CD7-5398A62BD2D1}" presName="bigChev" presStyleLbl="node1" presStyleIdx="1" presStyleCnt="10" custScaleX="67627"/>
      <dgm:spPr/>
      <dgm:t>
        <a:bodyPr/>
        <a:lstStyle/>
        <a:p>
          <a:endParaRPr lang="en-US"/>
        </a:p>
      </dgm:t>
    </dgm:pt>
    <dgm:pt modelId="{9BCA1483-338F-4200-B59A-E747D07ACF0D}" type="pres">
      <dgm:prSet presAssocID="{0B167A61-0BCB-4F3A-9290-595785AFF414}" presName="parTrans" presStyleCnt="0"/>
      <dgm:spPr/>
    </dgm:pt>
    <dgm:pt modelId="{37539622-312E-49E6-9B0D-046F7DBA598C}" type="pres">
      <dgm:prSet presAssocID="{910462F7-433E-4806-A6F8-46A625B24D34}" presName="node" presStyleLbl="alignAccFollowNode1" presStyleIdx="1" presStyleCnt="10" custScaleX="839948">
        <dgm:presLayoutVars>
          <dgm:bulletEnabled val="1"/>
        </dgm:presLayoutVars>
      </dgm:prSet>
      <dgm:spPr/>
      <dgm:t>
        <a:bodyPr/>
        <a:lstStyle/>
        <a:p>
          <a:endParaRPr lang="en-US"/>
        </a:p>
      </dgm:t>
    </dgm:pt>
    <dgm:pt modelId="{10D58969-C011-4376-BEBE-D37CFD95AFC5}" type="pres">
      <dgm:prSet presAssocID="{17574252-CCD3-46F1-8CD7-5398A62BD2D1}" presName="vSp" presStyleCnt="0"/>
      <dgm:spPr/>
    </dgm:pt>
    <dgm:pt modelId="{BA8531A9-5781-4E28-A7E4-67A98C9FF3CC}" type="pres">
      <dgm:prSet presAssocID="{9C37DBD7-582A-4C26-9660-64AD8E8FF5BA}" presName="horFlow" presStyleCnt="0"/>
      <dgm:spPr/>
    </dgm:pt>
    <dgm:pt modelId="{01B4F707-4A23-4DC1-832B-3DA5DB91F6F1}" type="pres">
      <dgm:prSet presAssocID="{9C37DBD7-582A-4C26-9660-64AD8E8FF5BA}" presName="bigChev" presStyleLbl="node1" presStyleIdx="2" presStyleCnt="10" custScaleX="67627"/>
      <dgm:spPr/>
      <dgm:t>
        <a:bodyPr/>
        <a:lstStyle/>
        <a:p>
          <a:endParaRPr lang="en-US"/>
        </a:p>
      </dgm:t>
    </dgm:pt>
    <dgm:pt modelId="{04C1A55F-2FB8-4A99-AF83-CAAAB30F1D4F}" type="pres">
      <dgm:prSet presAssocID="{F92B062D-32D9-472D-937E-0FCE1747AAF3}" presName="parTrans" presStyleCnt="0"/>
      <dgm:spPr/>
    </dgm:pt>
    <dgm:pt modelId="{18C111C4-7F3B-44B2-8846-739A78ACDE3A}" type="pres">
      <dgm:prSet presAssocID="{176F2E42-C447-4CED-B69C-DD752858AE15}" presName="node" presStyleLbl="alignAccFollowNode1" presStyleIdx="2" presStyleCnt="10" custScaleX="839948">
        <dgm:presLayoutVars>
          <dgm:bulletEnabled val="1"/>
        </dgm:presLayoutVars>
      </dgm:prSet>
      <dgm:spPr/>
      <dgm:t>
        <a:bodyPr/>
        <a:lstStyle/>
        <a:p>
          <a:endParaRPr lang="en-US"/>
        </a:p>
      </dgm:t>
    </dgm:pt>
    <dgm:pt modelId="{004FB9FF-49AC-4BD7-8CC7-B9FEACD4D637}" type="pres">
      <dgm:prSet presAssocID="{9C37DBD7-582A-4C26-9660-64AD8E8FF5BA}" presName="vSp" presStyleCnt="0"/>
      <dgm:spPr/>
    </dgm:pt>
    <dgm:pt modelId="{1024F1B6-EFF8-46D5-8848-9453A40577C6}" type="pres">
      <dgm:prSet presAssocID="{C8410048-33F2-4E80-BA2B-8DBF45B824B6}" presName="horFlow" presStyleCnt="0"/>
      <dgm:spPr/>
    </dgm:pt>
    <dgm:pt modelId="{83AC683D-48E0-41A2-9F91-8B082A42D93A}" type="pres">
      <dgm:prSet presAssocID="{C8410048-33F2-4E80-BA2B-8DBF45B824B6}" presName="bigChev" presStyleLbl="node1" presStyleIdx="3" presStyleCnt="10" custScaleX="71976"/>
      <dgm:spPr/>
      <dgm:t>
        <a:bodyPr/>
        <a:lstStyle/>
        <a:p>
          <a:endParaRPr lang="en-US"/>
        </a:p>
      </dgm:t>
    </dgm:pt>
    <dgm:pt modelId="{8A3163D0-82F4-47F0-9842-0396D1E6949C}" type="pres">
      <dgm:prSet presAssocID="{DF6D4E0E-BF14-49BB-A4CD-9EDC34F9FA6B}" presName="parTrans" presStyleCnt="0"/>
      <dgm:spPr/>
    </dgm:pt>
    <dgm:pt modelId="{B8E4469C-7056-44B7-8157-A11C7562057A}" type="pres">
      <dgm:prSet presAssocID="{7980BB51-8B3D-4BE6-8966-E5D297E2460B}" presName="node" presStyleLbl="alignAccFollowNode1" presStyleIdx="3" presStyleCnt="10" custScaleX="839948">
        <dgm:presLayoutVars>
          <dgm:bulletEnabled val="1"/>
        </dgm:presLayoutVars>
      </dgm:prSet>
      <dgm:spPr/>
      <dgm:t>
        <a:bodyPr/>
        <a:lstStyle/>
        <a:p>
          <a:endParaRPr lang="en-US"/>
        </a:p>
      </dgm:t>
    </dgm:pt>
    <dgm:pt modelId="{51CB3D5D-7976-48FB-B2E2-7068AB63759B}" type="pres">
      <dgm:prSet presAssocID="{C8410048-33F2-4E80-BA2B-8DBF45B824B6}" presName="vSp" presStyleCnt="0"/>
      <dgm:spPr/>
    </dgm:pt>
    <dgm:pt modelId="{465125C0-7D73-4837-962B-2DEF23AEEA51}" type="pres">
      <dgm:prSet presAssocID="{D1D38F70-33E7-4CA5-90C3-69BACE411680}" presName="horFlow" presStyleCnt="0"/>
      <dgm:spPr/>
    </dgm:pt>
    <dgm:pt modelId="{984AFE02-3DB4-4952-8447-BDBC0347E3F8}" type="pres">
      <dgm:prSet presAssocID="{D1D38F70-33E7-4CA5-90C3-69BACE411680}" presName="bigChev" presStyleLbl="node1" presStyleIdx="4" presStyleCnt="10" custScaleX="67627"/>
      <dgm:spPr/>
      <dgm:t>
        <a:bodyPr/>
        <a:lstStyle/>
        <a:p>
          <a:endParaRPr lang="en-US"/>
        </a:p>
      </dgm:t>
    </dgm:pt>
    <dgm:pt modelId="{F8AB5E95-D0F4-4032-A0F7-B6CEC499B8D9}" type="pres">
      <dgm:prSet presAssocID="{987C4CCE-E7F9-4A6A-BFE5-519B7A97AA88}" presName="parTrans" presStyleCnt="0"/>
      <dgm:spPr/>
    </dgm:pt>
    <dgm:pt modelId="{8E7B724A-7C44-4146-B7A3-AA73413AF137}" type="pres">
      <dgm:prSet presAssocID="{380CBE92-E960-4913-9D4A-1A8186836A60}" presName="node" presStyleLbl="alignAccFollowNode1" presStyleIdx="4" presStyleCnt="10" custScaleX="839948">
        <dgm:presLayoutVars>
          <dgm:bulletEnabled val="1"/>
        </dgm:presLayoutVars>
      </dgm:prSet>
      <dgm:spPr/>
      <dgm:t>
        <a:bodyPr/>
        <a:lstStyle/>
        <a:p>
          <a:endParaRPr lang="en-US"/>
        </a:p>
      </dgm:t>
    </dgm:pt>
    <dgm:pt modelId="{73543D62-69AD-4599-B690-2A08CB16B475}" type="pres">
      <dgm:prSet presAssocID="{D1D38F70-33E7-4CA5-90C3-69BACE411680}" presName="vSp" presStyleCnt="0"/>
      <dgm:spPr/>
    </dgm:pt>
    <dgm:pt modelId="{82D935A6-3672-4EF5-B2ED-A63ED4374F11}" type="pres">
      <dgm:prSet presAssocID="{0D01585E-61C2-49FD-8CB8-868F40FC7EB6}" presName="horFlow" presStyleCnt="0"/>
      <dgm:spPr/>
    </dgm:pt>
    <dgm:pt modelId="{5F1A086D-2D2A-4E63-97B5-B43B815BFD39}" type="pres">
      <dgm:prSet presAssocID="{0D01585E-61C2-49FD-8CB8-868F40FC7EB6}" presName="bigChev" presStyleLbl="node1" presStyleIdx="5" presStyleCnt="10" custScaleX="67627"/>
      <dgm:spPr/>
      <dgm:t>
        <a:bodyPr/>
        <a:lstStyle/>
        <a:p>
          <a:endParaRPr lang="en-US"/>
        </a:p>
      </dgm:t>
    </dgm:pt>
    <dgm:pt modelId="{21AADA21-79E4-47FE-8E87-132C60F37870}" type="pres">
      <dgm:prSet presAssocID="{FD420748-04FC-4EBD-8770-B168EA8ABE3B}" presName="parTrans" presStyleCnt="0"/>
      <dgm:spPr/>
    </dgm:pt>
    <dgm:pt modelId="{BFFF7D1B-7AD6-4815-AAE4-8FC702AC8A82}" type="pres">
      <dgm:prSet presAssocID="{5EC6DE08-B608-4128-AA4D-FCBA2514E847}" presName="node" presStyleLbl="alignAccFollowNode1" presStyleIdx="5" presStyleCnt="10" custScaleX="839948">
        <dgm:presLayoutVars>
          <dgm:bulletEnabled val="1"/>
        </dgm:presLayoutVars>
      </dgm:prSet>
      <dgm:spPr/>
      <dgm:t>
        <a:bodyPr/>
        <a:lstStyle/>
        <a:p>
          <a:endParaRPr lang="en-US"/>
        </a:p>
      </dgm:t>
    </dgm:pt>
    <dgm:pt modelId="{61CE0BCC-2F88-4830-95DD-41AD2D201F70}" type="pres">
      <dgm:prSet presAssocID="{0D01585E-61C2-49FD-8CB8-868F40FC7EB6}" presName="vSp" presStyleCnt="0"/>
      <dgm:spPr/>
    </dgm:pt>
    <dgm:pt modelId="{EABFACA3-1752-421A-84CC-3CB833E61EED}" type="pres">
      <dgm:prSet presAssocID="{6E2C5456-3F1C-4D2F-AFE5-D2163B7A3FFC}" presName="horFlow" presStyleCnt="0"/>
      <dgm:spPr/>
    </dgm:pt>
    <dgm:pt modelId="{24501BEF-FEF0-4F8C-A253-E4B6E8EEFFE2}" type="pres">
      <dgm:prSet presAssocID="{6E2C5456-3F1C-4D2F-AFE5-D2163B7A3FFC}" presName="bigChev" presStyleLbl="node1" presStyleIdx="6" presStyleCnt="10" custScaleX="67627"/>
      <dgm:spPr/>
      <dgm:t>
        <a:bodyPr/>
        <a:lstStyle/>
        <a:p>
          <a:endParaRPr lang="en-US"/>
        </a:p>
      </dgm:t>
    </dgm:pt>
    <dgm:pt modelId="{3F1FC0E9-3CC0-484E-BFBC-E480F915EB51}" type="pres">
      <dgm:prSet presAssocID="{B7A2227C-D933-4142-A640-C909FDBEBF80}" presName="parTrans" presStyleCnt="0"/>
      <dgm:spPr/>
    </dgm:pt>
    <dgm:pt modelId="{AB20553A-43E0-4B0A-BEF6-6F6B43524FB9}" type="pres">
      <dgm:prSet presAssocID="{3C0F1864-E7BE-4713-BD8D-905C5B578EB2}" presName="node" presStyleLbl="alignAccFollowNode1" presStyleIdx="6" presStyleCnt="10" custScaleX="839948">
        <dgm:presLayoutVars>
          <dgm:bulletEnabled val="1"/>
        </dgm:presLayoutVars>
      </dgm:prSet>
      <dgm:spPr/>
      <dgm:t>
        <a:bodyPr/>
        <a:lstStyle/>
        <a:p>
          <a:endParaRPr lang="en-US"/>
        </a:p>
      </dgm:t>
    </dgm:pt>
    <dgm:pt modelId="{4BE042DD-9D52-46D1-A262-8C62EEDC4340}" type="pres">
      <dgm:prSet presAssocID="{6E2C5456-3F1C-4D2F-AFE5-D2163B7A3FFC}" presName="vSp" presStyleCnt="0"/>
      <dgm:spPr/>
    </dgm:pt>
    <dgm:pt modelId="{3C82339D-D626-4D39-884E-05DA50B5E555}" type="pres">
      <dgm:prSet presAssocID="{8BF3C8EE-DACB-432B-97C8-F8A4A49DBF3A}" presName="horFlow" presStyleCnt="0"/>
      <dgm:spPr/>
    </dgm:pt>
    <dgm:pt modelId="{CB2117CE-19FD-4936-ADD0-62FAA13DC8C4}" type="pres">
      <dgm:prSet presAssocID="{8BF3C8EE-DACB-432B-97C8-F8A4A49DBF3A}" presName="bigChev" presStyleLbl="node1" presStyleIdx="7" presStyleCnt="10" custScaleX="67627"/>
      <dgm:spPr/>
      <dgm:t>
        <a:bodyPr/>
        <a:lstStyle/>
        <a:p>
          <a:endParaRPr lang="en-US"/>
        </a:p>
      </dgm:t>
    </dgm:pt>
    <dgm:pt modelId="{BB43D837-B5DE-4975-9C65-9718D2132E27}" type="pres">
      <dgm:prSet presAssocID="{1A8268E5-09E4-4C9C-9DF3-0310DA66CC1B}" presName="parTrans" presStyleCnt="0"/>
      <dgm:spPr/>
    </dgm:pt>
    <dgm:pt modelId="{3E66CC69-A1CB-436F-B375-CCB6B218E389}" type="pres">
      <dgm:prSet presAssocID="{2BA5DC76-BAC7-4F48-8815-A43341598D04}" presName="node" presStyleLbl="alignAccFollowNode1" presStyleIdx="7" presStyleCnt="10" custScaleX="839948">
        <dgm:presLayoutVars>
          <dgm:bulletEnabled val="1"/>
        </dgm:presLayoutVars>
      </dgm:prSet>
      <dgm:spPr/>
      <dgm:t>
        <a:bodyPr/>
        <a:lstStyle/>
        <a:p>
          <a:endParaRPr lang="en-US"/>
        </a:p>
      </dgm:t>
    </dgm:pt>
    <dgm:pt modelId="{059EF9B5-1097-4073-99C8-DA76EC033FDE}" type="pres">
      <dgm:prSet presAssocID="{8BF3C8EE-DACB-432B-97C8-F8A4A49DBF3A}" presName="vSp" presStyleCnt="0"/>
      <dgm:spPr/>
    </dgm:pt>
    <dgm:pt modelId="{E0734B3D-CB94-45AD-88D6-29373542D88E}" type="pres">
      <dgm:prSet presAssocID="{819541DA-AD5B-4099-9F85-9C9C0C8C165A}" presName="horFlow" presStyleCnt="0"/>
      <dgm:spPr/>
    </dgm:pt>
    <dgm:pt modelId="{45A16D72-F57F-4B6B-94B8-CEFF1B037511}" type="pres">
      <dgm:prSet presAssocID="{819541DA-AD5B-4099-9F85-9C9C0C8C165A}" presName="bigChev" presStyleLbl="node1" presStyleIdx="8" presStyleCnt="10" custScaleX="67627"/>
      <dgm:spPr/>
      <dgm:t>
        <a:bodyPr/>
        <a:lstStyle/>
        <a:p>
          <a:endParaRPr lang="en-US"/>
        </a:p>
      </dgm:t>
    </dgm:pt>
    <dgm:pt modelId="{C22B3EEB-FB32-418A-AF3F-7833B08B88C1}" type="pres">
      <dgm:prSet presAssocID="{078CA455-1A20-4809-822E-A6808D1BCF44}" presName="parTrans" presStyleCnt="0"/>
      <dgm:spPr/>
    </dgm:pt>
    <dgm:pt modelId="{51598098-8941-46E0-B9AD-81ABE5EC3EAB}" type="pres">
      <dgm:prSet presAssocID="{48B420CE-6D83-44CF-B07A-6162A222DA23}" presName="node" presStyleLbl="alignAccFollowNode1" presStyleIdx="8" presStyleCnt="10" custScaleX="839948">
        <dgm:presLayoutVars>
          <dgm:bulletEnabled val="1"/>
        </dgm:presLayoutVars>
      </dgm:prSet>
      <dgm:spPr/>
      <dgm:t>
        <a:bodyPr/>
        <a:lstStyle/>
        <a:p>
          <a:endParaRPr lang="en-US"/>
        </a:p>
      </dgm:t>
    </dgm:pt>
    <dgm:pt modelId="{D79A1082-1E11-48D4-93E2-D71B22CCED93}" type="pres">
      <dgm:prSet presAssocID="{819541DA-AD5B-4099-9F85-9C9C0C8C165A}" presName="vSp" presStyleCnt="0"/>
      <dgm:spPr/>
    </dgm:pt>
    <dgm:pt modelId="{851B0EB9-200B-4464-86DA-FA94301C7C81}" type="pres">
      <dgm:prSet presAssocID="{B122D9EF-2B26-4CF8-9C2A-948247DBFBFF}" presName="horFlow" presStyleCnt="0"/>
      <dgm:spPr/>
    </dgm:pt>
    <dgm:pt modelId="{A4B07261-82EB-4695-9D6D-9A14DB285046}" type="pres">
      <dgm:prSet presAssocID="{B122D9EF-2B26-4CF8-9C2A-948247DBFBFF}" presName="bigChev" presStyleLbl="node1" presStyleIdx="9" presStyleCnt="10" custScaleX="66609"/>
      <dgm:spPr/>
      <dgm:t>
        <a:bodyPr/>
        <a:lstStyle/>
        <a:p>
          <a:endParaRPr lang="en-US"/>
        </a:p>
      </dgm:t>
    </dgm:pt>
    <dgm:pt modelId="{AA41FAD0-CA7C-43A4-BEAD-684E90E3567B}" type="pres">
      <dgm:prSet presAssocID="{AE74BCD8-23CD-4DB5-8C15-D7DBC25BF703}" presName="parTrans" presStyleCnt="0"/>
      <dgm:spPr/>
    </dgm:pt>
    <dgm:pt modelId="{01DDAF5D-4DB6-48E0-AF9C-022C95D413E7}" type="pres">
      <dgm:prSet presAssocID="{E8CC5BD9-B507-4C90-A429-C4635A6DA6C7}" presName="node" presStyleLbl="alignAccFollowNode1" presStyleIdx="9" presStyleCnt="10" custScaleX="839948">
        <dgm:presLayoutVars>
          <dgm:bulletEnabled val="1"/>
        </dgm:presLayoutVars>
      </dgm:prSet>
      <dgm:spPr/>
      <dgm:t>
        <a:bodyPr/>
        <a:lstStyle/>
        <a:p>
          <a:endParaRPr lang="en-US"/>
        </a:p>
      </dgm:t>
    </dgm:pt>
  </dgm:ptLst>
  <dgm:cxnLst>
    <dgm:cxn modelId="{F4E8ADE9-18C8-456A-8289-E8C459D0110E}" srcId="{86D5993A-DF59-46B5-926A-0333B22663DF}" destId="{6E2C5456-3F1C-4D2F-AFE5-D2163B7A3FFC}" srcOrd="6" destOrd="0" parTransId="{F33D7734-CD01-4825-8600-1E4EA2715CE0}" sibTransId="{7F134C5B-6F8F-4BBB-A234-3E816C95DF99}"/>
    <dgm:cxn modelId="{1903438E-9BCC-4111-8A36-D894472650FB}" type="presOf" srcId="{380CBE92-E960-4913-9D4A-1A8186836A60}" destId="{8E7B724A-7C44-4146-B7A3-AA73413AF137}" srcOrd="0" destOrd="0" presId="urn:microsoft.com/office/officeart/2005/8/layout/lProcess3"/>
    <dgm:cxn modelId="{E3A7562C-7D6C-460D-A4A9-7540D660DAA1}" type="presOf" srcId="{18B050EB-224E-4005-A7C3-6A221020B6C8}" destId="{2D202F1C-5F8A-4AA9-9859-E02F39234DF6}" srcOrd="0" destOrd="0" presId="urn:microsoft.com/office/officeart/2005/8/layout/lProcess3"/>
    <dgm:cxn modelId="{68388D55-7173-40E2-A0CE-CEC96C32A996}" srcId="{C8410048-33F2-4E80-BA2B-8DBF45B824B6}" destId="{7980BB51-8B3D-4BE6-8966-E5D297E2460B}" srcOrd="0" destOrd="0" parTransId="{DF6D4E0E-BF14-49BB-A4CD-9EDC34F9FA6B}" sibTransId="{7D1C14EB-0A7E-464D-98F1-FB006310BFBA}"/>
    <dgm:cxn modelId="{B702DD16-14B7-42E4-A3B2-4804D667523C}" type="presOf" srcId="{8BF3C8EE-DACB-432B-97C8-F8A4A49DBF3A}" destId="{CB2117CE-19FD-4936-ADD0-62FAA13DC8C4}" srcOrd="0" destOrd="0" presId="urn:microsoft.com/office/officeart/2005/8/layout/lProcess3"/>
    <dgm:cxn modelId="{CCB5DB82-957B-47D5-9E9F-6F4377C027B3}" srcId="{86D5993A-DF59-46B5-926A-0333B22663DF}" destId="{819541DA-AD5B-4099-9F85-9C9C0C8C165A}" srcOrd="8" destOrd="0" parTransId="{613DB75A-880E-40CF-BDDC-2ED4F5A20FB0}" sibTransId="{393DA88A-9EA6-42E1-8948-DA74583DD8FE}"/>
    <dgm:cxn modelId="{2ECE77B7-F1AB-4F56-A7F0-11A34EA7E006}" type="presOf" srcId="{9C37DBD7-582A-4C26-9660-64AD8E8FF5BA}" destId="{01B4F707-4A23-4DC1-832B-3DA5DB91F6F1}" srcOrd="0" destOrd="0" presId="urn:microsoft.com/office/officeart/2005/8/layout/lProcess3"/>
    <dgm:cxn modelId="{FEEB0E8C-F157-47DE-B0A0-F7E0E72D89B7}" srcId="{86D5993A-DF59-46B5-926A-0333B22663DF}" destId="{9C37DBD7-582A-4C26-9660-64AD8E8FF5BA}" srcOrd="2" destOrd="0" parTransId="{935CDF76-D822-45C7-A7DC-EEB79F364CD4}" sibTransId="{C8C77546-2E2C-4EBE-8B25-59B77FE52625}"/>
    <dgm:cxn modelId="{037F4662-E9B5-4A7F-9D34-7D4E404BBB48}" srcId="{819541DA-AD5B-4099-9F85-9C9C0C8C165A}" destId="{48B420CE-6D83-44CF-B07A-6162A222DA23}" srcOrd="0" destOrd="0" parTransId="{078CA455-1A20-4809-822E-A6808D1BCF44}" sibTransId="{01D419A7-12AE-4DC6-96C7-5FBBB39C8486}"/>
    <dgm:cxn modelId="{61C7BAA2-A7F4-4C1B-80E0-C321D762714F}" srcId="{B122D9EF-2B26-4CF8-9C2A-948247DBFBFF}" destId="{E8CC5BD9-B507-4C90-A429-C4635A6DA6C7}" srcOrd="0" destOrd="0" parTransId="{AE74BCD8-23CD-4DB5-8C15-D7DBC25BF703}" sibTransId="{41062F4E-4AFB-4D1A-97E6-3241FD1694DE}"/>
    <dgm:cxn modelId="{EBCAA786-DC98-4573-BA3F-970746EA1D2D}" type="presOf" srcId="{6E2C5456-3F1C-4D2F-AFE5-D2163B7A3FFC}" destId="{24501BEF-FEF0-4F8C-A253-E4B6E8EEFFE2}" srcOrd="0" destOrd="0" presId="urn:microsoft.com/office/officeart/2005/8/layout/lProcess3"/>
    <dgm:cxn modelId="{813E771A-DAE9-4A47-BB6F-511667D04102}" srcId="{17574252-CCD3-46F1-8CD7-5398A62BD2D1}" destId="{910462F7-433E-4806-A6F8-46A625B24D34}" srcOrd="0" destOrd="0" parTransId="{0B167A61-0BCB-4F3A-9290-595785AFF414}" sibTransId="{A60509B6-68A4-45DC-9C34-6745BE73ADCC}"/>
    <dgm:cxn modelId="{21283925-6FDD-4BCD-9F92-18828009F7AF}" type="presOf" srcId="{17574252-CCD3-46F1-8CD7-5398A62BD2D1}" destId="{75A344FA-6389-4713-A534-6D1539CFB8E4}" srcOrd="0" destOrd="0" presId="urn:microsoft.com/office/officeart/2005/8/layout/lProcess3"/>
    <dgm:cxn modelId="{00548B53-11E1-43E4-A72F-B94CD2751CC6}" type="presOf" srcId="{D1D38F70-33E7-4CA5-90C3-69BACE411680}" destId="{984AFE02-3DB4-4952-8447-BDBC0347E3F8}" srcOrd="0" destOrd="0" presId="urn:microsoft.com/office/officeart/2005/8/layout/lProcess3"/>
    <dgm:cxn modelId="{6EA7FB1B-AFFA-4BD1-B039-FE68A54F200C}" srcId="{D1D38F70-33E7-4CA5-90C3-69BACE411680}" destId="{380CBE92-E960-4913-9D4A-1A8186836A60}" srcOrd="0" destOrd="0" parTransId="{987C4CCE-E7F9-4A6A-BFE5-519B7A97AA88}" sibTransId="{B7747A5D-704A-4222-906A-9A4BA2F4FA95}"/>
    <dgm:cxn modelId="{1C559BD6-25CD-46F7-B3A8-F865BBB6AD44}" type="presOf" srcId="{176F2E42-C447-4CED-B69C-DD752858AE15}" destId="{18C111C4-7F3B-44B2-8846-739A78ACDE3A}" srcOrd="0" destOrd="0" presId="urn:microsoft.com/office/officeart/2005/8/layout/lProcess3"/>
    <dgm:cxn modelId="{8470D78B-BAC2-4C60-9936-A36315361175}" srcId="{86D5993A-DF59-46B5-926A-0333B22663DF}" destId="{8BF3C8EE-DACB-432B-97C8-F8A4A49DBF3A}" srcOrd="7" destOrd="0" parTransId="{E554A221-3538-4B96-A3AD-D710709C31C1}" sibTransId="{CB7CE0B5-B7B3-41C6-B5B6-CA098D7F40B0}"/>
    <dgm:cxn modelId="{1979F879-AD60-4827-A3AA-B8478B08A492}" srcId="{BF20C680-42AF-4FD5-8553-ED86722006D9}" destId="{18B050EB-224E-4005-A7C3-6A221020B6C8}" srcOrd="0" destOrd="0" parTransId="{E3670FBC-FF4A-45D0-BE5E-1418132409D8}" sibTransId="{69E0B467-5839-4D3C-8227-5B12844A3559}"/>
    <dgm:cxn modelId="{B04192D0-80EB-4A90-B28F-DC8D23E41443}" type="presOf" srcId="{5EC6DE08-B608-4128-AA4D-FCBA2514E847}" destId="{BFFF7D1B-7AD6-4815-AAE4-8FC702AC8A82}" srcOrd="0" destOrd="0" presId="urn:microsoft.com/office/officeart/2005/8/layout/lProcess3"/>
    <dgm:cxn modelId="{BDBF2B49-2E29-472D-8945-F290CCCF56EA}" type="presOf" srcId="{B122D9EF-2B26-4CF8-9C2A-948247DBFBFF}" destId="{A4B07261-82EB-4695-9D6D-9A14DB285046}" srcOrd="0" destOrd="0" presId="urn:microsoft.com/office/officeart/2005/8/layout/lProcess3"/>
    <dgm:cxn modelId="{E1DC6679-8A09-4E61-AFC6-AB85A836DA96}" type="presOf" srcId="{2BA5DC76-BAC7-4F48-8815-A43341598D04}" destId="{3E66CC69-A1CB-436F-B375-CCB6B218E389}" srcOrd="0" destOrd="0" presId="urn:microsoft.com/office/officeart/2005/8/layout/lProcess3"/>
    <dgm:cxn modelId="{5223DE89-F056-4035-85ED-58C436943202}" type="presOf" srcId="{48B420CE-6D83-44CF-B07A-6162A222DA23}" destId="{51598098-8941-46E0-B9AD-81ABE5EC3EAB}" srcOrd="0" destOrd="0" presId="urn:microsoft.com/office/officeart/2005/8/layout/lProcess3"/>
    <dgm:cxn modelId="{899BAEB4-65BC-4AD3-BD98-8329D99BC87A}" type="presOf" srcId="{BF20C680-42AF-4FD5-8553-ED86722006D9}" destId="{DA68E61A-3E4D-4A7C-8A4F-69E7014042A1}" srcOrd="0" destOrd="0" presId="urn:microsoft.com/office/officeart/2005/8/layout/lProcess3"/>
    <dgm:cxn modelId="{4C5E9260-5611-432B-83F6-4EC6AFE7A7CA}" srcId="{86D5993A-DF59-46B5-926A-0333B22663DF}" destId="{BF20C680-42AF-4FD5-8553-ED86722006D9}" srcOrd="0" destOrd="0" parTransId="{855077BA-5AA6-4438-A715-687DADD216CC}" sibTransId="{C5BCA18E-C6B2-4B2D-B1DD-41D4308694DC}"/>
    <dgm:cxn modelId="{11F251AB-2441-494E-A195-6B71E90B30EE}" srcId="{86D5993A-DF59-46B5-926A-0333B22663DF}" destId="{C8410048-33F2-4E80-BA2B-8DBF45B824B6}" srcOrd="3" destOrd="0" parTransId="{C8187FE7-8AED-4C32-AEE3-7E2CEB9FA7D9}" sibTransId="{62545F37-D472-48BA-B5D7-FF8DA75C9C76}"/>
    <dgm:cxn modelId="{B128FC27-6907-492F-B907-17B31F789E80}" type="presOf" srcId="{819541DA-AD5B-4099-9F85-9C9C0C8C165A}" destId="{45A16D72-F57F-4B6B-94B8-CEFF1B037511}" srcOrd="0" destOrd="0" presId="urn:microsoft.com/office/officeart/2005/8/layout/lProcess3"/>
    <dgm:cxn modelId="{955EAA9F-ACA6-4A78-9F97-E635D8555CF2}" srcId="{86D5993A-DF59-46B5-926A-0333B22663DF}" destId="{D1D38F70-33E7-4CA5-90C3-69BACE411680}" srcOrd="4" destOrd="0" parTransId="{B1C1F272-BE56-4DBD-9898-7BE9B1DC68C3}" sibTransId="{4E384DF2-1D22-465E-98AA-BED2C9067714}"/>
    <dgm:cxn modelId="{8DD8C320-DDE4-40B1-BD92-505E4123AB79}" srcId="{8BF3C8EE-DACB-432B-97C8-F8A4A49DBF3A}" destId="{2BA5DC76-BAC7-4F48-8815-A43341598D04}" srcOrd="0" destOrd="0" parTransId="{1A8268E5-09E4-4C9C-9DF3-0310DA66CC1B}" sibTransId="{82FC0DDB-F98D-48CF-AC88-E783E8605B45}"/>
    <dgm:cxn modelId="{A357186A-2D4A-4C57-A216-01B07F010F03}" type="presOf" srcId="{7980BB51-8B3D-4BE6-8966-E5D297E2460B}" destId="{B8E4469C-7056-44B7-8157-A11C7562057A}" srcOrd="0" destOrd="0" presId="urn:microsoft.com/office/officeart/2005/8/layout/lProcess3"/>
    <dgm:cxn modelId="{1312AE71-4907-43DC-A8AF-1B57E5521E9D}" type="presOf" srcId="{0D01585E-61C2-49FD-8CB8-868F40FC7EB6}" destId="{5F1A086D-2D2A-4E63-97B5-B43B815BFD39}" srcOrd="0" destOrd="0" presId="urn:microsoft.com/office/officeart/2005/8/layout/lProcess3"/>
    <dgm:cxn modelId="{DAE5112A-624B-401D-A0F3-8E48785B3283}" srcId="{9C37DBD7-582A-4C26-9660-64AD8E8FF5BA}" destId="{176F2E42-C447-4CED-B69C-DD752858AE15}" srcOrd="0" destOrd="0" parTransId="{F92B062D-32D9-472D-937E-0FCE1747AAF3}" sibTransId="{0F65169F-B5DF-44E6-918E-0A3C44F1BAA3}"/>
    <dgm:cxn modelId="{0FB544CE-1D12-40B0-B69C-BD1D56EDB9E1}" srcId="{0D01585E-61C2-49FD-8CB8-868F40FC7EB6}" destId="{5EC6DE08-B608-4128-AA4D-FCBA2514E847}" srcOrd="0" destOrd="0" parTransId="{FD420748-04FC-4EBD-8770-B168EA8ABE3B}" sibTransId="{E34F8861-E45F-41DA-8FCD-1CD85294915B}"/>
    <dgm:cxn modelId="{51FEEAF5-E8EF-49B3-A13C-C25722EF3954}" srcId="{6E2C5456-3F1C-4D2F-AFE5-D2163B7A3FFC}" destId="{3C0F1864-E7BE-4713-BD8D-905C5B578EB2}" srcOrd="0" destOrd="0" parTransId="{B7A2227C-D933-4142-A640-C909FDBEBF80}" sibTransId="{3D5F0618-1630-482B-BAE3-B55556F90E41}"/>
    <dgm:cxn modelId="{411B9DDE-5111-441C-B256-858E9C11BB09}" srcId="{86D5993A-DF59-46B5-926A-0333B22663DF}" destId="{0D01585E-61C2-49FD-8CB8-868F40FC7EB6}" srcOrd="5" destOrd="0" parTransId="{933B9090-946F-4378-818E-D37ED7688EA5}" sibTransId="{E76E7CDF-341E-40D0-9A0C-BB5D74D400E0}"/>
    <dgm:cxn modelId="{7B445A92-498F-4E71-80E5-A89F5FCA0340}" srcId="{86D5993A-DF59-46B5-926A-0333B22663DF}" destId="{B122D9EF-2B26-4CF8-9C2A-948247DBFBFF}" srcOrd="9" destOrd="0" parTransId="{66E7AC65-5B98-47A7-95EF-4819B882B575}" sibTransId="{9BCEFE67-5776-4624-905E-044143C1D5BD}"/>
    <dgm:cxn modelId="{20BC8C43-36F6-4D94-AA19-A617E4E1855A}" type="presOf" srcId="{C8410048-33F2-4E80-BA2B-8DBF45B824B6}" destId="{83AC683D-48E0-41A2-9F91-8B082A42D93A}" srcOrd="0" destOrd="0" presId="urn:microsoft.com/office/officeart/2005/8/layout/lProcess3"/>
    <dgm:cxn modelId="{F14CA4D2-EB2C-4E3D-8E0C-3406B7EE5D4F}" type="presOf" srcId="{86D5993A-DF59-46B5-926A-0333B22663DF}" destId="{958C59FF-3780-4362-B180-786DE05239EB}" srcOrd="0" destOrd="0" presId="urn:microsoft.com/office/officeart/2005/8/layout/lProcess3"/>
    <dgm:cxn modelId="{85CCA1FD-D53D-4D35-80F3-CD9C0390CEC0}" srcId="{86D5993A-DF59-46B5-926A-0333B22663DF}" destId="{17574252-CCD3-46F1-8CD7-5398A62BD2D1}" srcOrd="1" destOrd="0" parTransId="{500F1138-355E-4578-9842-AD10F30189D2}" sibTransId="{72164DE7-D77C-4FA0-9999-C1E7F1A371C9}"/>
    <dgm:cxn modelId="{3023E866-1AD9-4359-931E-9B4698F616D6}" type="presOf" srcId="{910462F7-433E-4806-A6F8-46A625B24D34}" destId="{37539622-312E-49E6-9B0D-046F7DBA598C}" srcOrd="0" destOrd="0" presId="urn:microsoft.com/office/officeart/2005/8/layout/lProcess3"/>
    <dgm:cxn modelId="{57F87959-4E2E-4003-B361-9C5602648836}" type="presOf" srcId="{E8CC5BD9-B507-4C90-A429-C4635A6DA6C7}" destId="{01DDAF5D-4DB6-48E0-AF9C-022C95D413E7}" srcOrd="0" destOrd="0" presId="urn:microsoft.com/office/officeart/2005/8/layout/lProcess3"/>
    <dgm:cxn modelId="{97DFEFF6-C401-4B03-9242-61830423F763}" type="presOf" srcId="{3C0F1864-E7BE-4713-BD8D-905C5B578EB2}" destId="{AB20553A-43E0-4B0A-BEF6-6F6B43524FB9}" srcOrd="0" destOrd="0" presId="urn:microsoft.com/office/officeart/2005/8/layout/lProcess3"/>
    <dgm:cxn modelId="{A2AC3340-5F29-4473-BF17-51DCEE7FAC28}" type="presParOf" srcId="{958C59FF-3780-4362-B180-786DE05239EB}" destId="{C0D58D9C-574D-4906-894C-57F6B67E39F1}" srcOrd="0" destOrd="0" presId="urn:microsoft.com/office/officeart/2005/8/layout/lProcess3"/>
    <dgm:cxn modelId="{CB7FCD41-DF66-4250-9D68-8C8E077C26F4}" type="presParOf" srcId="{C0D58D9C-574D-4906-894C-57F6B67E39F1}" destId="{DA68E61A-3E4D-4A7C-8A4F-69E7014042A1}" srcOrd="0" destOrd="0" presId="urn:microsoft.com/office/officeart/2005/8/layout/lProcess3"/>
    <dgm:cxn modelId="{2601D100-DFDA-486C-82E5-6C12597C20AF}" type="presParOf" srcId="{C0D58D9C-574D-4906-894C-57F6B67E39F1}" destId="{13E8CD4C-1E13-4FB6-8F52-8E42D0B363DA}" srcOrd="1" destOrd="0" presId="urn:microsoft.com/office/officeart/2005/8/layout/lProcess3"/>
    <dgm:cxn modelId="{121493BB-49C0-4D28-8224-47A52AE30835}" type="presParOf" srcId="{C0D58D9C-574D-4906-894C-57F6B67E39F1}" destId="{2D202F1C-5F8A-4AA9-9859-E02F39234DF6}" srcOrd="2" destOrd="0" presId="urn:microsoft.com/office/officeart/2005/8/layout/lProcess3"/>
    <dgm:cxn modelId="{48CCC219-F110-44D0-962F-A44CD4A98990}" type="presParOf" srcId="{958C59FF-3780-4362-B180-786DE05239EB}" destId="{93A7EB67-5288-4ACA-8A19-3C2CDFF31FCB}" srcOrd="1" destOrd="0" presId="urn:microsoft.com/office/officeart/2005/8/layout/lProcess3"/>
    <dgm:cxn modelId="{A487A6BC-CCBF-40C7-A448-90EF9170DD91}" type="presParOf" srcId="{958C59FF-3780-4362-B180-786DE05239EB}" destId="{8C6EBD6A-EB33-4A0B-AB76-BAC6A108BAFA}" srcOrd="2" destOrd="0" presId="urn:microsoft.com/office/officeart/2005/8/layout/lProcess3"/>
    <dgm:cxn modelId="{24738FF6-ABB1-432C-9AE4-10BE9A5BDD68}" type="presParOf" srcId="{8C6EBD6A-EB33-4A0B-AB76-BAC6A108BAFA}" destId="{75A344FA-6389-4713-A534-6D1539CFB8E4}" srcOrd="0" destOrd="0" presId="urn:microsoft.com/office/officeart/2005/8/layout/lProcess3"/>
    <dgm:cxn modelId="{26966D06-CEB6-4663-B205-B3294D1A0C7C}" type="presParOf" srcId="{8C6EBD6A-EB33-4A0B-AB76-BAC6A108BAFA}" destId="{9BCA1483-338F-4200-B59A-E747D07ACF0D}" srcOrd="1" destOrd="0" presId="urn:microsoft.com/office/officeart/2005/8/layout/lProcess3"/>
    <dgm:cxn modelId="{C7D80745-A69A-47A6-BF70-5D7F35A2F402}" type="presParOf" srcId="{8C6EBD6A-EB33-4A0B-AB76-BAC6A108BAFA}" destId="{37539622-312E-49E6-9B0D-046F7DBA598C}" srcOrd="2" destOrd="0" presId="urn:microsoft.com/office/officeart/2005/8/layout/lProcess3"/>
    <dgm:cxn modelId="{B377063F-802A-4CBF-A0C9-65477EDE5B05}" type="presParOf" srcId="{958C59FF-3780-4362-B180-786DE05239EB}" destId="{10D58969-C011-4376-BEBE-D37CFD95AFC5}" srcOrd="3" destOrd="0" presId="urn:microsoft.com/office/officeart/2005/8/layout/lProcess3"/>
    <dgm:cxn modelId="{2D7B02F7-A0C0-41E8-9D67-5CDC8050FBC3}" type="presParOf" srcId="{958C59FF-3780-4362-B180-786DE05239EB}" destId="{BA8531A9-5781-4E28-A7E4-67A98C9FF3CC}" srcOrd="4" destOrd="0" presId="urn:microsoft.com/office/officeart/2005/8/layout/lProcess3"/>
    <dgm:cxn modelId="{1B9D3100-438C-4571-A5ED-5D41F6CB4191}" type="presParOf" srcId="{BA8531A9-5781-4E28-A7E4-67A98C9FF3CC}" destId="{01B4F707-4A23-4DC1-832B-3DA5DB91F6F1}" srcOrd="0" destOrd="0" presId="urn:microsoft.com/office/officeart/2005/8/layout/lProcess3"/>
    <dgm:cxn modelId="{DAD4D8A3-6D39-42C3-906F-5934CC9DC7F4}" type="presParOf" srcId="{BA8531A9-5781-4E28-A7E4-67A98C9FF3CC}" destId="{04C1A55F-2FB8-4A99-AF83-CAAAB30F1D4F}" srcOrd="1" destOrd="0" presId="urn:microsoft.com/office/officeart/2005/8/layout/lProcess3"/>
    <dgm:cxn modelId="{28E43BD6-6E32-49EA-8E84-4D59A4F2AD8F}" type="presParOf" srcId="{BA8531A9-5781-4E28-A7E4-67A98C9FF3CC}" destId="{18C111C4-7F3B-44B2-8846-739A78ACDE3A}" srcOrd="2" destOrd="0" presId="urn:microsoft.com/office/officeart/2005/8/layout/lProcess3"/>
    <dgm:cxn modelId="{1525EB12-6D5D-4861-8393-1B54E484FF06}" type="presParOf" srcId="{958C59FF-3780-4362-B180-786DE05239EB}" destId="{004FB9FF-49AC-4BD7-8CC7-B9FEACD4D637}" srcOrd="5" destOrd="0" presId="urn:microsoft.com/office/officeart/2005/8/layout/lProcess3"/>
    <dgm:cxn modelId="{3F10C18F-F5DC-4194-927E-5163631242D6}" type="presParOf" srcId="{958C59FF-3780-4362-B180-786DE05239EB}" destId="{1024F1B6-EFF8-46D5-8848-9453A40577C6}" srcOrd="6" destOrd="0" presId="urn:microsoft.com/office/officeart/2005/8/layout/lProcess3"/>
    <dgm:cxn modelId="{49EA122A-08E1-48EB-B4E5-D0EA47172ED0}" type="presParOf" srcId="{1024F1B6-EFF8-46D5-8848-9453A40577C6}" destId="{83AC683D-48E0-41A2-9F91-8B082A42D93A}" srcOrd="0" destOrd="0" presId="urn:microsoft.com/office/officeart/2005/8/layout/lProcess3"/>
    <dgm:cxn modelId="{A6B2C7EA-BB76-4BF5-AF2D-7388D4C8D6CE}" type="presParOf" srcId="{1024F1B6-EFF8-46D5-8848-9453A40577C6}" destId="{8A3163D0-82F4-47F0-9842-0396D1E6949C}" srcOrd="1" destOrd="0" presId="urn:microsoft.com/office/officeart/2005/8/layout/lProcess3"/>
    <dgm:cxn modelId="{576C274D-5554-483C-B0E5-2E3129D48DBC}" type="presParOf" srcId="{1024F1B6-EFF8-46D5-8848-9453A40577C6}" destId="{B8E4469C-7056-44B7-8157-A11C7562057A}" srcOrd="2" destOrd="0" presId="urn:microsoft.com/office/officeart/2005/8/layout/lProcess3"/>
    <dgm:cxn modelId="{FE106D64-CF49-4E6D-887C-AD1C6873D603}" type="presParOf" srcId="{958C59FF-3780-4362-B180-786DE05239EB}" destId="{51CB3D5D-7976-48FB-B2E2-7068AB63759B}" srcOrd="7" destOrd="0" presId="urn:microsoft.com/office/officeart/2005/8/layout/lProcess3"/>
    <dgm:cxn modelId="{12990DAE-6B96-481A-A9F3-00E20DCDB2F3}" type="presParOf" srcId="{958C59FF-3780-4362-B180-786DE05239EB}" destId="{465125C0-7D73-4837-962B-2DEF23AEEA51}" srcOrd="8" destOrd="0" presId="urn:microsoft.com/office/officeart/2005/8/layout/lProcess3"/>
    <dgm:cxn modelId="{3634B661-64CE-4AA3-B912-C162B4F8B6A8}" type="presParOf" srcId="{465125C0-7D73-4837-962B-2DEF23AEEA51}" destId="{984AFE02-3DB4-4952-8447-BDBC0347E3F8}" srcOrd="0" destOrd="0" presId="urn:microsoft.com/office/officeart/2005/8/layout/lProcess3"/>
    <dgm:cxn modelId="{770AAB00-0126-416D-89A8-462DB5C93DA7}" type="presParOf" srcId="{465125C0-7D73-4837-962B-2DEF23AEEA51}" destId="{F8AB5E95-D0F4-4032-A0F7-B6CEC499B8D9}" srcOrd="1" destOrd="0" presId="urn:microsoft.com/office/officeart/2005/8/layout/lProcess3"/>
    <dgm:cxn modelId="{DD3ED376-5D5E-4C85-AF4F-460FD70388B3}" type="presParOf" srcId="{465125C0-7D73-4837-962B-2DEF23AEEA51}" destId="{8E7B724A-7C44-4146-B7A3-AA73413AF137}" srcOrd="2" destOrd="0" presId="urn:microsoft.com/office/officeart/2005/8/layout/lProcess3"/>
    <dgm:cxn modelId="{A4CFC153-77C0-4D91-88F1-0FD83838DEFB}" type="presParOf" srcId="{958C59FF-3780-4362-B180-786DE05239EB}" destId="{73543D62-69AD-4599-B690-2A08CB16B475}" srcOrd="9" destOrd="0" presId="urn:microsoft.com/office/officeart/2005/8/layout/lProcess3"/>
    <dgm:cxn modelId="{AFF9CD9F-8970-4118-A891-A595A4506FCF}" type="presParOf" srcId="{958C59FF-3780-4362-B180-786DE05239EB}" destId="{82D935A6-3672-4EF5-B2ED-A63ED4374F11}" srcOrd="10" destOrd="0" presId="urn:microsoft.com/office/officeart/2005/8/layout/lProcess3"/>
    <dgm:cxn modelId="{902077B0-4F80-4B62-94EE-746EF45E8E74}" type="presParOf" srcId="{82D935A6-3672-4EF5-B2ED-A63ED4374F11}" destId="{5F1A086D-2D2A-4E63-97B5-B43B815BFD39}" srcOrd="0" destOrd="0" presId="urn:microsoft.com/office/officeart/2005/8/layout/lProcess3"/>
    <dgm:cxn modelId="{C2671838-DF29-4CF6-99A1-2D7B88EE93D4}" type="presParOf" srcId="{82D935A6-3672-4EF5-B2ED-A63ED4374F11}" destId="{21AADA21-79E4-47FE-8E87-132C60F37870}" srcOrd="1" destOrd="0" presId="urn:microsoft.com/office/officeart/2005/8/layout/lProcess3"/>
    <dgm:cxn modelId="{6B7F992A-6FD5-46FA-8697-355506B01A59}" type="presParOf" srcId="{82D935A6-3672-4EF5-B2ED-A63ED4374F11}" destId="{BFFF7D1B-7AD6-4815-AAE4-8FC702AC8A82}" srcOrd="2" destOrd="0" presId="urn:microsoft.com/office/officeart/2005/8/layout/lProcess3"/>
    <dgm:cxn modelId="{14720ACA-6B69-487A-87CA-B7C9F35F7D31}" type="presParOf" srcId="{958C59FF-3780-4362-B180-786DE05239EB}" destId="{61CE0BCC-2F88-4830-95DD-41AD2D201F70}" srcOrd="11" destOrd="0" presId="urn:microsoft.com/office/officeart/2005/8/layout/lProcess3"/>
    <dgm:cxn modelId="{EBA42877-BE96-4209-9CBD-45F36604C7AE}" type="presParOf" srcId="{958C59FF-3780-4362-B180-786DE05239EB}" destId="{EABFACA3-1752-421A-84CC-3CB833E61EED}" srcOrd="12" destOrd="0" presId="urn:microsoft.com/office/officeart/2005/8/layout/lProcess3"/>
    <dgm:cxn modelId="{70B334C0-E660-48A9-A253-FBDF5902EE6C}" type="presParOf" srcId="{EABFACA3-1752-421A-84CC-3CB833E61EED}" destId="{24501BEF-FEF0-4F8C-A253-E4B6E8EEFFE2}" srcOrd="0" destOrd="0" presId="urn:microsoft.com/office/officeart/2005/8/layout/lProcess3"/>
    <dgm:cxn modelId="{98CEA5F1-70D7-486E-B7C6-C066FD013929}" type="presParOf" srcId="{EABFACA3-1752-421A-84CC-3CB833E61EED}" destId="{3F1FC0E9-3CC0-484E-BFBC-E480F915EB51}" srcOrd="1" destOrd="0" presId="urn:microsoft.com/office/officeart/2005/8/layout/lProcess3"/>
    <dgm:cxn modelId="{9BC2576C-20E1-4A18-B240-B403BE8911CA}" type="presParOf" srcId="{EABFACA3-1752-421A-84CC-3CB833E61EED}" destId="{AB20553A-43E0-4B0A-BEF6-6F6B43524FB9}" srcOrd="2" destOrd="0" presId="urn:microsoft.com/office/officeart/2005/8/layout/lProcess3"/>
    <dgm:cxn modelId="{695A7F1E-19B3-4B73-9AF4-F68BEEE19ECE}" type="presParOf" srcId="{958C59FF-3780-4362-B180-786DE05239EB}" destId="{4BE042DD-9D52-46D1-A262-8C62EEDC4340}" srcOrd="13" destOrd="0" presId="urn:microsoft.com/office/officeart/2005/8/layout/lProcess3"/>
    <dgm:cxn modelId="{F1604378-317F-475F-BB5C-D8A5A6EF7694}" type="presParOf" srcId="{958C59FF-3780-4362-B180-786DE05239EB}" destId="{3C82339D-D626-4D39-884E-05DA50B5E555}" srcOrd="14" destOrd="0" presId="urn:microsoft.com/office/officeart/2005/8/layout/lProcess3"/>
    <dgm:cxn modelId="{83CD72D2-1BA4-4D76-8F30-A44DCE0A79E3}" type="presParOf" srcId="{3C82339D-D626-4D39-884E-05DA50B5E555}" destId="{CB2117CE-19FD-4936-ADD0-62FAA13DC8C4}" srcOrd="0" destOrd="0" presId="urn:microsoft.com/office/officeart/2005/8/layout/lProcess3"/>
    <dgm:cxn modelId="{FDC5EABD-B2C3-46A5-8365-0945974B4E13}" type="presParOf" srcId="{3C82339D-D626-4D39-884E-05DA50B5E555}" destId="{BB43D837-B5DE-4975-9C65-9718D2132E27}" srcOrd="1" destOrd="0" presId="urn:microsoft.com/office/officeart/2005/8/layout/lProcess3"/>
    <dgm:cxn modelId="{C24BB7D1-CC95-4658-B39A-96FC543E3E05}" type="presParOf" srcId="{3C82339D-D626-4D39-884E-05DA50B5E555}" destId="{3E66CC69-A1CB-436F-B375-CCB6B218E389}" srcOrd="2" destOrd="0" presId="urn:microsoft.com/office/officeart/2005/8/layout/lProcess3"/>
    <dgm:cxn modelId="{C61168F4-E205-42A5-8909-98DF97C342AC}" type="presParOf" srcId="{958C59FF-3780-4362-B180-786DE05239EB}" destId="{059EF9B5-1097-4073-99C8-DA76EC033FDE}" srcOrd="15" destOrd="0" presId="urn:microsoft.com/office/officeart/2005/8/layout/lProcess3"/>
    <dgm:cxn modelId="{189CDF37-AEB9-4630-A64D-5F3D415913B0}" type="presParOf" srcId="{958C59FF-3780-4362-B180-786DE05239EB}" destId="{E0734B3D-CB94-45AD-88D6-29373542D88E}" srcOrd="16" destOrd="0" presId="urn:microsoft.com/office/officeart/2005/8/layout/lProcess3"/>
    <dgm:cxn modelId="{38EB13FF-27E4-4188-BE08-F2D60A49A36A}" type="presParOf" srcId="{E0734B3D-CB94-45AD-88D6-29373542D88E}" destId="{45A16D72-F57F-4B6B-94B8-CEFF1B037511}" srcOrd="0" destOrd="0" presId="urn:microsoft.com/office/officeart/2005/8/layout/lProcess3"/>
    <dgm:cxn modelId="{ECEED07A-5942-484D-9922-47001825C074}" type="presParOf" srcId="{E0734B3D-CB94-45AD-88D6-29373542D88E}" destId="{C22B3EEB-FB32-418A-AF3F-7833B08B88C1}" srcOrd="1" destOrd="0" presId="urn:microsoft.com/office/officeart/2005/8/layout/lProcess3"/>
    <dgm:cxn modelId="{432F1560-A2E3-4921-AF14-14E70CCE9D3A}" type="presParOf" srcId="{E0734B3D-CB94-45AD-88D6-29373542D88E}" destId="{51598098-8941-46E0-B9AD-81ABE5EC3EAB}" srcOrd="2" destOrd="0" presId="urn:microsoft.com/office/officeart/2005/8/layout/lProcess3"/>
    <dgm:cxn modelId="{C1AA97F4-88A0-4DB4-8E23-E61535133986}" type="presParOf" srcId="{958C59FF-3780-4362-B180-786DE05239EB}" destId="{D79A1082-1E11-48D4-93E2-D71B22CCED93}" srcOrd="17" destOrd="0" presId="urn:microsoft.com/office/officeart/2005/8/layout/lProcess3"/>
    <dgm:cxn modelId="{E3D0A9E7-82B3-4482-BA40-48E29A52FA0A}" type="presParOf" srcId="{958C59FF-3780-4362-B180-786DE05239EB}" destId="{851B0EB9-200B-4464-86DA-FA94301C7C81}" srcOrd="18" destOrd="0" presId="urn:microsoft.com/office/officeart/2005/8/layout/lProcess3"/>
    <dgm:cxn modelId="{8129814D-95C3-4004-A943-C65B09ED4C64}" type="presParOf" srcId="{851B0EB9-200B-4464-86DA-FA94301C7C81}" destId="{A4B07261-82EB-4695-9D6D-9A14DB285046}" srcOrd="0" destOrd="0" presId="urn:microsoft.com/office/officeart/2005/8/layout/lProcess3"/>
    <dgm:cxn modelId="{CB06332C-970A-471D-89C1-94E45C2FD246}" type="presParOf" srcId="{851B0EB9-200B-4464-86DA-FA94301C7C81}" destId="{AA41FAD0-CA7C-43A4-BEAD-684E90E3567B}" srcOrd="1" destOrd="0" presId="urn:microsoft.com/office/officeart/2005/8/layout/lProcess3"/>
    <dgm:cxn modelId="{699A58BD-D2BF-4FD8-81AE-585DC5FDA1D2}" type="presParOf" srcId="{851B0EB9-200B-4464-86DA-FA94301C7C81}" destId="{01DDAF5D-4DB6-48E0-AF9C-022C95D413E7}" srcOrd="2" destOrd="0" presId="urn:microsoft.com/office/officeart/2005/8/layout/lProcess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7C2B842-A68D-425F-AAF5-06005528B558}" type="doc">
      <dgm:prSet loTypeId="urn:microsoft.com/office/officeart/2005/8/layout/gear1" loCatId="relationship" qsTypeId="urn:microsoft.com/office/officeart/2005/8/quickstyle/simple1" qsCatId="simple" csTypeId="urn:microsoft.com/office/officeart/2005/8/colors/accent1_2" csCatId="accent1" phldr="1"/>
      <dgm:spPr/>
    </dgm:pt>
    <dgm:pt modelId="{E3B64F04-4917-4FF7-A88C-A4DA15F49D4A}">
      <dgm:prSet phldrT="[Text]" custT="1"/>
      <dgm:spPr/>
      <dgm:t>
        <a:bodyPr/>
        <a:lstStyle/>
        <a:p>
          <a:r>
            <a:rPr lang="en-US" sz="1400" dirty="0" smtClean="0"/>
            <a:t>Liberalization of telecom Market </a:t>
          </a:r>
          <a:endParaRPr lang="en-US" sz="1400" dirty="0"/>
        </a:p>
      </dgm:t>
    </dgm:pt>
    <dgm:pt modelId="{6A5DACFB-5C82-4652-8566-1C6640829F6E}" type="parTrans" cxnId="{53F72F02-1AA9-45AC-AAA7-185CB31246D2}">
      <dgm:prSet/>
      <dgm:spPr/>
      <dgm:t>
        <a:bodyPr/>
        <a:lstStyle/>
        <a:p>
          <a:endParaRPr lang="en-US"/>
        </a:p>
      </dgm:t>
    </dgm:pt>
    <dgm:pt modelId="{5B86878F-BC12-4525-9AD7-5D36DAD0C26A}" type="sibTrans" cxnId="{53F72F02-1AA9-45AC-AAA7-185CB31246D2}">
      <dgm:prSet/>
      <dgm:spPr/>
      <dgm:t>
        <a:bodyPr/>
        <a:lstStyle/>
        <a:p>
          <a:endParaRPr lang="en-US"/>
        </a:p>
      </dgm:t>
    </dgm:pt>
    <dgm:pt modelId="{92B379F4-025A-4EF8-B4EE-024F15EC357B}">
      <dgm:prSet phldrT="[Text]" custT="1"/>
      <dgm:spPr/>
      <dgm:t>
        <a:bodyPr/>
        <a:lstStyle/>
        <a:p>
          <a:endParaRPr lang="en-US" sz="1400" dirty="0"/>
        </a:p>
      </dgm:t>
    </dgm:pt>
    <dgm:pt modelId="{7F6A0B4E-5C25-4E1F-A6C7-CC75CDF80D4D}" type="parTrans" cxnId="{671B8C9E-C579-49BE-8CCB-AD7D70B3E596}">
      <dgm:prSet/>
      <dgm:spPr/>
      <dgm:t>
        <a:bodyPr/>
        <a:lstStyle/>
        <a:p>
          <a:endParaRPr lang="en-US"/>
        </a:p>
      </dgm:t>
    </dgm:pt>
    <dgm:pt modelId="{E240E005-DF54-46C5-8AAB-3EB60E85FFF0}" type="sibTrans" cxnId="{671B8C9E-C579-49BE-8CCB-AD7D70B3E596}">
      <dgm:prSet/>
      <dgm:spPr/>
      <dgm:t>
        <a:bodyPr/>
        <a:lstStyle/>
        <a:p>
          <a:endParaRPr lang="en-US"/>
        </a:p>
      </dgm:t>
    </dgm:pt>
    <dgm:pt modelId="{A9CDEBD8-95FB-48C3-8E9C-D12690057633}">
      <dgm:prSet phldrT="[Text]" custT="1"/>
      <dgm:spPr/>
      <dgm:t>
        <a:bodyPr/>
        <a:lstStyle/>
        <a:p>
          <a:r>
            <a:rPr lang="en-US" sz="1400" dirty="0" smtClean="0"/>
            <a:t>Universal Service</a:t>
          </a:r>
          <a:endParaRPr lang="en-US" sz="1400" dirty="0"/>
        </a:p>
      </dgm:t>
    </dgm:pt>
    <dgm:pt modelId="{FDDDD5D7-2A5F-4924-A4B6-A6A2E576F847}" type="parTrans" cxnId="{9B271127-D238-4794-9D6D-E4DDAA1DD12F}">
      <dgm:prSet/>
      <dgm:spPr/>
      <dgm:t>
        <a:bodyPr/>
        <a:lstStyle/>
        <a:p>
          <a:endParaRPr lang="en-US"/>
        </a:p>
      </dgm:t>
    </dgm:pt>
    <dgm:pt modelId="{28193D76-B3F2-43BC-8DDC-01A6F91BE0B8}" type="sibTrans" cxnId="{9B271127-D238-4794-9D6D-E4DDAA1DD12F}">
      <dgm:prSet/>
      <dgm:spPr/>
      <dgm:t>
        <a:bodyPr/>
        <a:lstStyle/>
        <a:p>
          <a:endParaRPr lang="en-US"/>
        </a:p>
      </dgm:t>
    </dgm:pt>
    <dgm:pt modelId="{EE666505-BEEE-4C5C-81B5-6F532A9EBF5B}" type="pres">
      <dgm:prSet presAssocID="{D7C2B842-A68D-425F-AAF5-06005528B558}" presName="composite" presStyleCnt="0">
        <dgm:presLayoutVars>
          <dgm:chMax val="3"/>
          <dgm:animLvl val="lvl"/>
          <dgm:resizeHandles val="exact"/>
        </dgm:presLayoutVars>
      </dgm:prSet>
      <dgm:spPr/>
    </dgm:pt>
    <dgm:pt modelId="{91DB5312-F862-4BC9-8AFB-61E43276EBA0}" type="pres">
      <dgm:prSet presAssocID="{E3B64F04-4917-4FF7-A88C-A4DA15F49D4A}" presName="gear1" presStyleLbl="node1" presStyleIdx="0" presStyleCnt="3" custLinFactNeighborX="-2114" custLinFactNeighborY="-1480">
        <dgm:presLayoutVars>
          <dgm:chMax val="1"/>
          <dgm:bulletEnabled val="1"/>
        </dgm:presLayoutVars>
      </dgm:prSet>
      <dgm:spPr/>
      <dgm:t>
        <a:bodyPr/>
        <a:lstStyle/>
        <a:p>
          <a:endParaRPr lang="en-US"/>
        </a:p>
      </dgm:t>
    </dgm:pt>
    <dgm:pt modelId="{8DEF8765-0FE1-4B1E-B149-C28F4035238A}" type="pres">
      <dgm:prSet presAssocID="{E3B64F04-4917-4FF7-A88C-A4DA15F49D4A}" presName="gear1srcNode" presStyleLbl="node1" presStyleIdx="0" presStyleCnt="3"/>
      <dgm:spPr/>
      <dgm:t>
        <a:bodyPr/>
        <a:lstStyle/>
        <a:p>
          <a:endParaRPr lang="en-US"/>
        </a:p>
      </dgm:t>
    </dgm:pt>
    <dgm:pt modelId="{77C2662F-D823-4EF8-A866-3A4A9B0506A7}" type="pres">
      <dgm:prSet presAssocID="{E3B64F04-4917-4FF7-A88C-A4DA15F49D4A}" presName="gear1dstNode" presStyleLbl="node1" presStyleIdx="0" presStyleCnt="3"/>
      <dgm:spPr/>
      <dgm:t>
        <a:bodyPr/>
        <a:lstStyle/>
        <a:p>
          <a:endParaRPr lang="en-US"/>
        </a:p>
      </dgm:t>
    </dgm:pt>
    <dgm:pt modelId="{2D84F78E-0CD0-47DB-9109-AA9D1A9C2E69}" type="pres">
      <dgm:prSet presAssocID="{92B379F4-025A-4EF8-B4EE-024F15EC357B}" presName="gear2" presStyleLbl="node1" presStyleIdx="1" presStyleCnt="3">
        <dgm:presLayoutVars>
          <dgm:chMax val="1"/>
          <dgm:bulletEnabled val="1"/>
        </dgm:presLayoutVars>
      </dgm:prSet>
      <dgm:spPr/>
      <dgm:t>
        <a:bodyPr/>
        <a:lstStyle/>
        <a:p>
          <a:endParaRPr lang="en-US"/>
        </a:p>
      </dgm:t>
    </dgm:pt>
    <dgm:pt modelId="{96E3A4BF-2B63-4620-9C9D-6C7C707A506E}" type="pres">
      <dgm:prSet presAssocID="{92B379F4-025A-4EF8-B4EE-024F15EC357B}" presName="gear2srcNode" presStyleLbl="node1" presStyleIdx="1" presStyleCnt="3"/>
      <dgm:spPr/>
      <dgm:t>
        <a:bodyPr/>
        <a:lstStyle/>
        <a:p>
          <a:endParaRPr lang="en-US"/>
        </a:p>
      </dgm:t>
    </dgm:pt>
    <dgm:pt modelId="{F4434C58-F554-4CD1-94AD-8EBF86F47EBF}" type="pres">
      <dgm:prSet presAssocID="{92B379F4-025A-4EF8-B4EE-024F15EC357B}" presName="gear2dstNode" presStyleLbl="node1" presStyleIdx="1" presStyleCnt="3"/>
      <dgm:spPr/>
      <dgm:t>
        <a:bodyPr/>
        <a:lstStyle/>
        <a:p>
          <a:endParaRPr lang="en-US"/>
        </a:p>
      </dgm:t>
    </dgm:pt>
    <dgm:pt modelId="{465413D1-B9A6-4150-A9E1-203ED69F940F}" type="pres">
      <dgm:prSet presAssocID="{A9CDEBD8-95FB-48C3-8E9C-D12690057633}" presName="gear3" presStyleLbl="node1" presStyleIdx="2" presStyleCnt="3"/>
      <dgm:spPr/>
      <dgm:t>
        <a:bodyPr/>
        <a:lstStyle/>
        <a:p>
          <a:endParaRPr lang="en-US"/>
        </a:p>
      </dgm:t>
    </dgm:pt>
    <dgm:pt modelId="{C03C5709-1483-4236-AE62-B82DB993FBE1}" type="pres">
      <dgm:prSet presAssocID="{A9CDEBD8-95FB-48C3-8E9C-D12690057633}" presName="gear3tx" presStyleLbl="node1" presStyleIdx="2" presStyleCnt="3">
        <dgm:presLayoutVars>
          <dgm:chMax val="1"/>
          <dgm:bulletEnabled val="1"/>
        </dgm:presLayoutVars>
      </dgm:prSet>
      <dgm:spPr/>
      <dgm:t>
        <a:bodyPr/>
        <a:lstStyle/>
        <a:p>
          <a:endParaRPr lang="en-US"/>
        </a:p>
      </dgm:t>
    </dgm:pt>
    <dgm:pt modelId="{7CD90CD1-050F-4D3A-AD81-C890714F3C20}" type="pres">
      <dgm:prSet presAssocID="{A9CDEBD8-95FB-48C3-8E9C-D12690057633}" presName="gear3srcNode" presStyleLbl="node1" presStyleIdx="2" presStyleCnt="3"/>
      <dgm:spPr/>
      <dgm:t>
        <a:bodyPr/>
        <a:lstStyle/>
        <a:p>
          <a:endParaRPr lang="en-US"/>
        </a:p>
      </dgm:t>
    </dgm:pt>
    <dgm:pt modelId="{D84C0517-58B4-41D6-81E0-C87ECDAEB36C}" type="pres">
      <dgm:prSet presAssocID="{A9CDEBD8-95FB-48C3-8E9C-D12690057633}" presName="gear3dstNode" presStyleLbl="node1" presStyleIdx="2" presStyleCnt="3"/>
      <dgm:spPr/>
      <dgm:t>
        <a:bodyPr/>
        <a:lstStyle/>
        <a:p>
          <a:endParaRPr lang="en-US"/>
        </a:p>
      </dgm:t>
    </dgm:pt>
    <dgm:pt modelId="{31E60EC1-7471-49A3-8ADC-3963941E5620}" type="pres">
      <dgm:prSet presAssocID="{5B86878F-BC12-4525-9AD7-5D36DAD0C26A}" presName="connector1" presStyleLbl="sibTrans2D1" presStyleIdx="0" presStyleCnt="3"/>
      <dgm:spPr/>
      <dgm:t>
        <a:bodyPr/>
        <a:lstStyle/>
        <a:p>
          <a:endParaRPr lang="en-US"/>
        </a:p>
      </dgm:t>
    </dgm:pt>
    <dgm:pt modelId="{A678271F-B963-4BC9-96DA-281DA66EF7C3}" type="pres">
      <dgm:prSet presAssocID="{E240E005-DF54-46C5-8AAB-3EB60E85FFF0}" presName="connector2" presStyleLbl="sibTrans2D1" presStyleIdx="1" presStyleCnt="3"/>
      <dgm:spPr/>
      <dgm:t>
        <a:bodyPr/>
        <a:lstStyle/>
        <a:p>
          <a:endParaRPr lang="en-US"/>
        </a:p>
      </dgm:t>
    </dgm:pt>
    <dgm:pt modelId="{022D051C-E126-4FE5-93F0-8B994AA1E758}" type="pres">
      <dgm:prSet presAssocID="{28193D76-B3F2-43BC-8DDC-01A6F91BE0B8}" presName="connector3" presStyleLbl="sibTrans2D1" presStyleIdx="2" presStyleCnt="3"/>
      <dgm:spPr/>
      <dgm:t>
        <a:bodyPr/>
        <a:lstStyle/>
        <a:p>
          <a:endParaRPr lang="en-US"/>
        </a:p>
      </dgm:t>
    </dgm:pt>
  </dgm:ptLst>
  <dgm:cxnLst>
    <dgm:cxn modelId="{83F838B3-905C-4D10-B7AD-C4DAA0191D7F}" type="presOf" srcId="{A9CDEBD8-95FB-48C3-8E9C-D12690057633}" destId="{C03C5709-1483-4236-AE62-B82DB993FBE1}" srcOrd="1" destOrd="0" presId="urn:microsoft.com/office/officeart/2005/8/layout/gear1"/>
    <dgm:cxn modelId="{671B8C9E-C579-49BE-8CCB-AD7D70B3E596}" srcId="{D7C2B842-A68D-425F-AAF5-06005528B558}" destId="{92B379F4-025A-4EF8-B4EE-024F15EC357B}" srcOrd="1" destOrd="0" parTransId="{7F6A0B4E-5C25-4E1F-A6C7-CC75CDF80D4D}" sibTransId="{E240E005-DF54-46C5-8AAB-3EB60E85FFF0}"/>
    <dgm:cxn modelId="{A66FE47F-3CE2-4024-9B40-1B54DADA3242}" type="presOf" srcId="{E240E005-DF54-46C5-8AAB-3EB60E85FFF0}" destId="{A678271F-B963-4BC9-96DA-281DA66EF7C3}" srcOrd="0" destOrd="0" presId="urn:microsoft.com/office/officeart/2005/8/layout/gear1"/>
    <dgm:cxn modelId="{BA6A38BB-7ED4-4398-8FF9-B4B31CDD4D68}" type="presOf" srcId="{92B379F4-025A-4EF8-B4EE-024F15EC357B}" destId="{96E3A4BF-2B63-4620-9C9D-6C7C707A506E}" srcOrd="1" destOrd="0" presId="urn:microsoft.com/office/officeart/2005/8/layout/gear1"/>
    <dgm:cxn modelId="{53F72F02-1AA9-45AC-AAA7-185CB31246D2}" srcId="{D7C2B842-A68D-425F-AAF5-06005528B558}" destId="{E3B64F04-4917-4FF7-A88C-A4DA15F49D4A}" srcOrd="0" destOrd="0" parTransId="{6A5DACFB-5C82-4652-8566-1C6640829F6E}" sibTransId="{5B86878F-BC12-4525-9AD7-5D36DAD0C26A}"/>
    <dgm:cxn modelId="{BAC6C6BE-ADD1-47D4-AEEF-E2962607B964}" type="presOf" srcId="{A9CDEBD8-95FB-48C3-8E9C-D12690057633}" destId="{D84C0517-58B4-41D6-81E0-C87ECDAEB36C}" srcOrd="3" destOrd="0" presId="urn:microsoft.com/office/officeart/2005/8/layout/gear1"/>
    <dgm:cxn modelId="{914CC327-39A5-46A9-985D-7A9E947E7AC7}" type="presOf" srcId="{D7C2B842-A68D-425F-AAF5-06005528B558}" destId="{EE666505-BEEE-4C5C-81B5-6F532A9EBF5B}" srcOrd="0" destOrd="0" presId="urn:microsoft.com/office/officeart/2005/8/layout/gear1"/>
    <dgm:cxn modelId="{12A16AA1-C0F8-4A5B-8F9F-69806044FAB6}" type="presOf" srcId="{E3B64F04-4917-4FF7-A88C-A4DA15F49D4A}" destId="{91DB5312-F862-4BC9-8AFB-61E43276EBA0}" srcOrd="0" destOrd="0" presId="urn:microsoft.com/office/officeart/2005/8/layout/gear1"/>
    <dgm:cxn modelId="{9B271127-D238-4794-9D6D-E4DDAA1DD12F}" srcId="{D7C2B842-A68D-425F-AAF5-06005528B558}" destId="{A9CDEBD8-95FB-48C3-8E9C-D12690057633}" srcOrd="2" destOrd="0" parTransId="{FDDDD5D7-2A5F-4924-A4B6-A6A2E576F847}" sibTransId="{28193D76-B3F2-43BC-8DDC-01A6F91BE0B8}"/>
    <dgm:cxn modelId="{41A33DA1-FC27-4E9A-AD3F-F9A018516AE8}" type="presOf" srcId="{92B379F4-025A-4EF8-B4EE-024F15EC357B}" destId="{2D84F78E-0CD0-47DB-9109-AA9D1A9C2E69}" srcOrd="0" destOrd="0" presId="urn:microsoft.com/office/officeart/2005/8/layout/gear1"/>
    <dgm:cxn modelId="{283F840B-A405-47E5-9CA7-91DBA38C288D}" type="presOf" srcId="{A9CDEBD8-95FB-48C3-8E9C-D12690057633}" destId="{7CD90CD1-050F-4D3A-AD81-C890714F3C20}" srcOrd="2" destOrd="0" presId="urn:microsoft.com/office/officeart/2005/8/layout/gear1"/>
    <dgm:cxn modelId="{0DC84D55-A18F-42E2-9688-AE066B1BE651}" type="presOf" srcId="{E3B64F04-4917-4FF7-A88C-A4DA15F49D4A}" destId="{77C2662F-D823-4EF8-A866-3A4A9B0506A7}" srcOrd="2" destOrd="0" presId="urn:microsoft.com/office/officeart/2005/8/layout/gear1"/>
    <dgm:cxn modelId="{59155ACB-5EA0-4E50-AEAD-A024A0DEAC62}" type="presOf" srcId="{5B86878F-BC12-4525-9AD7-5D36DAD0C26A}" destId="{31E60EC1-7471-49A3-8ADC-3963941E5620}" srcOrd="0" destOrd="0" presId="urn:microsoft.com/office/officeart/2005/8/layout/gear1"/>
    <dgm:cxn modelId="{35793839-B1E1-4D75-ACFB-A078BB8ED8F7}" type="presOf" srcId="{E3B64F04-4917-4FF7-A88C-A4DA15F49D4A}" destId="{8DEF8765-0FE1-4B1E-B149-C28F4035238A}" srcOrd="1" destOrd="0" presId="urn:microsoft.com/office/officeart/2005/8/layout/gear1"/>
    <dgm:cxn modelId="{FB0844C6-80B5-4250-A2D9-F7EE427FB0A4}" type="presOf" srcId="{28193D76-B3F2-43BC-8DDC-01A6F91BE0B8}" destId="{022D051C-E126-4FE5-93F0-8B994AA1E758}" srcOrd="0" destOrd="0" presId="urn:microsoft.com/office/officeart/2005/8/layout/gear1"/>
    <dgm:cxn modelId="{F6E20A32-6344-4D2C-B9E1-96A944A4B3C0}" type="presOf" srcId="{A9CDEBD8-95FB-48C3-8E9C-D12690057633}" destId="{465413D1-B9A6-4150-A9E1-203ED69F940F}" srcOrd="0" destOrd="0" presId="urn:microsoft.com/office/officeart/2005/8/layout/gear1"/>
    <dgm:cxn modelId="{505D4D56-981F-49B7-988E-085F4E4491BB}" type="presOf" srcId="{92B379F4-025A-4EF8-B4EE-024F15EC357B}" destId="{F4434C58-F554-4CD1-94AD-8EBF86F47EBF}" srcOrd="2" destOrd="0" presId="urn:microsoft.com/office/officeart/2005/8/layout/gear1"/>
    <dgm:cxn modelId="{AFB152C9-C0B1-4901-B4EE-99CB35D5E515}" type="presParOf" srcId="{EE666505-BEEE-4C5C-81B5-6F532A9EBF5B}" destId="{91DB5312-F862-4BC9-8AFB-61E43276EBA0}" srcOrd="0" destOrd="0" presId="urn:microsoft.com/office/officeart/2005/8/layout/gear1"/>
    <dgm:cxn modelId="{9DFA9FCA-5E99-4CED-9086-E246C839D1FA}" type="presParOf" srcId="{EE666505-BEEE-4C5C-81B5-6F532A9EBF5B}" destId="{8DEF8765-0FE1-4B1E-B149-C28F4035238A}" srcOrd="1" destOrd="0" presId="urn:microsoft.com/office/officeart/2005/8/layout/gear1"/>
    <dgm:cxn modelId="{0E80419F-9993-4A3D-AF6F-F35379ADCB58}" type="presParOf" srcId="{EE666505-BEEE-4C5C-81B5-6F532A9EBF5B}" destId="{77C2662F-D823-4EF8-A866-3A4A9B0506A7}" srcOrd="2" destOrd="0" presId="urn:microsoft.com/office/officeart/2005/8/layout/gear1"/>
    <dgm:cxn modelId="{BD12421B-96D7-4F1A-8A42-4B0D2FD852DB}" type="presParOf" srcId="{EE666505-BEEE-4C5C-81B5-6F532A9EBF5B}" destId="{2D84F78E-0CD0-47DB-9109-AA9D1A9C2E69}" srcOrd="3" destOrd="0" presId="urn:microsoft.com/office/officeart/2005/8/layout/gear1"/>
    <dgm:cxn modelId="{1B1A5D38-BA54-4306-9F5E-C961CCEC4C0A}" type="presParOf" srcId="{EE666505-BEEE-4C5C-81B5-6F532A9EBF5B}" destId="{96E3A4BF-2B63-4620-9C9D-6C7C707A506E}" srcOrd="4" destOrd="0" presId="urn:microsoft.com/office/officeart/2005/8/layout/gear1"/>
    <dgm:cxn modelId="{3EDA1141-4196-418F-B9D4-29E4AC785DA8}" type="presParOf" srcId="{EE666505-BEEE-4C5C-81B5-6F532A9EBF5B}" destId="{F4434C58-F554-4CD1-94AD-8EBF86F47EBF}" srcOrd="5" destOrd="0" presId="urn:microsoft.com/office/officeart/2005/8/layout/gear1"/>
    <dgm:cxn modelId="{2ADC32EB-ABE5-42FE-B3D1-3085E07963A8}" type="presParOf" srcId="{EE666505-BEEE-4C5C-81B5-6F532A9EBF5B}" destId="{465413D1-B9A6-4150-A9E1-203ED69F940F}" srcOrd="6" destOrd="0" presId="urn:microsoft.com/office/officeart/2005/8/layout/gear1"/>
    <dgm:cxn modelId="{FF9A1544-6EAE-44A7-BD73-CE67847B4D96}" type="presParOf" srcId="{EE666505-BEEE-4C5C-81B5-6F532A9EBF5B}" destId="{C03C5709-1483-4236-AE62-B82DB993FBE1}" srcOrd="7" destOrd="0" presId="urn:microsoft.com/office/officeart/2005/8/layout/gear1"/>
    <dgm:cxn modelId="{BAC5E4AA-C4D2-4BD4-9FEE-41417409C9F6}" type="presParOf" srcId="{EE666505-BEEE-4C5C-81B5-6F532A9EBF5B}" destId="{7CD90CD1-050F-4D3A-AD81-C890714F3C20}" srcOrd="8" destOrd="0" presId="urn:microsoft.com/office/officeart/2005/8/layout/gear1"/>
    <dgm:cxn modelId="{C3590B2B-7A0C-4898-A323-3AA7F6C87CFF}" type="presParOf" srcId="{EE666505-BEEE-4C5C-81B5-6F532A9EBF5B}" destId="{D84C0517-58B4-41D6-81E0-C87ECDAEB36C}" srcOrd="9" destOrd="0" presId="urn:microsoft.com/office/officeart/2005/8/layout/gear1"/>
    <dgm:cxn modelId="{D07273AB-51FC-4019-8373-08A9299D00C4}" type="presParOf" srcId="{EE666505-BEEE-4C5C-81B5-6F532A9EBF5B}" destId="{31E60EC1-7471-49A3-8ADC-3963941E5620}" srcOrd="10" destOrd="0" presId="urn:microsoft.com/office/officeart/2005/8/layout/gear1"/>
    <dgm:cxn modelId="{E63E95F9-B71B-4E31-8E42-B0CA53C9F9A1}" type="presParOf" srcId="{EE666505-BEEE-4C5C-81B5-6F532A9EBF5B}" destId="{A678271F-B963-4BC9-96DA-281DA66EF7C3}" srcOrd="11" destOrd="0" presId="urn:microsoft.com/office/officeart/2005/8/layout/gear1"/>
    <dgm:cxn modelId="{C2AEEA44-0B18-4308-A3F7-383800C72394}" type="presParOf" srcId="{EE666505-BEEE-4C5C-81B5-6F532A9EBF5B}" destId="{022D051C-E126-4FE5-93F0-8B994AA1E758}" srcOrd="12" destOrd="0" presId="urn:microsoft.com/office/officeart/2005/8/layout/gear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7C2B842-A68D-425F-AAF5-06005528B558}" type="doc">
      <dgm:prSet loTypeId="urn:microsoft.com/office/officeart/2005/8/layout/gear1" loCatId="relationship" qsTypeId="urn:microsoft.com/office/officeart/2005/8/quickstyle/simple1" qsCatId="simple" csTypeId="urn:microsoft.com/office/officeart/2005/8/colors/accent1_2" csCatId="accent1" phldr="1"/>
      <dgm:spPr/>
    </dgm:pt>
    <dgm:pt modelId="{E3B64F04-4917-4FF7-A88C-A4DA15F49D4A}">
      <dgm:prSet phldrT="[Text]"/>
      <dgm:spPr/>
      <dgm:t>
        <a:bodyPr/>
        <a:lstStyle/>
        <a:p>
          <a:r>
            <a:rPr lang="en-US" dirty="0" smtClean="0"/>
            <a:t>Ubiquitous Coverage </a:t>
          </a:r>
          <a:endParaRPr lang="en-US" dirty="0"/>
        </a:p>
      </dgm:t>
    </dgm:pt>
    <dgm:pt modelId="{6A5DACFB-5C82-4652-8566-1C6640829F6E}" type="parTrans" cxnId="{53F72F02-1AA9-45AC-AAA7-185CB31246D2}">
      <dgm:prSet/>
      <dgm:spPr/>
      <dgm:t>
        <a:bodyPr/>
        <a:lstStyle/>
        <a:p>
          <a:endParaRPr lang="en-US"/>
        </a:p>
      </dgm:t>
    </dgm:pt>
    <dgm:pt modelId="{5B86878F-BC12-4525-9AD7-5D36DAD0C26A}" type="sibTrans" cxnId="{53F72F02-1AA9-45AC-AAA7-185CB31246D2}">
      <dgm:prSet/>
      <dgm:spPr/>
      <dgm:t>
        <a:bodyPr/>
        <a:lstStyle/>
        <a:p>
          <a:endParaRPr lang="en-US"/>
        </a:p>
      </dgm:t>
    </dgm:pt>
    <dgm:pt modelId="{EE666505-BEEE-4C5C-81B5-6F532A9EBF5B}" type="pres">
      <dgm:prSet presAssocID="{D7C2B842-A68D-425F-AAF5-06005528B558}" presName="composite" presStyleCnt="0">
        <dgm:presLayoutVars>
          <dgm:chMax val="3"/>
          <dgm:animLvl val="lvl"/>
          <dgm:resizeHandles val="exact"/>
        </dgm:presLayoutVars>
      </dgm:prSet>
      <dgm:spPr/>
    </dgm:pt>
    <dgm:pt modelId="{91DB5312-F862-4BC9-8AFB-61E43276EBA0}" type="pres">
      <dgm:prSet presAssocID="{E3B64F04-4917-4FF7-A88C-A4DA15F49D4A}" presName="gear1" presStyleLbl="node1" presStyleIdx="0" presStyleCnt="1">
        <dgm:presLayoutVars>
          <dgm:chMax val="1"/>
          <dgm:bulletEnabled val="1"/>
        </dgm:presLayoutVars>
      </dgm:prSet>
      <dgm:spPr/>
      <dgm:t>
        <a:bodyPr/>
        <a:lstStyle/>
        <a:p>
          <a:endParaRPr lang="en-US"/>
        </a:p>
      </dgm:t>
    </dgm:pt>
    <dgm:pt modelId="{8DEF8765-0FE1-4B1E-B149-C28F4035238A}" type="pres">
      <dgm:prSet presAssocID="{E3B64F04-4917-4FF7-A88C-A4DA15F49D4A}" presName="gear1srcNode" presStyleLbl="node1" presStyleIdx="0" presStyleCnt="1"/>
      <dgm:spPr/>
      <dgm:t>
        <a:bodyPr/>
        <a:lstStyle/>
        <a:p>
          <a:endParaRPr lang="en-US"/>
        </a:p>
      </dgm:t>
    </dgm:pt>
    <dgm:pt modelId="{77C2662F-D823-4EF8-A866-3A4A9B0506A7}" type="pres">
      <dgm:prSet presAssocID="{E3B64F04-4917-4FF7-A88C-A4DA15F49D4A}" presName="gear1dstNode" presStyleLbl="node1" presStyleIdx="0" presStyleCnt="1"/>
      <dgm:spPr/>
      <dgm:t>
        <a:bodyPr/>
        <a:lstStyle/>
        <a:p>
          <a:endParaRPr lang="en-US"/>
        </a:p>
      </dgm:t>
    </dgm:pt>
    <dgm:pt modelId="{31E60EC1-7471-49A3-8ADC-3963941E5620}" type="pres">
      <dgm:prSet presAssocID="{5B86878F-BC12-4525-9AD7-5D36DAD0C26A}" presName="connector1" presStyleLbl="sibTrans2D1" presStyleIdx="0" presStyleCnt="1"/>
      <dgm:spPr/>
      <dgm:t>
        <a:bodyPr/>
        <a:lstStyle/>
        <a:p>
          <a:endParaRPr lang="en-US"/>
        </a:p>
      </dgm:t>
    </dgm:pt>
  </dgm:ptLst>
  <dgm:cxnLst>
    <dgm:cxn modelId="{8F6423DC-DFBC-48C8-89EC-4F686CB211CD}" type="presOf" srcId="{E3B64F04-4917-4FF7-A88C-A4DA15F49D4A}" destId="{91DB5312-F862-4BC9-8AFB-61E43276EBA0}" srcOrd="0" destOrd="0" presId="urn:microsoft.com/office/officeart/2005/8/layout/gear1"/>
    <dgm:cxn modelId="{51612B0B-6779-4589-9B29-A1B4D4F0C562}" type="presOf" srcId="{E3B64F04-4917-4FF7-A88C-A4DA15F49D4A}" destId="{77C2662F-D823-4EF8-A866-3A4A9B0506A7}" srcOrd="2" destOrd="0" presId="urn:microsoft.com/office/officeart/2005/8/layout/gear1"/>
    <dgm:cxn modelId="{53F72F02-1AA9-45AC-AAA7-185CB31246D2}" srcId="{D7C2B842-A68D-425F-AAF5-06005528B558}" destId="{E3B64F04-4917-4FF7-A88C-A4DA15F49D4A}" srcOrd="0" destOrd="0" parTransId="{6A5DACFB-5C82-4652-8566-1C6640829F6E}" sibTransId="{5B86878F-BC12-4525-9AD7-5D36DAD0C26A}"/>
    <dgm:cxn modelId="{4255AE2E-6982-4897-BCD0-E126209A3CA9}" type="presOf" srcId="{5B86878F-BC12-4525-9AD7-5D36DAD0C26A}" destId="{31E60EC1-7471-49A3-8ADC-3963941E5620}" srcOrd="0" destOrd="0" presId="urn:microsoft.com/office/officeart/2005/8/layout/gear1"/>
    <dgm:cxn modelId="{314269E2-58D5-4002-BC38-F1BC3ACAA281}" type="presOf" srcId="{E3B64F04-4917-4FF7-A88C-A4DA15F49D4A}" destId="{8DEF8765-0FE1-4B1E-B149-C28F4035238A}" srcOrd="1" destOrd="0" presId="urn:microsoft.com/office/officeart/2005/8/layout/gear1"/>
    <dgm:cxn modelId="{969D63F1-2293-455E-B6CA-9655E508D4D2}" type="presOf" srcId="{D7C2B842-A68D-425F-AAF5-06005528B558}" destId="{EE666505-BEEE-4C5C-81B5-6F532A9EBF5B}" srcOrd="0" destOrd="0" presId="urn:microsoft.com/office/officeart/2005/8/layout/gear1"/>
    <dgm:cxn modelId="{882A914E-B1A3-460F-8C4B-C879884F021D}" type="presParOf" srcId="{EE666505-BEEE-4C5C-81B5-6F532A9EBF5B}" destId="{91DB5312-F862-4BC9-8AFB-61E43276EBA0}" srcOrd="0" destOrd="0" presId="urn:microsoft.com/office/officeart/2005/8/layout/gear1"/>
    <dgm:cxn modelId="{C61F0CC0-1D67-4749-B699-C6DEE6316522}" type="presParOf" srcId="{EE666505-BEEE-4C5C-81B5-6F532A9EBF5B}" destId="{8DEF8765-0FE1-4B1E-B149-C28F4035238A}" srcOrd="1" destOrd="0" presId="urn:microsoft.com/office/officeart/2005/8/layout/gear1"/>
    <dgm:cxn modelId="{EC5558A0-B58D-4691-8FC8-3D57F91520E0}" type="presParOf" srcId="{EE666505-BEEE-4C5C-81B5-6F532A9EBF5B}" destId="{77C2662F-D823-4EF8-A866-3A4A9B0506A7}" srcOrd="2" destOrd="0" presId="urn:microsoft.com/office/officeart/2005/8/layout/gear1"/>
    <dgm:cxn modelId="{AC3AA7D5-9B5A-4A81-9848-7350CC388BC5}" type="presParOf" srcId="{EE666505-BEEE-4C5C-81B5-6F532A9EBF5B}" destId="{31E60EC1-7471-49A3-8ADC-3963941E5620}" srcOrd="3" destOrd="0" presId="urn:microsoft.com/office/officeart/2005/8/layout/gear1"/>
  </dgm:cxnLst>
  <dgm:bg/>
  <dgm:whole/>
  <dgm:extLst>
    <a:ext uri="http://schemas.microsoft.com/office/drawing/2008/diagram">
      <dsp:dataModelExt xmlns:dsp="http://schemas.microsoft.com/office/drawing/2008/diagram" xmlns="" relId="rId12"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EEF5D76-2304-4B21-8C60-CE600395CCBB}">
      <dsp:nvSpPr>
        <dsp:cNvPr id="0" name=""/>
        <dsp:cNvSpPr/>
      </dsp:nvSpPr>
      <dsp:spPr>
        <a:xfrm>
          <a:off x="4354948" y="22740"/>
          <a:ext cx="1500902" cy="1500902"/>
        </a:xfrm>
        <a:prstGeom prst="triangl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endParaRPr lang="en-US" sz="1400" kern="1200" dirty="0"/>
        </a:p>
      </dsp:txBody>
      <dsp:txXfrm>
        <a:off x="4354948" y="22740"/>
        <a:ext cx="1500902" cy="1500902"/>
      </dsp:txXfrm>
    </dsp:sp>
    <dsp:sp modelId="{CE990DFB-8232-4A6E-98A5-72AC86C8012B}">
      <dsp:nvSpPr>
        <dsp:cNvPr id="0" name=""/>
        <dsp:cNvSpPr/>
      </dsp:nvSpPr>
      <dsp:spPr>
        <a:xfrm>
          <a:off x="3604497" y="1523642"/>
          <a:ext cx="1500902" cy="1500902"/>
        </a:xfrm>
        <a:prstGeom prst="triangle">
          <a:avLst/>
        </a:prstGeom>
        <a:solidFill>
          <a:schemeClr val="accent4">
            <a:hueOff val="-558096"/>
            <a:satOff val="3362"/>
            <a:lumOff val="27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Growth of Local SMEs</a:t>
          </a:r>
          <a:endParaRPr lang="en-US" sz="1400" kern="1200" dirty="0"/>
        </a:p>
      </dsp:txBody>
      <dsp:txXfrm>
        <a:off x="3604497" y="1523642"/>
        <a:ext cx="1500902" cy="1500902"/>
      </dsp:txXfrm>
    </dsp:sp>
    <dsp:sp modelId="{E256715B-0A35-4D34-A9C3-42B3C08A3387}">
      <dsp:nvSpPr>
        <dsp:cNvPr id="0" name=""/>
        <dsp:cNvSpPr/>
      </dsp:nvSpPr>
      <dsp:spPr>
        <a:xfrm rot="10800000">
          <a:off x="4354948" y="1523642"/>
          <a:ext cx="1500902" cy="1500902"/>
        </a:xfrm>
        <a:prstGeom prst="triangle">
          <a:avLst/>
        </a:prstGeom>
        <a:solidFill>
          <a:schemeClr val="accent4">
            <a:hueOff val="-1116192"/>
            <a:satOff val="6725"/>
            <a:lumOff val="53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endParaRPr lang="en-US" sz="1400" kern="1200" dirty="0"/>
        </a:p>
      </dsp:txBody>
      <dsp:txXfrm rot="10800000">
        <a:off x="4354948" y="1523642"/>
        <a:ext cx="1500902" cy="1500902"/>
      </dsp:txXfrm>
    </dsp:sp>
    <dsp:sp modelId="{9E33D594-66FA-4593-8A9B-40989AC7D52E}">
      <dsp:nvSpPr>
        <dsp:cNvPr id="0" name=""/>
        <dsp:cNvSpPr/>
      </dsp:nvSpPr>
      <dsp:spPr>
        <a:xfrm>
          <a:off x="5105399" y="1523642"/>
          <a:ext cx="1500902" cy="1500902"/>
        </a:xfrm>
        <a:prstGeom prst="triangle">
          <a:avLst/>
        </a:prstGeom>
        <a:solidFill>
          <a:schemeClr val="accent4">
            <a:hueOff val="-1674289"/>
            <a:satOff val="10087"/>
            <a:lumOff val="80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endParaRPr lang="en-US" sz="1400" kern="1200" dirty="0"/>
        </a:p>
      </dsp:txBody>
      <dsp:txXfrm>
        <a:off x="5105399" y="1523642"/>
        <a:ext cx="1500902" cy="1500902"/>
      </dsp:txXfrm>
    </dsp:sp>
    <dsp:sp modelId="{D15581B1-E29F-4627-B3E9-1EEC044E50CC}">
      <dsp:nvSpPr>
        <dsp:cNvPr id="0" name=""/>
        <dsp:cNvSpPr/>
      </dsp:nvSpPr>
      <dsp:spPr>
        <a:xfrm>
          <a:off x="2854046" y="3024545"/>
          <a:ext cx="1500902" cy="1500902"/>
        </a:xfrm>
        <a:prstGeom prst="triangle">
          <a:avLst/>
        </a:prstGeom>
        <a:solidFill>
          <a:schemeClr val="accent4">
            <a:hueOff val="-2232385"/>
            <a:satOff val="13449"/>
            <a:lumOff val="10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endParaRPr lang="en-US" sz="1400" kern="1200" dirty="0"/>
        </a:p>
      </dsp:txBody>
      <dsp:txXfrm>
        <a:off x="2854046" y="3024545"/>
        <a:ext cx="1500902" cy="1500902"/>
      </dsp:txXfrm>
    </dsp:sp>
    <dsp:sp modelId="{1EFF8B05-A59C-4E08-BFB1-FAB3F2F17924}">
      <dsp:nvSpPr>
        <dsp:cNvPr id="0" name=""/>
        <dsp:cNvSpPr/>
      </dsp:nvSpPr>
      <dsp:spPr>
        <a:xfrm rot="10800000">
          <a:off x="3604497" y="3024545"/>
          <a:ext cx="1500902" cy="1500902"/>
        </a:xfrm>
        <a:prstGeom prst="triangle">
          <a:avLst/>
        </a:prstGeom>
        <a:solidFill>
          <a:schemeClr val="accent4">
            <a:hueOff val="-2790481"/>
            <a:satOff val="16812"/>
            <a:lumOff val="134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t" anchorCtr="0">
          <a:noAutofit/>
        </a:bodyPr>
        <a:lstStyle/>
        <a:p>
          <a:pPr lvl="0" algn="ctr" defTabSz="622300">
            <a:lnSpc>
              <a:spcPct val="90000"/>
            </a:lnSpc>
            <a:spcBef>
              <a:spcPct val="0"/>
            </a:spcBef>
            <a:spcAft>
              <a:spcPct val="35000"/>
            </a:spcAft>
          </a:pPr>
          <a:endParaRPr lang="en-US" sz="1400" kern="1200" dirty="0"/>
        </a:p>
      </dsp:txBody>
      <dsp:txXfrm rot="10800000">
        <a:off x="3604497" y="3024545"/>
        <a:ext cx="1500902" cy="1500902"/>
      </dsp:txXfrm>
    </dsp:sp>
    <dsp:sp modelId="{BB8CEB36-981D-4255-A11A-10242DB48C17}">
      <dsp:nvSpPr>
        <dsp:cNvPr id="0" name=""/>
        <dsp:cNvSpPr/>
      </dsp:nvSpPr>
      <dsp:spPr>
        <a:xfrm>
          <a:off x="4354948" y="3024545"/>
          <a:ext cx="1500902" cy="1500902"/>
        </a:xfrm>
        <a:prstGeom prst="triangle">
          <a:avLst/>
        </a:prstGeom>
        <a:solidFill>
          <a:schemeClr val="accent4">
            <a:hueOff val="-3348577"/>
            <a:satOff val="20174"/>
            <a:lumOff val="161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endParaRPr lang="en-US" sz="1400" kern="1200" dirty="0"/>
        </a:p>
      </dsp:txBody>
      <dsp:txXfrm>
        <a:off x="4354948" y="3024545"/>
        <a:ext cx="1500902" cy="1500902"/>
      </dsp:txXfrm>
    </dsp:sp>
    <dsp:sp modelId="{9E8C5926-92C2-4B78-80DA-C17CAC92E16C}">
      <dsp:nvSpPr>
        <dsp:cNvPr id="0" name=""/>
        <dsp:cNvSpPr/>
      </dsp:nvSpPr>
      <dsp:spPr>
        <a:xfrm rot="10800000">
          <a:off x="5105399" y="3024545"/>
          <a:ext cx="1500902" cy="1500902"/>
        </a:xfrm>
        <a:prstGeom prst="triangle">
          <a:avLst/>
        </a:prstGeom>
        <a:solidFill>
          <a:schemeClr val="accent4">
            <a:hueOff val="-3906673"/>
            <a:satOff val="23537"/>
            <a:lumOff val="188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endParaRPr lang="en-US" sz="1400" kern="1200" dirty="0"/>
        </a:p>
      </dsp:txBody>
      <dsp:txXfrm rot="10800000">
        <a:off x="5105399" y="3024545"/>
        <a:ext cx="1500902" cy="1500902"/>
      </dsp:txXfrm>
    </dsp:sp>
    <dsp:sp modelId="{990CE34D-0011-4750-874D-CA38462F5C46}">
      <dsp:nvSpPr>
        <dsp:cNvPr id="0" name=""/>
        <dsp:cNvSpPr/>
      </dsp:nvSpPr>
      <dsp:spPr>
        <a:xfrm>
          <a:off x="5855851" y="3024545"/>
          <a:ext cx="1500902" cy="1500902"/>
        </a:xfrm>
        <a:prstGeom prst="triangle">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endParaRPr lang="en-US" sz="1400" kern="1200" dirty="0"/>
        </a:p>
      </dsp:txBody>
      <dsp:txXfrm>
        <a:off x="5855851" y="3024545"/>
        <a:ext cx="1500902" cy="1500902"/>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A68E61A-3E4D-4A7C-8A4F-69E7014042A1}">
      <dsp:nvSpPr>
        <dsp:cNvPr id="0" name=""/>
        <dsp:cNvSpPr/>
      </dsp:nvSpPr>
      <dsp:spPr>
        <a:xfrm>
          <a:off x="5543" y="158971"/>
          <a:ext cx="762307" cy="450889"/>
        </a:xfrm>
        <a:prstGeom prst="chevron">
          <a:avLst/>
        </a:prstGeom>
        <a:solidFill>
          <a:schemeClr val="accent4">
            <a:alpha val="9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13335" rIns="0" bIns="13335" numCol="1" spcCol="1270" anchor="ctr" anchorCtr="0">
          <a:noAutofit/>
        </a:bodyPr>
        <a:lstStyle/>
        <a:p>
          <a:pPr lvl="0" algn="ctr" defTabSz="933450">
            <a:lnSpc>
              <a:spcPct val="90000"/>
            </a:lnSpc>
            <a:spcBef>
              <a:spcPct val="0"/>
            </a:spcBef>
            <a:spcAft>
              <a:spcPct val="35000"/>
            </a:spcAft>
          </a:pPr>
          <a:r>
            <a:rPr lang="en-US" sz="2100" kern="1200" dirty="0" smtClean="0"/>
            <a:t>1</a:t>
          </a:r>
          <a:endParaRPr lang="en-US" sz="2100" kern="1200" dirty="0"/>
        </a:p>
      </dsp:txBody>
      <dsp:txXfrm>
        <a:off x="5543" y="158971"/>
        <a:ext cx="762307" cy="450889"/>
      </dsp:txXfrm>
    </dsp:sp>
    <dsp:sp modelId="{2D202F1C-5F8A-4AA9-9859-E02F39234DF6}">
      <dsp:nvSpPr>
        <dsp:cNvPr id="0" name=""/>
        <dsp:cNvSpPr/>
      </dsp:nvSpPr>
      <dsp:spPr>
        <a:xfrm>
          <a:off x="621312" y="197296"/>
          <a:ext cx="7858520" cy="374238"/>
        </a:xfrm>
        <a:prstGeom prst="chevron">
          <a:avLst/>
        </a:prstGeom>
        <a:solidFill>
          <a:schemeClr val="accent4">
            <a:alpha val="90000"/>
            <a:tint val="40000"/>
            <a:hueOff val="0"/>
            <a:satOff val="0"/>
            <a:lumOff val="0"/>
            <a:alphaOff val="0"/>
          </a:schemeClr>
        </a:solidFill>
        <a:ln w="25400" cap="flat" cmpd="sng" algn="ctr">
          <a:solidFill>
            <a:schemeClr val="accent4">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8890" rIns="0" bIns="8890" numCol="1" spcCol="1270" anchor="ctr" anchorCtr="0">
          <a:noAutofit/>
        </a:bodyPr>
        <a:lstStyle/>
        <a:p>
          <a:pPr lvl="0" algn="l" defTabSz="622300">
            <a:lnSpc>
              <a:spcPct val="90000"/>
            </a:lnSpc>
            <a:spcBef>
              <a:spcPct val="0"/>
            </a:spcBef>
            <a:spcAft>
              <a:spcPct val="35000"/>
            </a:spcAft>
          </a:pPr>
          <a:r>
            <a:rPr lang="en-US" sz="1400" kern="1200" dirty="0" smtClean="0"/>
            <a:t>Connect villages with ICTs and establish community access points</a:t>
          </a:r>
          <a:endParaRPr lang="en-US" sz="1400" kern="1200" dirty="0"/>
        </a:p>
      </dsp:txBody>
      <dsp:txXfrm>
        <a:off x="621312" y="197296"/>
        <a:ext cx="7858520" cy="374238"/>
      </dsp:txXfrm>
    </dsp:sp>
    <dsp:sp modelId="{75A344FA-6389-4713-A534-6D1539CFB8E4}">
      <dsp:nvSpPr>
        <dsp:cNvPr id="0" name=""/>
        <dsp:cNvSpPr/>
      </dsp:nvSpPr>
      <dsp:spPr>
        <a:xfrm>
          <a:off x="5543" y="672985"/>
          <a:ext cx="762307" cy="450889"/>
        </a:xfrm>
        <a:prstGeom prst="chevron">
          <a:avLst/>
        </a:prstGeom>
        <a:solidFill>
          <a:schemeClr val="accent4">
            <a:alpha val="90000"/>
            <a:hueOff val="0"/>
            <a:satOff val="0"/>
            <a:lumOff val="0"/>
            <a:alphaOff val="-4444"/>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13335" rIns="0" bIns="13335" numCol="1" spcCol="1270" anchor="ctr" anchorCtr="0">
          <a:noAutofit/>
        </a:bodyPr>
        <a:lstStyle/>
        <a:p>
          <a:pPr lvl="0" algn="ctr" defTabSz="933450">
            <a:lnSpc>
              <a:spcPct val="90000"/>
            </a:lnSpc>
            <a:spcBef>
              <a:spcPct val="0"/>
            </a:spcBef>
            <a:spcAft>
              <a:spcPct val="35000"/>
            </a:spcAft>
          </a:pPr>
          <a:r>
            <a:rPr lang="en-US" sz="2100" kern="1200" dirty="0" smtClean="0"/>
            <a:t>2</a:t>
          </a:r>
          <a:endParaRPr lang="en-US" sz="2100" kern="1200" dirty="0"/>
        </a:p>
      </dsp:txBody>
      <dsp:txXfrm>
        <a:off x="5543" y="672985"/>
        <a:ext cx="762307" cy="450889"/>
      </dsp:txXfrm>
    </dsp:sp>
    <dsp:sp modelId="{37539622-312E-49E6-9B0D-046F7DBA598C}">
      <dsp:nvSpPr>
        <dsp:cNvPr id="0" name=""/>
        <dsp:cNvSpPr/>
      </dsp:nvSpPr>
      <dsp:spPr>
        <a:xfrm>
          <a:off x="621312" y="711310"/>
          <a:ext cx="7858520" cy="374238"/>
        </a:xfrm>
        <a:prstGeom prst="chevron">
          <a:avLst/>
        </a:prstGeom>
        <a:solidFill>
          <a:schemeClr val="accent4">
            <a:alpha val="90000"/>
            <a:tint val="40000"/>
            <a:hueOff val="0"/>
            <a:satOff val="0"/>
            <a:lumOff val="0"/>
            <a:alphaOff val="0"/>
          </a:schemeClr>
        </a:solidFill>
        <a:ln w="25400" cap="flat" cmpd="sng" algn="ctr">
          <a:solidFill>
            <a:schemeClr val="accent4">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8890" rIns="0" bIns="8890" numCol="1" spcCol="1270" anchor="ctr" anchorCtr="0">
          <a:noAutofit/>
        </a:bodyPr>
        <a:lstStyle/>
        <a:p>
          <a:pPr lvl="0" algn="l" defTabSz="622300">
            <a:lnSpc>
              <a:spcPct val="90000"/>
            </a:lnSpc>
            <a:spcBef>
              <a:spcPct val="0"/>
            </a:spcBef>
            <a:spcAft>
              <a:spcPct val="35000"/>
            </a:spcAft>
          </a:pPr>
          <a:r>
            <a:rPr lang="en-US" sz="1400" kern="1200" dirty="0" smtClean="0"/>
            <a:t>Connect universities, colleges, secondary schools and primary schools with ICTs</a:t>
          </a:r>
          <a:endParaRPr lang="en-US" sz="1400" kern="1200" dirty="0"/>
        </a:p>
      </dsp:txBody>
      <dsp:txXfrm>
        <a:off x="621312" y="711310"/>
        <a:ext cx="7858520" cy="374238"/>
      </dsp:txXfrm>
    </dsp:sp>
    <dsp:sp modelId="{01B4F707-4A23-4DC1-832B-3DA5DB91F6F1}">
      <dsp:nvSpPr>
        <dsp:cNvPr id="0" name=""/>
        <dsp:cNvSpPr/>
      </dsp:nvSpPr>
      <dsp:spPr>
        <a:xfrm>
          <a:off x="5543" y="1186999"/>
          <a:ext cx="762307" cy="450889"/>
        </a:xfrm>
        <a:prstGeom prst="chevron">
          <a:avLst/>
        </a:prstGeom>
        <a:solidFill>
          <a:schemeClr val="accent4">
            <a:alpha val="90000"/>
            <a:hueOff val="0"/>
            <a:satOff val="0"/>
            <a:lumOff val="0"/>
            <a:alphaOff val="-8889"/>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13335" rIns="0" bIns="13335" numCol="1" spcCol="1270" anchor="ctr" anchorCtr="0">
          <a:noAutofit/>
        </a:bodyPr>
        <a:lstStyle/>
        <a:p>
          <a:pPr lvl="0" algn="ctr" defTabSz="933450">
            <a:lnSpc>
              <a:spcPct val="90000"/>
            </a:lnSpc>
            <a:spcBef>
              <a:spcPct val="0"/>
            </a:spcBef>
            <a:spcAft>
              <a:spcPct val="35000"/>
            </a:spcAft>
          </a:pPr>
          <a:r>
            <a:rPr lang="en-US" sz="2100" kern="1200" dirty="0" smtClean="0"/>
            <a:t>3</a:t>
          </a:r>
          <a:endParaRPr lang="en-US" sz="2100" kern="1200" dirty="0"/>
        </a:p>
      </dsp:txBody>
      <dsp:txXfrm>
        <a:off x="5543" y="1186999"/>
        <a:ext cx="762307" cy="450889"/>
      </dsp:txXfrm>
    </dsp:sp>
    <dsp:sp modelId="{18C111C4-7F3B-44B2-8846-739A78ACDE3A}">
      <dsp:nvSpPr>
        <dsp:cNvPr id="0" name=""/>
        <dsp:cNvSpPr/>
      </dsp:nvSpPr>
      <dsp:spPr>
        <a:xfrm>
          <a:off x="621312" y="1225325"/>
          <a:ext cx="7858520" cy="374238"/>
        </a:xfrm>
        <a:prstGeom prst="chevron">
          <a:avLst/>
        </a:prstGeom>
        <a:solidFill>
          <a:schemeClr val="accent4">
            <a:alpha val="90000"/>
            <a:tint val="40000"/>
            <a:hueOff val="0"/>
            <a:satOff val="0"/>
            <a:lumOff val="0"/>
            <a:alphaOff val="0"/>
          </a:schemeClr>
        </a:solidFill>
        <a:ln w="25400" cap="flat" cmpd="sng" algn="ctr">
          <a:solidFill>
            <a:schemeClr val="accent4">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8890" rIns="0" bIns="8890" numCol="1" spcCol="1270" anchor="ctr" anchorCtr="0">
          <a:noAutofit/>
        </a:bodyPr>
        <a:lstStyle/>
        <a:p>
          <a:pPr lvl="0" algn="l" defTabSz="622300">
            <a:lnSpc>
              <a:spcPct val="90000"/>
            </a:lnSpc>
            <a:spcBef>
              <a:spcPct val="0"/>
            </a:spcBef>
            <a:spcAft>
              <a:spcPct val="35000"/>
            </a:spcAft>
          </a:pPr>
          <a:r>
            <a:rPr lang="en-US" sz="1400" kern="1200" dirty="0" smtClean="0"/>
            <a:t>Connect scientific and research centers with ICTs</a:t>
          </a:r>
          <a:endParaRPr lang="en-US" sz="1400" kern="1200" dirty="0"/>
        </a:p>
      </dsp:txBody>
      <dsp:txXfrm>
        <a:off x="621312" y="1225325"/>
        <a:ext cx="7858520" cy="374238"/>
      </dsp:txXfrm>
    </dsp:sp>
    <dsp:sp modelId="{83AC683D-48E0-41A2-9F91-8B082A42D93A}">
      <dsp:nvSpPr>
        <dsp:cNvPr id="0" name=""/>
        <dsp:cNvSpPr/>
      </dsp:nvSpPr>
      <dsp:spPr>
        <a:xfrm>
          <a:off x="5543" y="1701013"/>
          <a:ext cx="811330" cy="450889"/>
        </a:xfrm>
        <a:prstGeom prst="chevron">
          <a:avLst/>
        </a:prstGeom>
        <a:solidFill>
          <a:schemeClr val="accent4">
            <a:alpha val="90000"/>
            <a:hueOff val="0"/>
            <a:satOff val="0"/>
            <a:lumOff val="0"/>
            <a:alphaOff val="-13333"/>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13335" rIns="0" bIns="13335" numCol="1" spcCol="1270" anchor="ctr" anchorCtr="0">
          <a:noAutofit/>
        </a:bodyPr>
        <a:lstStyle/>
        <a:p>
          <a:pPr lvl="0" algn="ctr" defTabSz="933450">
            <a:lnSpc>
              <a:spcPct val="90000"/>
            </a:lnSpc>
            <a:spcBef>
              <a:spcPct val="0"/>
            </a:spcBef>
            <a:spcAft>
              <a:spcPct val="35000"/>
            </a:spcAft>
          </a:pPr>
          <a:r>
            <a:rPr lang="en-US" sz="2100" kern="1200" dirty="0" smtClean="0"/>
            <a:t>4</a:t>
          </a:r>
          <a:endParaRPr lang="en-US" sz="2100" kern="1200" dirty="0"/>
        </a:p>
      </dsp:txBody>
      <dsp:txXfrm>
        <a:off x="5543" y="1701013"/>
        <a:ext cx="811330" cy="450889"/>
      </dsp:txXfrm>
    </dsp:sp>
    <dsp:sp modelId="{B8E4469C-7056-44B7-8157-A11C7562057A}">
      <dsp:nvSpPr>
        <dsp:cNvPr id="0" name=""/>
        <dsp:cNvSpPr/>
      </dsp:nvSpPr>
      <dsp:spPr>
        <a:xfrm>
          <a:off x="670335" y="1739339"/>
          <a:ext cx="7858520" cy="374238"/>
        </a:xfrm>
        <a:prstGeom prst="chevron">
          <a:avLst/>
        </a:prstGeom>
        <a:solidFill>
          <a:schemeClr val="accent4">
            <a:alpha val="90000"/>
            <a:tint val="40000"/>
            <a:hueOff val="0"/>
            <a:satOff val="0"/>
            <a:lumOff val="0"/>
            <a:alphaOff val="0"/>
          </a:schemeClr>
        </a:solidFill>
        <a:ln w="25400" cap="flat" cmpd="sng" algn="ctr">
          <a:solidFill>
            <a:schemeClr val="accent4">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8890" rIns="0" bIns="8890" numCol="1" spcCol="1270" anchor="ctr" anchorCtr="0">
          <a:noAutofit/>
        </a:bodyPr>
        <a:lstStyle/>
        <a:p>
          <a:pPr lvl="0" algn="l" defTabSz="622300">
            <a:lnSpc>
              <a:spcPct val="90000"/>
            </a:lnSpc>
            <a:spcBef>
              <a:spcPct val="0"/>
            </a:spcBef>
            <a:spcAft>
              <a:spcPct val="35000"/>
            </a:spcAft>
          </a:pPr>
          <a:r>
            <a:rPr lang="en-US" sz="1400" kern="1200" dirty="0" smtClean="0"/>
            <a:t>Connect public libraries, cultural centers, museums, post offices and archives with ICTs</a:t>
          </a:r>
          <a:endParaRPr lang="en-US" sz="1400" kern="1200" dirty="0"/>
        </a:p>
      </dsp:txBody>
      <dsp:txXfrm>
        <a:off x="670335" y="1739339"/>
        <a:ext cx="7858520" cy="374238"/>
      </dsp:txXfrm>
    </dsp:sp>
    <dsp:sp modelId="{984AFE02-3DB4-4952-8447-BDBC0347E3F8}">
      <dsp:nvSpPr>
        <dsp:cNvPr id="0" name=""/>
        <dsp:cNvSpPr/>
      </dsp:nvSpPr>
      <dsp:spPr>
        <a:xfrm>
          <a:off x="5543" y="2215028"/>
          <a:ext cx="762307" cy="450889"/>
        </a:xfrm>
        <a:prstGeom prst="chevron">
          <a:avLst/>
        </a:prstGeom>
        <a:solidFill>
          <a:schemeClr val="accent4">
            <a:alpha val="90000"/>
            <a:hueOff val="0"/>
            <a:satOff val="0"/>
            <a:lumOff val="0"/>
            <a:alphaOff val="-17778"/>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13335" rIns="0" bIns="13335" numCol="1" spcCol="1270" anchor="ctr" anchorCtr="0">
          <a:noAutofit/>
        </a:bodyPr>
        <a:lstStyle/>
        <a:p>
          <a:pPr lvl="0" algn="ctr" defTabSz="933450">
            <a:lnSpc>
              <a:spcPct val="90000"/>
            </a:lnSpc>
            <a:spcBef>
              <a:spcPct val="0"/>
            </a:spcBef>
            <a:spcAft>
              <a:spcPct val="35000"/>
            </a:spcAft>
          </a:pPr>
          <a:r>
            <a:rPr lang="en-US" sz="2100" kern="1200" dirty="0" smtClean="0"/>
            <a:t>5</a:t>
          </a:r>
          <a:endParaRPr lang="en-US" sz="2100" kern="1200" dirty="0"/>
        </a:p>
      </dsp:txBody>
      <dsp:txXfrm>
        <a:off x="5543" y="2215028"/>
        <a:ext cx="762307" cy="450889"/>
      </dsp:txXfrm>
    </dsp:sp>
    <dsp:sp modelId="{8E7B724A-7C44-4146-B7A3-AA73413AF137}">
      <dsp:nvSpPr>
        <dsp:cNvPr id="0" name=""/>
        <dsp:cNvSpPr/>
      </dsp:nvSpPr>
      <dsp:spPr>
        <a:xfrm>
          <a:off x="621312" y="2253353"/>
          <a:ext cx="7858520" cy="374238"/>
        </a:xfrm>
        <a:prstGeom prst="chevron">
          <a:avLst/>
        </a:prstGeom>
        <a:solidFill>
          <a:schemeClr val="accent4">
            <a:alpha val="90000"/>
            <a:tint val="40000"/>
            <a:hueOff val="0"/>
            <a:satOff val="0"/>
            <a:lumOff val="0"/>
            <a:alphaOff val="0"/>
          </a:schemeClr>
        </a:solidFill>
        <a:ln w="25400" cap="flat" cmpd="sng" algn="ctr">
          <a:solidFill>
            <a:schemeClr val="accent4">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8890" rIns="0" bIns="8890" numCol="1" spcCol="1270" anchor="ctr" anchorCtr="0">
          <a:noAutofit/>
        </a:bodyPr>
        <a:lstStyle/>
        <a:p>
          <a:pPr lvl="0" algn="l" defTabSz="622300">
            <a:lnSpc>
              <a:spcPct val="90000"/>
            </a:lnSpc>
            <a:spcBef>
              <a:spcPct val="0"/>
            </a:spcBef>
            <a:spcAft>
              <a:spcPct val="35000"/>
            </a:spcAft>
          </a:pPr>
          <a:r>
            <a:rPr lang="en-US" sz="1400" kern="1200" dirty="0" smtClean="0"/>
            <a:t>Connect health centers and hospitals with ICTs</a:t>
          </a:r>
          <a:endParaRPr lang="en-US" sz="1400" kern="1200" dirty="0"/>
        </a:p>
      </dsp:txBody>
      <dsp:txXfrm>
        <a:off x="621312" y="2253353"/>
        <a:ext cx="7858520" cy="374238"/>
      </dsp:txXfrm>
    </dsp:sp>
    <dsp:sp modelId="{5F1A086D-2D2A-4E63-97B5-B43B815BFD39}">
      <dsp:nvSpPr>
        <dsp:cNvPr id="0" name=""/>
        <dsp:cNvSpPr/>
      </dsp:nvSpPr>
      <dsp:spPr>
        <a:xfrm>
          <a:off x="5543" y="2729042"/>
          <a:ext cx="762307" cy="450889"/>
        </a:xfrm>
        <a:prstGeom prst="chevron">
          <a:avLst/>
        </a:prstGeom>
        <a:solidFill>
          <a:schemeClr val="accent4">
            <a:alpha val="90000"/>
            <a:hueOff val="0"/>
            <a:satOff val="0"/>
            <a:lumOff val="0"/>
            <a:alphaOff val="-22222"/>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13335" rIns="0" bIns="13335" numCol="1" spcCol="1270" anchor="ctr" anchorCtr="0">
          <a:noAutofit/>
        </a:bodyPr>
        <a:lstStyle/>
        <a:p>
          <a:pPr lvl="0" algn="ctr" defTabSz="933450">
            <a:lnSpc>
              <a:spcPct val="90000"/>
            </a:lnSpc>
            <a:spcBef>
              <a:spcPct val="0"/>
            </a:spcBef>
            <a:spcAft>
              <a:spcPct val="35000"/>
            </a:spcAft>
          </a:pPr>
          <a:r>
            <a:rPr lang="en-US" sz="2100" kern="1200" dirty="0" smtClean="0"/>
            <a:t>6</a:t>
          </a:r>
          <a:endParaRPr lang="en-US" sz="2100" kern="1200" dirty="0"/>
        </a:p>
      </dsp:txBody>
      <dsp:txXfrm>
        <a:off x="5543" y="2729042"/>
        <a:ext cx="762307" cy="450889"/>
      </dsp:txXfrm>
    </dsp:sp>
    <dsp:sp modelId="{BFFF7D1B-7AD6-4815-AAE4-8FC702AC8A82}">
      <dsp:nvSpPr>
        <dsp:cNvPr id="0" name=""/>
        <dsp:cNvSpPr/>
      </dsp:nvSpPr>
      <dsp:spPr>
        <a:xfrm>
          <a:off x="621312" y="2767367"/>
          <a:ext cx="7858520" cy="374238"/>
        </a:xfrm>
        <a:prstGeom prst="chevron">
          <a:avLst/>
        </a:prstGeom>
        <a:solidFill>
          <a:schemeClr val="accent4">
            <a:alpha val="90000"/>
            <a:tint val="40000"/>
            <a:hueOff val="0"/>
            <a:satOff val="0"/>
            <a:lumOff val="0"/>
            <a:alphaOff val="0"/>
          </a:schemeClr>
        </a:solidFill>
        <a:ln w="25400" cap="flat" cmpd="sng" algn="ctr">
          <a:solidFill>
            <a:schemeClr val="accent4">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8890" rIns="0" bIns="8890" numCol="1" spcCol="1270" anchor="ctr" anchorCtr="0">
          <a:noAutofit/>
        </a:bodyPr>
        <a:lstStyle/>
        <a:p>
          <a:pPr lvl="0" algn="l" defTabSz="622300">
            <a:lnSpc>
              <a:spcPct val="90000"/>
            </a:lnSpc>
            <a:spcBef>
              <a:spcPct val="0"/>
            </a:spcBef>
            <a:spcAft>
              <a:spcPct val="35000"/>
            </a:spcAft>
          </a:pPr>
          <a:r>
            <a:rPr lang="en-US" sz="1400" kern="1200" dirty="0" smtClean="0"/>
            <a:t>Connect all local and central government departments and establish websites and email addresses </a:t>
          </a:r>
          <a:endParaRPr lang="en-US" sz="1400" kern="1200" dirty="0"/>
        </a:p>
      </dsp:txBody>
      <dsp:txXfrm>
        <a:off x="621312" y="2767367"/>
        <a:ext cx="7858520" cy="374238"/>
      </dsp:txXfrm>
    </dsp:sp>
    <dsp:sp modelId="{24501BEF-FEF0-4F8C-A253-E4B6E8EEFFE2}">
      <dsp:nvSpPr>
        <dsp:cNvPr id="0" name=""/>
        <dsp:cNvSpPr/>
      </dsp:nvSpPr>
      <dsp:spPr>
        <a:xfrm>
          <a:off x="5543" y="3243056"/>
          <a:ext cx="762307" cy="450889"/>
        </a:xfrm>
        <a:prstGeom prst="chevron">
          <a:avLst/>
        </a:prstGeom>
        <a:solidFill>
          <a:schemeClr val="accent4">
            <a:alpha val="90000"/>
            <a:hueOff val="0"/>
            <a:satOff val="0"/>
            <a:lumOff val="0"/>
            <a:alphaOff val="-26667"/>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13335" rIns="0" bIns="13335" numCol="1" spcCol="1270" anchor="ctr" anchorCtr="0">
          <a:noAutofit/>
        </a:bodyPr>
        <a:lstStyle/>
        <a:p>
          <a:pPr lvl="0" algn="ctr" defTabSz="933450">
            <a:lnSpc>
              <a:spcPct val="90000"/>
            </a:lnSpc>
            <a:spcBef>
              <a:spcPct val="0"/>
            </a:spcBef>
            <a:spcAft>
              <a:spcPct val="35000"/>
            </a:spcAft>
          </a:pPr>
          <a:r>
            <a:rPr lang="en-US" sz="2100" kern="1200" dirty="0" smtClean="0"/>
            <a:t>7</a:t>
          </a:r>
          <a:endParaRPr lang="en-US" sz="2100" kern="1200" dirty="0"/>
        </a:p>
      </dsp:txBody>
      <dsp:txXfrm>
        <a:off x="5543" y="3243056"/>
        <a:ext cx="762307" cy="450889"/>
      </dsp:txXfrm>
    </dsp:sp>
    <dsp:sp modelId="{AB20553A-43E0-4B0A-BEF6-6F6B43524FB9}">
      <dsp:nvSpPr>
        <dsp:cNvPr id="0" name=""/>
        <dsp:cNvSpPr/>
      </dsp:nvSpPr>
      <dsp:spPr>
        <a:xfrm>
          <a:off x="621312" y="3281382"/>
          <a:ext cx="7858520" cy="374238"/>
        </a:xfrm>
        <a:prstGeom prst="chevron">
          <a:avLst/>
        </a:prstGeom>
        <a:solidFill>
          <a:schemeClr val="accent4">
            <a:alpha val="90000"/>
            <a:tint val="40000"/>
            <a:hueOff val="0"/>
            <a:satOff val="0"/>
            <a:lumOff val="0"/>
            <a:alphaOff val="0"/>
          </a:schemeClr>
        </a:solidFill>
        <a:ln w="25400" cap="flat" cmpd="sng" algn="ctr">
          <a:solidFill>
            <a:schemeClr val="accent4">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8890" rIns="0" bIns="8890" numCol="1" spcCol="1270" anchor="ctr" anchorCtr="0">
          <a:noAutofit/>
        </a:bodyPr>
        <a:lstStyle/>
        <a:p>
          <a:pPr lvl="0" algn="l" defTabSz="622300">
            <a:lnSpc>
              <a:spcPct val="90000"/>
            </a:lnSpc>
            <a:spcBef>
              <a:spcPct val="0"/>
            </a:spcBef>
            <a:spcAft>
              <a:spcPct val="35000"/>
            </a:spcAft>
          </a:pPr>
          <a:r>
            <a:rPr lang="en-US" sz="1400" kern="1200" dirty="0" smtClean="0"/>
            <a:t>Adapt all primary and secondary school curricula to meet the challenges of the Information Society, taking into account national circumstances</a:t>
          </a:r>
          <a:endParaRPr lang="en-US" sz="1400" kern="1200" dirty="0"/>
        </a:p>
      </dsp:txBody>
      <dsp:txXfrm>
        <a:off x="621312" y="3281382"/>
        <a:ext cx="7858520" cy="374238"/>
      </dsp:txXfrm>
    </dsp:sp>
    <dsp:sp modelId="{CB2117CE-19FD-4936-ADD0-62FAA13DC8C4}">
      <dsp:nvSpPr>
        <dsp:cNvPr id="0" name=""/>
        <dsp:cNvSpPr/>
      </dsp:nvSpPr>
      <dsp:spPr>
        <a:xfrm>
          <a:off x="5543" y="3757070"/>
          <a:ext cx="762307" cy="450889"/>
        </a:xfrm>
        <a:prstGeom prst="chevron">
          <a:avLst/>
        </a:prstGeom>
        <a:solidFill>
          <a:schemeClr val="accent4">
            <a:alpha val="90000"/>
            <a:hueOff val="0"/>
            <a:satOff val="0"/>
            <a:lumOff val="0"/>
            <a:alphaOff val="-31111"/>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13335" rIns="0" bIns="13335" numCol="1" spcCol="1270" anchor="ctr" anchorCtr="0">
          <a:noAutofit/>
        </a:bodyPr>
        <a:lstStyle/>
        <a:p>
          <a:pPr lvl="0" algn="ctr" defTabSz="933450">
            <a:lnSpc>
              <a:spcPct val="90000"/>
            </a:lnSpc>
            <a:spcBef>
              <a:spcPct val="0"/>
            </a:spcBef>
            <a:spcAft>
              <a:spcPct val="35000"/>
            </a:spcAft>
          </a:pPr>
          <a:r>
            <a:rPr lang="en-US" sz="2100" kern="1200" dirty="0" smtClean="0"/>
            <a:t>8</a:t>
          </a:r>
          <a:endParaRPr lang="en-US" sz="2100" kern="1200" dirty="0"/>
        </a:p>
      </dsp:txBody>
      <dsp:txXfrm>
        <a:off x="5543" y="3757070"/>
        <a:ext cx="762307" cy="450889"/>
      </dsp:txXfrm>
    </dsp:sp>
    <dsp:sp modelId="{3E66CC69-A1CB-436F-B375-CCB6B218E389}">
      <dsp:nvSpPr>
        <dsp:cNvPr id="0" name=""/>
        <dsp:cNvSpPr/>
      </dsp:nvSpPr>
      <dsp:spPr>
        <a:xfrm>
          <a:off x="621312" y="3795396"/>
          <a:ext cx="7858520" cy="374238"/>
        </a:xfrm>
        <a:prstGeom prst="chevron">
          <a:avLst/>
        </a:prstGeom>
        <a:solidFill>
          <a:schemeClr val="accent4">
            <a:alpha val="90000"/>
            <a:tint val="40000"/>
            <a:hueOff val="0"/>
            <a:satOff val="0"/>
            <a:lumOff val="0"/>
            <a:alphaOff val="0"/>
          </a:schemeClr>
        </a:solidFill>
        <a:ln w="25400" cap="flat" cmpd="sng" algn="ctr">
          <a:solidFill>
            <a:schemeClr val="accent4">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8890" rIns="0" bIns="8890" numCol="1" spcCol="1270" anchor="ctr" anchorCtr="0">
          <a:noAutofit/>
        </a:bodyPr>
        <a:lstStyle/>
        <a:p>
          <a:pPr lvl="0" algn="l" defTabSz="622300">
            <a:lnSpc>
              <a:spcPct val="90000"/>
            </a:lnSpc>
            <a:spcBef>
              <a:spcPct val="0"/>
            </a:spcBef>
            <a:spcAft>
              <a:spcPct val="35000"/>
            </a:spcAft>
          </a:pPr>
          <a:r>
            <a:rPr lang="en-US" sz="1400" kern="1200" dirty="0" smtClean="0"/>
            <a:t>Ensure that all of the world’s population has access to television and radio services</a:t>
          </a:r>
          <a:endParaRPr lang="en-US" sz="1400" kern="1200" dirty="0"/>
        </a:p>
      </dsp:txBody>
      <dsp:txXfrm>
        <a:off x="621312" y="3795396"/>
        <a:ext cx="7858520" cy="374238"/>
      </dsp:txXfrm>
    </dsp:sp>
    <dsp:sp modelId="{45A16D72-F57F-4B6B-94B8-CEFF1B037511}">
      <dsp:nvSpPr>
        <dsp:cNvPr id="0" name=""/>
        <dsp:cNvSpPr/>
      </dsp:nvSpPr>
      <dsp:spPr>
        <a:xfrm>
          <a:off x="5543" y="4271085"/>
          <a:ext cx="762307" cy="450889"/>
        </a:xfrm>
        <a:prstGeom prst="chevron">
          <a:avLst/>
        </a:prstGeom>
        <a:solidFill>
          <a:schemeClr val="accent4">
            <a:alpha val="90000"/>
            <a:hueOff val="0"/>
            <a:satOff val="0"/>
            <a:lumOff val="0"/>
            <a:alphaOff val="-35556"/>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13335" rIns="0" bIns="13335" numCol="1" spcCol="1270" anchor="ctr" anchorCtr="0">
          <a:noAutofit/>
        </a:bodyPr>
        <a:lstStyle/>
        <a:p>
          <a:pPr lvl="0" algn="ctr" defTabSz="933450">
            <a:lnSpc>
              <a:spcPct val="90000"/>
            </a:lnSpc>
            <a:spcBef>
              <a:spcPct val="0"/>
            </a:spcBef>
            <a:spcAft>
              <a:spcPct val="35000"/>
            </a:spcAft>
          </a:pPr>
          <a:r>
            <a:rPr lang="en-US" sz="2100" kern="1200" dirty="0" smtClean="0"/>
            <a:t>9</a:t>
          </a:r>
          <a:endParaRPr lang="en-US" sz="2100" kern="1200" dirty="0"/>
        </a:p>
      </dsp:txBody>
      <dsp:txXfrm>
        <a:off x="5543" y="4271085"/>
        <a:ext cx="762307" cy="450889"/>
      </dsp:txXfrm>
    </dsp:sp>
    <dsp:sp modelId="{51598098-8941-46E0-B9AD-81ABE5EC3EAB}">
      <dsp:nvSpPr>
        <dsp:cNvPr id="0" name=""/>
        <dsp:cNvSpPr/>
      </dsp:nvSpPr>
      <dsp:spPr>
        <a:xfrm>
          <a:off x="621312" y="4309410"/>
          <a:ext cx="7858520" cy="374238"/>
        </a:xfrm>
        <a:prstGeom prst="chevron">
          <a:avLst/>
        </a:prstGeom>
        <a:solidFill>
          <a:schemeClr val="accent4">
            <a:alpha val="90000"/>
            <a:tint val="40000"/>
            <a:hueOff val="0"/>
            <a:satOff val="0"/>
            <a:lumOff val="0"/>
            <a:alphaOff val="0"/>
          </a:schemeClr>
        </a:solidFill>
        <a:ln w="25400" cap="flat" cmpd="sng" algn="ctr">
          <a:solidFill>
            <a:schemeClr val="accent4">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8890" rIns="0" bIns="8890" numCol="1" spcCol="1270" anchor="ctr" anchorCtr="0">
          <a:noAutofit/>
        </a:bodyPr>
        <a:lstStyle/>
        <a:p>
          <a:pPr lvl="0" algn="l" defTabSz="622300">
            <a:lnSpc>
              <a:spcPct val="90000"/>
            </a:lnSpc>
            <a:spcBef>
              <a:spcPct val="0"/>
            </a:spcBef>
            <a:spcAft>
              <a:spcPct val="35000"/>
            </a:spcAft>
          </a:pPr>
          <a:r>
            <a:rPr lang="en-US" sz="1400" kern="1200" dirty="0" smtClean="0"/>
            <a:t>Encourage the development of content and put in place technical conditions to facilitate the presence and use of all world languages on the Internet</a:t>
          </a:r>
          <a:endParaRPr lang="en-US" sz="1400" kern="1200" dirty="0"/>
        </a:p>
      </dsp:txBody>
      <dsp:txXfrm>
        <a:off x="621312" y="4309410"/>
        <a:ext cx="7858520" cy="374238"/>
      </dsp:txXfrm>
    </dsp:sp>
    <dsp:sp modelId="{A4B07261-82EB-4695-9D6D-9A14DB285046}">
      <dsp:nvSpPr>
        <dsp:cNvPr id="0" name=""/>
        <dsp:cNvSpPr/>
      </dsp:nvSpPr>
      <dsp:spPr>
        <a:xfrm>
          <a:off x="5543" y="4785099"/>
          <a:ext cx="750832" cy="450889"/>
        </a:xfrm>
        <a:prstGeom prst="chevron">
          <a:avLst/>
        </a:prstGeom>
        <a:solidFill>
          <a:schemeClr val="accent4">
            <a:alpha val="90000"/>
            <a:hueOff val="0"/>
            <a:satOff val="0"/>
            <a:lumOff val="0"/>
            <a:alpha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13335" rIns="0" bIns="13335" numCol="1" spcCol="1270" anchor="ctr" anchorCtr="0">
          <a:noAutofit/>
        </a:bodyPr>
        <a:lstStyle/>
        <a:p>
          <a:pPr lvl="0" algn="ctr" defTabSz="933450">
            <a:lnSpc>
              <a:spcPct val="90000"/>
            </a:lnSpc>
            <a:spcBef>
              <a:spcPct val="0"/>
            </a:spcBef>
            <a:spcAft>
              <a:spcPct val="35000"/>
            </a:spcAft>
          </a:pPr>
          <a:r>
            <a:rPr lang="en-US" sz="2100" kern="1200" dirty="0" smtClean="0"/>
            <a:t>10</a:t>
          </a:r>
          <a:endParaRPr lang="en-US" sz="2100" kern="1200" dirty="0"/>
        </a:p>
      </dsp:txBody>
      <dsp:txXfrm>
        <a:off x="5543" y="4785099"/>
        <a:ext cx="750832" cy="450889"/>
      </dsp:txXfrm>
    </dsp:sp>
    <dsp:sp modelId="{01DDAF5D-4DB6-48E0-AF9C-022C95D413E7}">
      <dsp:nvSpPr>
        <dsp:cNvPr id="0" name=""/>
        <dsp:cNvSpPr/>
      </dsp:nvSpPr>
      <dsp:spPr>
        <a:xfrm>
          <a:off x="609837" y="4823424"/>
          <a:ext cx="7858520" cy="374238"/>
        </a:xfrm>
        <a:prstGeom prst="chevron">
          <a:avLst/>
        </a:prstGeom>
        <a:solidFill>
          <a:schemeClr val="accent4">
            <a:alpha val="90000"/>
            <a:tint val="40000"/>
            <a:hueOff val="0"/>
            <a:satOff val="0"/>
            <a:lumOff val="0"/>
            <a:alphaOff val="0"/>
          </a:schemeClr>
        </a:solidFill>
        <a:ln w="25400" cap="flat" cmpd="sng" algn="ctr">
          <a:solidFill>
            <a:schemeClr val="accent4">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8890" rIns="0" bIns="8890" numCol="1" spcCol="1270" anchor="ctr" anchorCtr="0">
          <a:noAutofit/>
        </a:bodyPr>
        <a:lstStyle/>
        <a:p>
          <a:pPr lvl="0" algn="l" defTabSz="622300">
            <a:lnSpc>
              <a:spcPct val="90000"/>
            </a:lnSpc>
            <a:spcBef>
              <a:spcPct val="0"/>
            </a:spcBef>
            <a:spcAft>
              <a:spcPct val="35000"/>
            </a:spcAft>
          </a:pPr>
          <a:r>
            <a:rPr lang="en-US" sz="1400" kern="1200" dirty="0" smtClean="0"/>
            <a:t>Ensure that more than half the world’s inhabitants have access to ICTs within their reach</a:t>
          </a:r>
          <a:endParaRPr lang="en-US" sz="1400" kern="1200" dirty="0"/>
        </a:p>
      </dsp:txBody>
      <dsp:txXfrm>
        <a:off x="609837" y="4823424"/>
        <a:ext cx="7858520" cy="374238"/>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1DB5312-F862-4BC9-8AFB-61E43276EBA0}">
      <dsp:nvSpPr>
        <dsp:cNvPr id="0" name=""/>
        <dsp:cNvSpPr/>
      </dsp:nvSpPr>
      <dsp:spPr>
        <a:xfrm>
          <a:off x="2160272" y="1447798"/>
          <a:ext cx="1802130" cy="1802130"/>
        </a:xfrm>
        <a:prstGeom prst="gear9">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dirty="0" smtClean="0"/>
            <a:t>Liberalization of telecom Market </a:t>
          </a:r>
          <a:endParaRPr lang="en-US" sz="1400" kern="1200" dirty="0"/>
        </a:p>
      </dsp:txBody>
      <dsp:txXfrm>
        <a:off x="2160272" y="1447798"/>
        <a:ext cx="1802130" cy="1802130"/>
      </dsp:txXfrm>
    </dsp:sp>
    <dsp:sp modelId="{2D84F78E-0CD0-47DB-9109-AA9D1A9C2E69}">
      <dsp:nvSpPr>
        <dsp:cNvPr id="0" name=""/>
        <dsp:cNvSpPr/>
      </dsp:nvSpPr>
      <dsp:spPr>
        <a:xfrm>
          <a:off x="1149857" y="1048511"/>
          <a:ext cx="1310639" cy="1310639"/>
        </a:xfrm>
        <a:prstGeom prst="gear6">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endParaRPr lang="en-US" sz="1400" kern="1200" dirty="0"/>
        </a:p>
      </dsp:txBody>
      <dsp:txXfrm>
        <a:off x="1149857" y="1048511"/>
        <a:ext cx="1310639" cy="1310639"/>
      </dsp:txXfrm>
    </dsp:sp>
    <dsp:sp modelId="{465413D1-B9A6-4150-A9E1-203ED69F940F}">
      <dsp:nvSpPr>
        <dsp:cNvPr id="0" name=""/>
        <dsp:cNvSpPr/>
      </dsp:nvSpPr>
      <dsp:spPr>
        <a:xfrm rot="20700000">
          <a:off x="1883950" y="144304"/>
          <a:ext cx="1284159" cy="1284159"/>
        </a:xfrm>
        <a:prstGeom prst="gear6">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dirty="0" smtClean="0"/>
            <a:t>Universal Service</a:t>
          </a:r>
          <a:endParaRPr lang="en-US" sz="1400" kern="1200" dirty="0"/>
        </a:p>
      </dsp:txBody>
      <dsp:txXfrm>
        <a:off x="2165603" y="425957"/>
        <a:ext cx="720852" cy="720852"/>
      </dsp:txXfrm>
    </dsp:sp>
    <dsp:sp modelId="{31E60EC1-7471-49A3-8ADC-3963941E5620}">
      <dsp:nvSpPr>
        <dsp:cNvPr id="0" name=""/>
        <dsp:cNvSpPr/>
      </dsp:nvSpPr>
      <dsp:spPr>
        <a:xfrm>
          <a:off x="2049987" y="1208066"/>
          <a:ext cx="2306726" cy="2306726"/>
        </a:xfrm>
        <a:prstGeom prst="circularArrow">
          <a:avLst>
            <a:gd name="adj1" fmla="val 4688"/>
            <a:gd name="adj2" fmla="val 299029"/>
            <a:gd name="adj3" fmla="val 2489472"/>
            <a:gd name="adj4" fmla="val 15920025"/>
            <a:gd name="adj5" fmla="val 5469"/>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678271F-B963-4BC9-96DA-281DA66EF7C3}">
      <dsp:nvSpPr>
        <dsp:cNvPr id="0" name=""/>
        <dsp:cNvSpPr/>
      </dsp:nvSpPr>
      <dsp:spPr>
        <a:xfrm>
          <a:off x="917746" y="762455"/>
          <a:ext cx="1675980" cy="1675980"/>
        </a:xfrm>
        <a:prstGeom prst="leftCircularArrow">
          <a:avLst>
            <a:gd name="adj1" fmla="val 6452"/>
            <a:gd name="adj2" fmla="val 429999"/>
            <a:gd name="adj3" fmla="val 10489124"/>
            <a:gd name="adj4" fmla="val 14837806"/>
            <a:gd name="adj5" fmla="val 7527"/>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22D051C-E126-4FE5-93F0-8B994AA1E758}">
      <dsp:nvSpPr>
        <dsp:cNvPr id="0" name=""/>
        <dsp:cNvSpPr/>
      </dsp:nvSpPr>
      <dsp:spPr>
        <a:xfrm>
          <a:off x="1586910" y="-133036"/>
          <a:ext cx="1807044" cy="1807044"/>
        </a:xfrm>
        <a:prstGeom prst="circularArrow">
          <a:avLst>
            <a:gd name="adj1" fmla="val 5984"/>
            <a:gd name="adj2" fmla="val 394124"/>
            <a:gd name="adj3" fmla="val 13313824"/>
            <a:gd name="adj4" fmla="val 10508221"/>
            <a:gd name="adj5" fmla="val 698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1DB5312-F862-4BC9-8AFB-61E43276EBA0}">
      <dsp:nvSpPr>
        <dsp:cNvPr id="0" name=""/>
        <dsp:cNvSpPr/>
      </dsp:nvSpPr>
      <dsp:spPr>
        <a:xfrm>
          <a:off x="2184400" y="1015999"/>
          <a:ext cx="2235200" cy="2235200"/>
        </a:xfrm>
        <a:prstGeom prst="gear9">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en-US" sz="2200" kern="1200" dirty="0" smtClean="0"/>
            <a:t>Ubiquitous Coverage </a:t>
          </a:r>
          <a:endParaRPr lang="en-US" sz="2200" kern="1200" dirty="0"/>
        </a:p>
      </dsp:txBody>
      <dsp:txXfrm>
        <a:off x="2184400" y="1015999"/>
        <a:ext cx="2235200" cy="2235200"/>
      </dsp:txXfrm>
    </dsp:sp>
    <dsp:sp modelId="{31E60EC1-7471-49A3-8ADC-3963941E5620}">
      <dsp:nvSpPr>
        <dsp:cNvPr id="0" name=""/>
        <dsp:cNvSpPr/>
      </dsp:nvSpPr>
      <dsp:spPr>
        <a:xfrm>
          <a:off x="2283897" y="637310"/>
          <a:ext cx="2749296" cy="2749296"/>
        </a:xfrm>
        <a:prstGeom prst="circularArrow">
          <a:avLst>
            <a:gd name="adj1" fmla="val 4878"/>
            <a:gd name="adj2" fmla="val 312630"/>
            <a:gd name="adj3" fmla="val 3133259"/>
            <a:gd name="adj4" fmla="val 15234156"/>
            <a:gd name="adj5" fmla="val 569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pyramid4">
  <dgm:title val=""/>
  <dgm:desc val=""/>
  <dgm:catLst>
    <dgm:cat type="pyramid" pri="4000"/>
    <dgm:cat type="relationship" pri="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useDef="1">
    <dgm:dataModel>
      <dgm:ptLst/>
      <dgm:bg/>
      <dgm:whole/>
    </dgm:dataModel>
  </dgm:styleData>
  <dgm:clrData useDef="1">
    <dgm:dataModel>
      <dgm:ptLst/>
      <dgm:bg/>
      <dgm:whole/>
    </dgm:dataModel>
  </dgm:clrData>
  <dgm:layoutNode name="compositeShape">
    <dgm:varLst>
      <dgm:chMax val="9"/>
      <dgm:dir/>
      <dgm:resizeHandles val="exact"/>
    </dgm:varLst>
    <dgm:alg type="composite">
      <dgm:param type="ar" val="1"/>
    </dgm:alg>
    <dgm:shape xmlns:r="http://schemas.openxmlformats.org/officeDocument/2006/relationships" r:blip="">
      <dgm:adjLst/>
    </dgm:shape>
    <dgm:presOf/>
    <dgm:choose name="Name0">
      <dgm:if name="Name1" axis="ch" ptType="node" func="cnt" op="lte" val="4">
        <dgm:choose name="Name2">
          <dgm:if name="Name3" axis="ch" ptType="node" func="cnt" op="equ" val="1">
            <dgm:constrLst>
              <dgm:constr type="primFontSz" for="ch" ptType="node" op="equ" val="65"/>
              <dgm:constr type="t" for="ch" forName="triangle1"/>
              <dgm:constr type="l" for="ch" forName="triangle1"/>
              <dgm:constr type="h" for="ch" forName="triangle1" refType="h"/>
              <dgm:constr type="w" for="ch" forName="triangle1" refType="h"/>
            </dgm:constrLst>
          </dgm:if>
          <dgm:else name="Name4">
            <dgm:constrLst>
              <dgm:constr type="primFontSz" for="ch" ptType="node" op="equ" val="65"/>
              <dgm:constr type="t" for="ch" forName="triangle1"/>
              <dgm:constr type="l" for="ch" forName="triangle1" refType="h" fact="0.25"/>
              <dgm:constr type="h" for="ch" forName="triangle1" refType="h" fact="0.5"/>
              <dgm:constr type="w" for="ch" forName="triangle1" refType="h" fact="0.5"/>
              <dgm:constr type="t" for="ch" forName="triangle2" refType="h" fact="0.5"/>
              <dgm:constr type="l" for="ch" forName="triangle2"/>
              <dgm:constr type="h" for="ch" forName="triangle2" refType="h" fact="0.5"/>
              <dgm:constr type="w" for="ch" forName="triangle2" refType="h" fact="0.5"/>
              <dgm:constr type="t" for="ch" forName="triangle3" refType="h" fact="0.5"/>
              <dgm:constr type="l" for="ch" forName="triangle3" refType="h" fact="0.25"/>
              <dgm:constr type="h" for="ch" forName="triangle3" refType="h" fact="0.5"/>
              <dgm:constr type="w" for="ch" forName="triangle3" refType="h" fact="0.5"/>
              <dgm:constr type="t" for="ch" forName="triangle4" refType="h" fact="0.5"/>
              <dgm:constr type="l" for="ch" forName="triangle4" refType="h" fact="0.5"/>
              <dgm:constr type="h" for="ch" forName="triangle4" refType="h" fact="0.5"/>
              <dgm:constr type="w" for="ch" forName="triangle4" refType="h" fact="0.5"/>
            </dgm:constrLst>
          </dgm:else>
        </dgm:choose>
      </dgm:if>
      <dgm:else name="Name5">
        <dgm:constrLst>
          <dgm:constr type="primFontSz" for="ch" ptType="node" op="equ" val="65"/>
          <dgm:constr type="t" for="ch" forName="triangle1"/>
          <dgm:constr type="l" for="ch" forName="triangle1" refType="h" fact="0.33"/>
          <dgm:constr type="h" for="ch" forName="triangle1" refType="h" fact="0.33"/>
          <dgm:constr type="w" for="ch" forName="triangle1" refType="h" fact="0.33"/>
          <dgm:constr type="t" for="ch" forName="triangle2" refType="h" fact="0.33"/>
          <dgm:constr type="l" for="ch" forName="triangle2" refType="h" fact="0.165"/>
          <dgm:constr type="h" for="ch" forName="triangle2" refType="h" fact="0.33"/>
          <dgm:constr type="w" for="ch" forName="triangle2" refType="h" fact="0.33"/>
          <dgm:constr type="t" for="ch" forName="triangle3" refType="h" fact="0.33"/>
          <dgm:constr type="l" for="ch" forName="triangle3" refType="h" fact="0.33"/>
          <dgm:constr type="h" for="ch" forName="triangle3" refType="h" fact="0.33"/>
          <dgm:constr type="w" for="ch" forName="triangle3" refType="h" fact="0.33"/>
          <dgm:constr type="t" for="ch" forName="triangle4" refType="h" fact="0.33"/>
          <dgm:constr type="l" for="ch" forName="triangle4" refType="h" fact="0.495"/>
          <dgm:constr type="h" for="ch" forName="triangle4" refType="h" fact="0.33"/>
          <dgm:constr type="w" for="ch" forName="triangle4" refType="h" fact="0.33"/>
          <dgm:constr type="t" for="ch" forName="triangle5" refType="h" fact="0.66"/>
          <dgm:constr type="l" for="ch" forName="triangle5"/>
          <dgm:constr type="h" for="ch" forName="triangle5" refType="h" fact="0.33"/>
          <dgm:constr type="w" for="ch" forName="triangle5" refType="h" fact="0.33"/>
          <dgm:constr type="t" for="ch" forName="triangle6" refType="h" fact="0.66"/>
          <dgm:constr type="l" for="ch" forName="triangle6" refType="h" fact="0.165"/>
          <dgm:constr type="h" for="ch" forName="triangle6" refType="h" fact="0.33"/>
          <dgm:constr type="w" for="ch" forName="triangle6" refType="h" fact="0.33"/>
          <dgm:constr type="t" for="ch" forName="triangle7" refType="h" fact="0.66"/>
          <dgm:constr type="l" for="ch" forName="triangle7" refType="h" fact="0.33"/>
          <dgm:constr type="h" for="ch" forName="triangle7" refType="h" fact="0.33"/>
          <dgm:constr type="w" for="ch" forName="triangle7" refType="h" fact="0.33"/>
          <dgm:constr type="t" for="ch" forName="triangle8" refType="h" fact="0.66"/>
          <dgm:constr type="l" for="ch" forName="triangle8" refType="h" fact="0.495"/>
          <dgm:constr type="h" for="ch" forName="triangle8" refType="h" fact="0.33"/>
          <dgm:constr type="w" for="ch" forName="triangle8" refType="h" fact="0.33"/>
          <dgm:constr type="t" for="ch" forName="triangle9" refType="h" fact="0.66"/>
          <dgm:constr type="l" for="ch" forName="triangle9" refType="h" fact="0.66"/>
          <dgm:constr type="h" for="ch" forName="triangle9" refType="h" fact="0.33"/>
          <dgm:constr type="w" for="ch" forName="triangle9" refType="h" fact="0.33"/>
        </dgm:constrLst>
      </dgm:else>
    </dgm:choose>
    <dgm:ruleLst/>
    <dgm:choose name="Name6">
      <dgm:if name="Name7" axis="ch" ptType="node" func="cnt" op="gte" val="1">
        <dgm:layoutNode name="triangle1" styleLbl="node1">
          <dgm:varLst>
            <dgm:bulletEnabled val="1"/>
          </dgm:varLst>
          <dgm:alg type="tx">
            <dgm:param type="txAnchorVertCh" val="mid"/>
          </dgm:alg>
          <dgm:shape xmlns:r="http://schemas.openxmlformats.org/officeDocument/2006/relationships" type="triangle"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8"/>
    </dgm:choose>
    <dgm:choose name="Name9">
      <dgm:if name="Name10" axis="ch" ptType="node" func="cnt" op="gte" val="2">
        <dgm:layoutNode name="triangle2" styleLbl="node1">
          <dgm:varLst>
            <dgm:bulletEnabled val="1"/>
          </dgm:varLst>
          <dgm:alg type="tx">
            <dgm:param type="txAnchorVertCh" val="mid"/>
          </dgm:alg>
          <dgm:shape xmlns:r="http://schemas.openxmlformats.org/officeDocument/2006/relationships" type="triangle" r:blip="">
            <dgm:adjLst/>
          </dgm:shape>
          <dgm:choose name="Name11">
            <dgm:if name="Name12" func="var" arg="dir" op="equ" val="norm">
              <dgm:presOf axis="ch desOrSelf" ptType="node node" st="2 1" cnt="1 0"/>
            </dgm:if>
            <dgm:else name="Name13">
              <dgm:presOf axis="ch desOrSelf" ptType="node node" st="4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3" styleLbl="node1">
          <dgm:varLst>
            <dgm:bulletEnabled val="1"/>
          </dgm:varLst>
          <dgm:alg type="tx">
            <dgm:param type="txAnchorVertCh" val="mid"/>
          </dgm:alg>
          <dgm:shape xmlns:r="http://schemas.openxmlformats.org/officeDocument/2006/relationships" rot="180" type="triangle"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4" styleLbl="node1">
          <dgm:varLst>
            <dgm:bulletEnabled val="1"/>
          </dgm:varLst>
          <dgm:alg type="tx">
            <dgm:param type="txAnchorVertCh" val="mid"/>
          </dgm:alg>
          <dgm:shape xmlns:r="http://schemas.openxmlformats.org/officeDocument/2006/relationships" type="triangle" r:blip="">
            <dgm:adjLst/>
          </dgm:shape>
          <dgm:choose name="Name14">
            <dgm:if name="Name15" func="var" arg="dir" op="equ" val="norm">
              <dgm:presOf axis="ch desOrSelf" ptType="node node" st="4 1" cnt="1 0"/>
            </dgm:if>
            <dgm:else name="Name16">
              <dgm:presOf axis="ch desOrSelf" ptType="node node" st="2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7"/>
    </dgm:choose>
    <dgm:choose name="Name18">
      <dgm:if name="Name19" axis="ch" ptType="node" func="cnt" op="gte" val="5">
        <dgm:layoutNode name="triangle5" styleLbl="node1">
          <dgm:varLst>
            <dgm:bulletEnabled val="1"/>
          </dgm:varLst>
          <dgm:alg type="tx">
            <dgm:param type="txAnchorVertCh" val="mid"/>
          </dgm:alg>
          <dgm:shape xmlns:r="http://schemas.openxmlformats.org/officeDocument/2006/relationships" type="triangle" r:blip="">
            <dgm:adjLst/>
          </dgm:shape>
          <dgm:choose name="Name20">
            <dgm:if name="Name21" func="var" arg="dir" op="equ" val="norm">
              <dgm:presOf axis="ch desOrSelf" ptType="node node" st="5 1" cnt="1 0"/>
            </dgm:if>
            <dgm:else name="Name22">
              <dgm:presOf axis="ch desOrSelf" ptType="node node" st="9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6" styleLbl="node1">
          <dgm:varLst>
            <dgm:bulletEnabled val="1"/>
          </dgm:varLst>
          <dgm:alg type="tx">
            <dgm:param type="txAnchorVertCh" val="mid"/>
          </dgm:alg>
          <dgm:shape xmlns:r="http://schemas.openxmlformats.org/officeDocument/2006/relationships" rot="180" type="triangle" r:blip="">
            <dgm:adjLst/>
          </dgm:shape>
          <dgm:choose name="Name23">
            <dgm:if name="Name24" func="var" arg="dir" op="equ" val="norm">
              <dgm:presOf axis="ch desOrSelf" ptType="node node" st="6 1" cnt="1 0"/>
            </dgm:if>
            <dgm:else name="Name25">
              <dgm:presOf axis="ch desOrSelf" ptType="node node" st="8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7" styleLbl="node1">
          <dgm:varLst>
            <dgm:bulletEnabled val="1"/>
          </dgm:varLst>
          <dgm:alg type="tx">
            <dgm:param type="txAnchorVertCh" val="mid"/>
          </dgm:alg>
          <dgm:shape xmlns:r="http://schemas.openxmlformats.org/officeDocument/2006/relationships" type="triangle" r:blip="">
            <dgm:adjLst/>
          </dgm:shape>
          <dgm:presOf axis="ch desOrSelf" ptType="node node" st="7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8" styleLbl="node1">
          <dgm:varLst>
            <dgm:bulletEnabled val="1"/>
          </dgm:varLst>
          <dgm:alg type="tx">
            <dgm:param type="txAnchorVertCh" val="mid"/>
          </dgm:alg>
          <dgm:shape xmlns:r="http://schemas.openxmlformats.org/officeDocument/2006/relationships" rot="180" type="triangle" r:blip="">
            <dgm:adjLst/>
          </dgm:shape>
          <dgm:choose name="Name26">
            <dgm:if name="Name27" func="var" arg="dir" op="equ" val="norm">
              <dgm:presOf axis="ch desOrSelf" ptType="node node" st="8 1" cnt="1 0"/>
            </dgm:if>
            <dgm:else name="Name28">
              <dgm:presOf axis="ch desOrSelf" ptType="node node" st="6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9" styleLbl="node1">
          <dgm:varLst>
            <dgm:bulletEnabled val="1"/>
          </dgm:varLst>
          <dgm:alg type="tx">
            <dgm:param type="txAnchorVertCh" val="mid"/>
          </dgm:alg>
          <dgm:shape xmlns:r="http://schemas.openxmlformats.org/officeDocument/2006/relationships" type="triangle" r:blip="">
            <dgm:adjLst/>
          </dgm:shape>
          <dgm:choose name="Name29">
            <dgm:if name="Name30" func="var" arg="dir" op="equ" val="norm">
              <dgm:presOf axis="ch desOrSelf" ptType="node node" st="9 1" cnt="1 0"/>
            </dgm:if>
            <dgm:else name="Name31">
              <dgm:presOf axis="ch desOrSelf" ptType="node node" st="5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2"/>
    </dgm:choose>
  </dgm:layoutNode>
</dgm:layoutDef>
</file>

<file path=ppt/diagrams/layout2.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5938" cy="468313"/>
          </a:xfrm>
          <a:prstGeom prst="rect">
            <a:avLst/>
          </a:prstGeom>
        </p:spPr>
        <p:txBody>
          <a:bodyPr vert="horz" lIns="93763" tIns="46881" rIns="93763" bIns="46881"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95738" y="0"/>
            <a:ext cx="3055937" cy="468313"/>
          </a:xfrm>
          <a:prstGeom prst="rect">
            <a:avLst/>
          </a:prstGeom>
        </p:spPr>
        <p:txBody>
          <a:bodyPr vert="horz" lIns="93763" tIns="46881" rIns="93763" bIns="46881" rtlCol="0"/>
          <a:lstStyle>
            <a:lvl1pPr algn="r" fontAlgn="auto">
              <a:spcBef>
                <a:spcPts val="0"/>
              </a:spcBef>
              <a:spcAft>
                <a:spcPts val="0"/>
              </a:spcAft>
              <a:defRPr sz="1200" smtClean="0">
                <a:latin typeface="+mn-lt"/>
                <a:cs typeface="+mn-cs"/>
              </a:defRPr>
            </a:lvl1pPr>
          </a:lstStyle>
          <a:p>
            <a:pPr>
              <a:defRPr/>
            </a:pPr>
            <a:fld id="{82DE58FA-EAF0-4174-89FC-BBBD6D1DBE4A}" type="datetimeFigureOut">
              <a:rPr lang="en-US"/>
              <a:pPr>
                <a:defRPr/>
              </a:pPr>
              <a:t>6/12/2009</a:t>
            </a:fld>
            <a:endParaRPr lang="en-US"/>
          </a:p>
        </p:txBody>
      </p:sp>
      <p:sp>
        <p:nvSpPr>
          <p:cNvPr id="4" name="Slide Image Placeholder 3"/>
          <p:cNvSpPr>
            <a:spLocks noGrp="1" noRot="1" noChangeAspect="1"/>
          </p:cNvSpPr>
          <p:nvPr>
            <p:ph type="sldImg" idx="2"/>
          </p:nvPr>
        </p:nvSpPr>
        <p:spPr>
          <a:xfrm>
            <a:off x="1189038" y="701675"/>
            <a:ext cx="4676775" cy="3508375"/>
          </a:xfrm>
          <a:prstGeom prst="rect">
            <a:avLst/>
          </a:prstGeom>
          <a:noFill/>
          <a:ln w="12700">
            <a:solidFill>
              <a:prstClr val="black"/>
            </a:solidFill>
          </a:ln>
        </p:spPr>
        <p:txBody>
          <a:bodyPr vert="horz" lIns="93763" tIns="46881" rIns="93763" bIns="46881" rtlCol="0" anchor="ctr"/>
          <a:lstStyle/>
          <a:p>
            <a:pPr lvl="0"/>
            <a:endParaRPr lang="en-US" noProof="0"/>
          </a:p>
        </p:txBody>
      </p:sp>
      <p:sp>
        <p:nvSpPr>
          <p:cNvPr id="5" name="Notes Placeholder 4"/>
          <p:cNvSpPr>
            <a:spLocks noGrp="1"/>
          </p:cNvSpPr>
          <p:nvPr>
            <p:ph type="body" sz="quarter" idx="3"/>
          </p:nvPr>
        </p:nvSpPr>
        <p:spPr>
          <a:xfrm>
            <a:off x="704850" y="4445000"/>
            <a:ext cx="5643563" cy="4210050"/>
          </a:xfrm>
          <a:prstGeom prst="rect">
            <a:avLst/>
          </a:prstGeom>
        </p:spPr>
        <p:txBody>
          <a:bodyPr vert="horz" lIns="93763" tIns="46881" rIns="93763" bIns="46881"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86825"/>
            <a:ext cx="3055938" cy="468313"/>
          </a:xfrm>
          <a:prstGeom prst="rect">
            <a:avLst/>
          </a:prstGeom>
        </p:spPr>
        <p:txBody>
          <a:bodyPr vert="horz" lIns="93763" tIns="46881" rIns="93763" bIns="46881"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95738" y="8886825"/>
            <a:ext cx="3055937" cy="468313"/>
          </a:xfrm>
          <a:prstGeom prst="rect">
            <a:avLst/>
          </a:prstGeom>
        </p:spPr>
        <p:txBody>
          <a:bodyPr vert="horz" lIns="93763" tIns="46881" rIns="93763" bIns="46881" rtlCol="0" anchor="b"/>
          <a:lstStyle>
            <a:lvl1pPr algn="r" fontAlgn="auto">
              <a:spcBef>
                <a:spcPts val="0"/>
              </a:spcBef>
              <a:spcAft>
                <a:spcPts val="0"/>
              </a:spcAft>
              <a:defRPr sz="1200" smtClean="0">
                <a:latin typeface="+mn-lt"/>
                <a:cs typeface="+mn-cs"/>
              </a:defRPr>
            </a:lvl1pPr>
          </a:lstStyle>
          <a:p>
            <a:pPr>
              <a:defRPr/>
            </a:pPr>
            <a:fld id="{57C2C91A-15D1-44E0-B6CF-C7EDBCA0BDF6}"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395C073-F042-4558-B641-A8F144632C1C}" type="slidenum">
              <a:rPr lang="en-US"/>
              <a:pPr fontAlgn="base">
                <a:spcBef>
                  <a:spcPct val="0"/>
                </a:spcBef>
                <a:spcAft>
                  <a:spcPct val="0"/>
                </a:spcAft>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CC7D080-B41E-4174-A7DA-808815B9244F}" type="slidenum">
              <a:rPr lang="en-US"/>
              <a:pPr fontAlgn="base">
                <a:spcBef>
                  <a:spcPct val="0"/>
                </a:spcBef>
                <a:spcAft>
                  <a:spcPct val="0"/>
                </a:spcAft>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p:spPr>
      </p:sp>
      <p:sp>
        <p:nvSpPr>
          <p:cNvPr id="3891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89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DF51DCB-6FCD-41BC-990B-2494927BA508}" type="slidenum">
              <a:rPr lang="en-US"/>
              <a:pPr fontAlgn="base">
                <a:spcBef>
                  <a:spcPct val="0"/>
                </a:spcBef>
                <a:spcAft>
                  <a:spcPct val="0"/>
                </a:spcAft>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p:spPr>
      </p:sp>
      <p:sp>
        <p:nvSpPr>
          <p:cNvPr id="3993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99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83F4070-1A87-4D97-92D4-45978F652EBE}" type="slidenum">
              <a:rPr lang="en-US"/>
              <a:pPr fontAlgn="base">
                <a:spcBef>
                  <a:spcPct val="0"/>
                </a:spcBef>
                <a:spcAft>
                  <a:spcPct val="0"/>
                </a:spcAft>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44E44DD-40FD-4B04-9745-C402382CAD21}" type="slidenum">
              <a:rPr lang="en-US"/>
              <a:pPr fontAlgn="base">
                <a:spcBef>
                  <a:spcPct val="0"/>
                </a:spcBef>
                <a:spcAft>
                  <a:spcPct val="0"/>
                </a:spcAft>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4198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419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EC3E763-45D6-49CB-A0CF-E38F5AF2E135}" type="slidenum">
              <a:rPr lang="en-US"/>
              <a:pPr fontAlgn="base">
                <a:spcBef>
                  <a:spcPct val="0"/>
                </a:spcBef>
                <a:spcAft>
                  <a:spcPct val="0"/>
                </a:spcAft>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p:spPr>
      </p:sp>
      <p:sp>
        <p:nvSpPr>
          <p:cNvPr id="430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430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7361C46-195B-4108-A9CA-8911061801B8}" type="slidenum">
              <a:rPr lang="en-US"/>
              <a:pPr fontAlgn="base">
                <a:spcBef>
                  <a:spcPct val="0"/>
                </a:spcBef>
                <a:spcAft>
                  <a:spcPct val="0"/>
                </a:spcAft>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cs typeface="Arial" pitchFamily="34" charset="0"/>
            </a:endParaRPr>
          </a:p>
        </p:txBody>
      </p:sp>
      <p:sp>
        <p:nvSpPr>
          <p:cNvPr id="440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4ACBEDB-E1B0-4683-8C03-3FAC8C84424F}" type="slidenum">
              <a:rPr lang="en-US">
                <a:latin typeface="Arial" pitchFamily="34" charset="0"/>
                <a:cs typeface="Arial" pitchFamily="34" charset="0"/>
              </a:rPr>
              <a:pPr fontAlgn="base">
                <a:spcBef>
                  <a:spcPct val="0"/>
                </a:spcBef>
                <a:spcAft>
                  <a:spcPct val="0"/>
                </a:spcAft>
              </a:pPr>
              <a:t>16</a:t>
            </a:fld>
            <a:endParaRPr lang="en-US">
              <a:latin typeface="Arial" pitchFamily="34" charset="0"/>
              <a:cs typeface="Arial"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p:spPr>
      </p:sp>
      <p:sp>
        <p:nvSpPr>
          <p:cNvPr id="4505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cs typeface="Arial" pitchFamily="34" charset="0"/>
            </a:endParaRPr>
          </a:p>
        </p:txBody>
      </p:sp>
      <p:sp>
        <p:nvSpPr>
          <p:cNvPr id="450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A238F87-8C57-4D7A-A9E3-5351AFD16E86}" type="slidenum">
              <a:rPr lang="en-US">
                <a:latin typeface="Arial" pitchFamily="34" charset="0"/>
                <a:cs typeface="Arial" pitchFamily="34" charset="0"/>
              </a:rPr>
              <a:pPr fontAlgn="base">
                <a:spcBef>
                  <a:spcPct val="0"/>
                </a:spcBef>
                <a:spcAft>
                  <a:spcPct val="0"/>
                </a:spcAft>
              </a:pPr>
              <a:t>17</a:t>
            </a:fld>
            <a:endParaRPr lang="en-US">
              <a:latin typeface="Arial" pitchFamily="34" charset="0"/>
              <a:cs typeface="Arial"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460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3D30190-3C40-492E-A7B2-1A4B1C595918}" type="slidenum">
              <a:rPr lang="en-US"/>
              <a:pPr fontAlgn="base">
                <a:spcBef>
                  <a:spcPct val="0"/>
                </a:spcBef>
                <a:spcAft>
                  <a:spcPct val="0"/>
                </a:spcAft>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4710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CD22AA8-A3A0-47E9-AD89-9AF8350D05ED}" type="slidenum">
              <a:rPr lang="en-US"/>
              <a:pPr fontAlgn="base">
                <a:spcBef>
                  <a:spcPct val="0"/>
                </a:spcBef>
                <a:spcAft>
                  <a:spcPct val="0"/>
                </a:spcAft>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p:spPr>
      </p:sp>
      <p:sp>
        <p:nvSpPr>
          <p:cNvPr id="2969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97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DF9608E-7E6C-42AA-A186-F6A96825EDF2}" type="slidenum">
              <a:rPr lang="en-US"/>
              <a:pPr fontAlgn="base">
                <a:spcBef>
                  <a:spcPct val="0"/>
                </a:spcBef>
                <a:spcAft>
                  <a:spcPct val="0"/>
                </a:spcAft>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p:spPr>
      </p:sp>
      <p:sp>
        <p:nvSpPr>
          <p:cNvPr id="3072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07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893E445-949E-4F08-A765-F0B1C4000990}" type="slidenum">
              <a:rPr lang="en-US"/>
              <a:pPr fontAlgn="base">
                <a:spcBef>
                  <a:spcPct val="0"/>
                </a:spcBef>
                <a:spcAft>
                  <a:spcPct val="0"/>
                </a:spcAft>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p:spPr>
      </p:sp>
      <p:sp>
        <p:nvSpPr>
          <p:cNvPr id="3174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17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65C56CF-5234-40B8-926C-6908C0F89A0B}" type="slidenum">
              <a:rPr lang="en-US"/>
              <a:pPr fontAlgn="base">
                <a:spcBef>
                  <a:spcPct val="0"/>
                </a:spcBef>
                <a:spcAft>
                  <a:spcPct val="0"/>
                </a:spcAft>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27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6F4DE2B-6090-40D2-AC24-56671F47B937}" type="slidenum">
              <a:rPr lang="en-US"/>
              <a:pPr fontAlgn="base">
                <a:spcBef>
                  <a:spcPct val="0"/>
                </a:spcBef>
                <a:spcAft>
                  <a:spcPct val="0"/>
                </a:spcAft>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37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5895BF7-9720-4C26-83B7-3B475EEAE931}" type="slidenum">
              <a:rPr lang="en-US"/>
              <a:pPr fontAlgn="base">
                <a:spcBef>
                  <a:spcPct val="0"/>
                </a:spcBef>
                <a:spcAft>
                  <a:spcPct val="0"/>
                </a:spcAft>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48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FBA71E2-4FE4-4A94-B425-208C49168638}" type="slidenum">
              <a:rPr lang="en-US"/>
              <a:pPr fontAlgn="base">
                <a:spcBef>
                  <a:spcPct val="0"/>
                </a:spcBef>
                <a:spcAft>
                  <a:spcPct val="0"/>
                </a:spcAft>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58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DEE6BCA-7296-4556-9E7F-F16A4EB87839}" type="slidenum">
              <a:rPr lang="en-US"/>
              <a:pPr fontAlgn="base">
                <a:spcBef>
                  <a:spcPct val="0"/>
                </a:spcBef>
                <a:spcAft>
                  <a:spcPct val="0"/>
                </a:spcAft>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68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4AF14A1-E0D3-4C77-A722-87CE18E89590}" type="slidenum">
              <a:rPr lang="en-US"/>
              <a:pPr fontAlgn="base">
                <a:spcBef>
                  <a:spcPct val="0"/>
                </a:spcBef>
                <a:spcAft>
                  <a:spcPct val="0"/>
                </a:spcAft>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7" name="Title 1"/>
          <p:cNvSpPr>
            <a:spLocks noGrp="1"/>
          </p:cNvSpPr>
          <p:nvPr>
            <p:ph type="ctrTitle"/>
          </p:nvPr>
        </p:nvSpPr>
        <p:spPr>
          <a:xfrm>
            <a:off x="1981200" y="2667000"/>
            <a:ext cx="4800600" cy="2057400"/>
          </a:xfrm>
          <a:prstGeom prst="rect">
            <a:avLst/>
          </a:prstGeom>
        </p:spPr>
        <p:txBody>
          <a:bodyPr/>
          <a:lstStyle>
            <a:lvl1pPr>
              <a:defRPr b="1">
                <a:latin typeface="Arial" pitchFamily="34" charset="0"/>
                <a:cs typeface="Arial" pitchFamily="34" charset="0"/>
              </a:defRPr>
            </a:lvl1pPr>
          </a:lstStyle>
          <a:p>
            <a:r>
              <a:rPr lang="en-US" dirty="0" smtClean="0"/>
              <a:t>Click to edit Master title style</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7" name="Text Placeholder 10"/>
          <p:cNvSpPr>
            <a:spLocks noGrp="1"/>
          </p:cNvSpPr>
          <p:nvPr>
            <p:ph type="body" sz="quarter" idx="13"/>
          </p:nvPr>
        </p:nvSpPr>
        <p:spPr>
          <a:xfrm>
            <a:off x="1219200" y="1447800"/>
            <a:ext cx="6477000" cy="4419600"/>
          </a:xfrm>
          <a:prstGeom prst="rect">
            <a:avLst/>
          </a:prstGeom>
          <a:noFill/>
          <a:ln w="9525">
            <a:noFill/>
            <a:miter lim="800000"/>
            <a:headEnd/>
            <a:tailEnd/>
          </a:ln>
          <a:effectLst/>
        </p:spPr>
        <p:txBody>
          <a:bodyPr/>
          <a:lstStyle>
            <a:lvl1pPr marL="812800" indent="-812800" algn="l" defTabSz="914400" rtl="0" eaLnBrk="1" latinLnBrk="0" hangingPunct="1">
              <a:spcBef>
                <a:spcPct val="100000"/>
              </a:spcBef>
              <a:buFont typeface="Wingdings 2" pitchFamily="18" charset="2"/>
              <a:buAutoNum type="romanUcPeriod"/>
              <a:defRPr lang="en-US" sz="2400" b="1" kern="1200" smtClean="0">
                <a:solidFill>
                  <a:srgbClr val="4F3F7E"/>
                </a:solidFill>
                <a:latin typeface="Arial" pitchFamily="34" charset="0"/>
                <a:ea typeface="+mn-ea"/>
                <a:cs typeface="Arial" pitchFamily="34" charset="0"/>
              </a:defRPr>
            </a:lvl1pPr>
            <a:lvl2pPr marL="812800" indent="-812800" algn="l" defTabSz="914400" rtl="0" eaLnBrk="1" latinLnBrk="0" hangingPunct="1">
              <a:spcBef>
                <a:spcPct val="100000"/>
              </a:spcBef>
              <a:buFont typeface="Wingdings 2" pitchFamily="18" charset="2"/>
              <a:buNone/>
              <a:defRPr lang="en-US" sz="2400" b="1" kern="1200" smtClean="0">
                <a:solidFill>
                  <a:srgbClr val="75689F"/>
                </a:solidFill>
                <a:latin typeface="+mn-lt"/>
                <a:ea typeface="+mn-ea"/>
                <a:cs typeface="Times New Roman" pitchFamily="18" charset="0"/>
              </a:defRPr>
            </a:lvl2pPr>
            <a:lvl3pPr marL="812800" indent="-812800" algn="l" defTabSz="914400" rtl="0" eaLnBrk="1" latinLnBrk="0" hangingPunct="1">
              <a:spcBef>
                <a:spcPct val="100000"/>
              </a:spcBef>
              <a:buFont typeface="Wingdings 2" pitchFamily="18" charset="2"/>
              <a:buNone/>
              <a:defRPr lang="en-US" sz="2400" b="1" kern="1200" smtClean="0">
                <a:solidFill>
                  <a:srgbClr val="75689F"/>
                </a:solidFill>
                <a:latin typeface="+mn-lt"/>
                <a:ea typeface="+mn-ea"/>
                <a:cs typeface="Times New Roman" pitchFamily="18" charset="0"/>
              </a:defRPr>
            </a:lvl3pPr>
            <a:lvl4pPr marL="812800" indent="-812800" algn="l" defTabSz="914400" rtl="0" eaLnBrk="1" latinLnBrk="0" hangingPunct="1">
              <a:spcBef>
                <a:spcPct val="100000"/>
              </a:spcBef>
              <a:buFont typeface="Wingdings 2" pitchFamily="18" charset="2"/>
              <a:buNone/>
              <a:defRPr lang="en-US" sz="2400" b="1" kern="1200" smtClean="0">
                <a:solidFill>
                  <a:srgbClr val="75689F"/>
                </a:solidFill>
                <a:latin typeface="+mn-lt"/>
                <a:ea typeface="+mn-ea"/>
                <a:cs typeface="Times New Roman" pitchFamily="18" charset="0"/>
              </a:defRPr>
            </a:lvl4pPr>
            <a:lvl5pPr marL="812800" indent="-812800" algn="l" defTabSz="914400" rtl="0" eaLnBrk="1" latinLnBrk="0" hangingPunct="1">
              <a:spcBef>
                <a:spcPct val="100000"/>
              </a:spcBef>
              <a:buFont typeface="Wingdings 2" pitchFamily="18" charset="2"/>
              <a:buAutoNum type="romanUcPeriod"/>
              <a:defRPr lang="en-US" sz="2400" b="1" kern="1200" dirty="0" smtClean="0">
                <a:solidFill>
                  <a:srgbClr val="75689F"/>
                </a:solidFill>
                <a:latin typeface="+mn-lt"/>
                <a:ea typeface="+mn-ea"/>
                <a:cs typeface="Times New Roman" pitchFamily="18" charset="0"/>
              </a:defRPr>
            </a:lvl5pPr>
          </a:lstStyle>
          <a:p>
            <a:pPr lvl="0"/>
            <a:r>
              <a:rPr lang="en-US" dirty="0" smtClean="0"/>
              <a:t>Click to edit Master text styles</a:t>
            </a:r>
          </a:p>
          <a:p>
            <a:pPr lvl="0"/>
            <a:r>
              <a:rPr lang="en-US" dirty="0" smtClean="0"/>
              <a:t>Second level</a:t>
            </a:r>
          </a:p>
          <a:p>
            <a:pPr lvl="0"/>
            <a:r>
              <a:rPr lang="en-US" dirty="0" smtClean="0"/>
              <a:t>Third level</a:t>
            </a:r>
          </a:p>
          <a:p>
            <a:pPr lvl="0"/>
            <a:r>
              <a:rPr lang="en-US" dirty="0" smtClean="0"/>
              <a:t>Fourth level</a:t>
            </a:r>
          </a:p>
        </p:txBody>
      </p:sp>
      <p:sp>
        <p:nvSpPr>
          <p:cNvPr id="3" name="Date Placeholder 3"/>
          <p:cNvSpPr>
            <a:spLocks noGrp="1"/>
          </p:cNvSpPr>
          <p:nvPr>
            <p:ph type="dt" sz="half" idx="14"/>
          </p:nvPr>
        </p:nvSpPr>
        <p:spPr>
          <a:xfrm>
            <a:off x="0" y="6492875"/>
            <a:ext cx="2133600" cy="365125"/>
          </a:xfrm>
          <a:prstGeom prst="rect">
            <a:avLst/>
          </a:prstGeom>
        </p:spPr>
        <p:txBody>
          <a:bodyPr/>
          <a:lstStyle>
            <a:lvl1pPr fontAlgn="auto">
              <a:spcBef>
                <a:spcPts val="0"/>
              </a:spcBef>
              <a:spcAft>
                <a:spcPts val="0"/>
              </a:spcAft>
              <a:defRPr sz="1200" smtClean="0">
                <a:latin typeface="+mn-lt"/>
                <a:cs typeface="+mn-cs"/>
              </a:defRPr>
            </a:lvl1pPr>
          </a:lstStyle>
          <a:p>
            <a:pPr>
              <a:defRPr/>
            </a:pPr>
            <a:fld id="{4F8D667A-2BBB-4B8D-B780-3AF25B5D0B5E}" type="datetime1">
              <a:rPr lang="en-US"/>
              <a:pPr>
                <a:defRPr/>
              </a:pPr>
              <a:t>6/12/2009</a:t>
            </a:fld>
            <a:endParaRPr lang="en-US"/>
          </a:p>
        </p:txBody>
      </p:sp>
      <p:sp>
        <p:nvSpPr>
          <p:cNvPr id="4" name="Slide Number Placeholder 5"/>
          <p:cNvSpPr>
            <a:spLocks noGrp="1"/>
          </p:cNvSpPr>
          <p:nvPr>
            <p:ph type="sldNum" sz="quarter" idx="15"/>
          </p:nvPr>
        </p:nvSpPr>
        <p:spPr>
          <a:xfrm>
            <a:off x="7010400" y="6492875"/>
            <a:ext cx="2133600" cy="365125"/>
          </a:xfrm>
          <a:prstGeom prst="rect">
            <a:avLst/>
          </a:prstGeom>
        </p:spPr>
        <p:txBody>
          <a:bodyPr/>
          <a:lstStyle>
            <a:lvl1pPr algn="r" fontAlgn="auto">
              <a:spcBef>
                <a:spcPts val="0"/>
              </a:spcBef>
              <a:spcAft>
                <a:spcPts val="0"/>
              </a:spcAft>
              <a:defRPr sz="1200" smtClean="0">
                <a:latin typeface="+mn-lt"/>
                <a:cs typeface="+mn-cs"/>
              </a:defRPr>
            </a:lvl1pPr>
          </a:lstStyle>
          <a:p>
            <a:pPr>
              <a:defRPr/>
            </a:pPr>
            <a:fld id="{1B345D62-54E6-4A7E-B00E-7BC960E7FC1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Vertical Title and Text">
    <p:spTree>
      <p:nvGrpSpPr>
        <p:cNvPr id="1" name=""/>
        <p:cNvGrpSpPr/>
        <p:nvPr/>
      </p:nvGrpSpPr>
      <p:grpSpPr>
        <a:xfrm>
          <a:off x="0" y="0"/>
          <a:ext cx="0" cy="0"/>
          <a:chOff x="0" y="0"/>
          <a:chExt cx="0" cy="0"/>
        </a:xfrm>
      </p:grpSpPr>
      <p:sp>
        <p:nvSpPr>
          <p:cNvPr id="7" name="Title 3"/>
          <p:cNvSpPr>
            <a:spLocks noGrp="1"/>
          </p:cNvSpPr>
          <p:nvPr>
            <p:ph type="title"/>
          </p:nvPr>
        </p:nvSpPr>
        <p:spPr>
          <a:xfrm>
            <a:off x="1600200" y="76200"/>
            <a:ext cx="7086600" cy="1143000"/>
          </a:xfrm>
          <a:prstGeom prst="rect">
            <a:avLst/>
          </a:prstGeom>
          <a:solidFill>
            <a:srgbClr val="75689F"/>
          </a:solidFill>
        </p:spPr>
        <p:txBody>
          <a:bodyPr anchor="ctr"/>
          <a:lstStyle>
            <a:lvl1pPr>
              <a:defRPr kumimoji="0" lang="en-US" sz="2000" b="1" i="0" u="none" strike="noStrike" kern="1200" cap="none" spc="0" normalizeH="0" baseline="0" noProof="0" dirty="0" smtClean="0">
                <a:ln>
                  <a:noFill/>
                </a:ln>
                <a:solidFill>
                  <a:schemeClr val="bg1"/>
                </a:solidFill>
                <a:effectLst>
                  <a:outerShdw blurRad="38100" dist="38100" dir="2700000" algn="tl">
                    <a:srgbClr val="000000"/>
                  </a:outerShdw>
                </a:effectLst>
                <a:uLnTx/>
                <a:uFillTx/>
                <a:latin typeface="Arial" pitchFamily="34" charset="0"/>
                <a:ea typeface="+mj-ea"/>
                <a:cs typeface="Arial" pitchFamily="34" charset="0"/>
              </a:defRPr>
            </a:lvl1pPr>
          </a:lstStyle>
          <a:p>
            <a:pPr lvl="0"/>
            <a:r>
              <a:rPr lang="en-US" dirty="0" smtClean="0"/>
              <a:t>Click to edit Master title style</a:t>
            </a:r>
            <a:endParaRPr lang="en-US" dirty="0"/>
          </a:p>
        </p:txBody>
      </p:sp>
      <p:sp>
        <p:nvSpPr>
          <p:cNvPr id="3" name="Date Placeholder 3"/>
          <p:cNvSpPr>
            <a:spLocks noGrp="1"/>
          </p:cNvSpPr>
          <p:nvPr>
            <p:ph type="dt" sz="half" idx="10"/>
          </p:nvPr>
        </p:nvSpPr>
        <p:spPr>
          <a:xfrm>
            <a:off x="0" y="6492875"/>
            <a:ext cx="2133600" cy="365125"/>
          </a:xfrm>
          <a:prstGeom prst="rect">
            <a:avLst/>
          </a:prstGeom>
        </p:spPr>
        <p:txBody>
          <a:bodyPr/>
          <a:lstStyle>
            <a:lvl1pPr fontAlgn="auto">
              <a:spcBef>
                <a:spcPts val="0"/>
              </a:spcBef>
              <a:spcAft>
                <a:spcPts val="0"/>
              </a:spcAft>
              <a:defRPr sz="1200" smtClean="0">
                <a:latin typeface="+mn-lt"/>
                <a:cs typeface="+mn-cs"/>
              </a:defRPr>
            </a:lvl1pPr>
          </a:lstStyle>
          <a:p>
            <a:pPr>
              <a:defRPr/>
            </a:pPr>
            <a:fld id="{7F6E9F31-CC71-46F8-BDB6-9D6A2DD53A4D}" type="datetime1">
              <a:rPr lang="en-US"/>
              <a:pPr>
                <a:defRPr/>
              </a:pPr>
              <a:t>6/12/2009</a:t>
            </a:fld>
            <a:endParaRPr lang="en-US"/>
          </a:p>
        </p:txBody>
      </p:sp>
      <p:sp>
        <p:nvSpPr>
          <p:cNvPr id="4" name="Slide Number Placeholder 5"/>
          <p:cNvSpPr>
            <a:spLocks noGrp="1"/>
          </p:cNvSpPr>
          <p:nvPr>
            <p:ph type="sldNum" sz="quarter" idx="11"/>
          </p:nvPr>
        </p:nvSpPr>
        <p:spPr>
          <a:xfrm>
            <a:off x="7010400" y="6492875"/>
            <a:ext cx="2133600" cy="365125"/>
          </a:xfrm>
          <a:prstGeom prst="rect">
            <a:avLst/>
          </a:prstGeom>
        </p:spPr>
        <p:txBody>
          <a:bodyPr/>
          <a:lstStyle>
            <a:lvl1pPr algn="r" fontAlgn="auto">
              <a:spcBef>
                <a:spcPts val="0"/>
              </a:spcBef>
              <a:spcAft>
                <a:spcPts val="0"/>
              </a:spcAft>
              <a:defRPr sz="1200" smtClean="0">
                <a:latin typeface="+mn-lt"/>
                <a:cs typeface="+mn-cs"/>
              </a:defRPr>
            </a:lvl1pPr>
          </a:lstStyle>
          <a:p>
            <a:pPr>
              <a:defRPr/>
            </a:pPr>
            <a:fld id="{E9D06FDB-1E9A-4F1F-9358-602F8A7E4C03}"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7" name="Title 3"/>
          <p:cNvSpPr>
            <a:spLocks noGrp="1"/>
          </p:cNvSpPr>
          <p:nvPr>
            <p:ph type="title"/>
          </p:nvPr>
        </p:nvSpPr>
        <p:spPr>
          <a:xfrm>
            <a:off x="1600200" y="76200"/>
            <a:ext cx="7086600" cy="1143000"/>
          </a:xfrm>
          <a:prstGeom prst="rect">
            <a:avLst/>
          </a:prstGeom>
          <a:solidFill>
            <a:srgbClr val="75689F"/>
          </a:solidFill>
        </p:spPr>
        <p:txBody>
          <a:bodyPr anchor="ctr"/>
          <a:lstStyle>
            <a:lvl1pPr>
              <a:defRPr kumimoji="0" lang="en-US" sz="2000" b="1" i="0" u="none" strike="noStrike" kern="1200" cap="none" spc="0" normalizeH="0" baseline="0" noProof="0" dirty="0" smtClean="0">
                <a:ln>
                  <a:noFill/>
                </a:ln>
                <a:solidFill>
                  <a:schemeClr val="bg1"/>
                </a:solidFill>
                <a:effectLst>
                  <a:outerShdw blurRad="38100" dist="38100" dir="2700000" algn="tl">
                    <a:srgbClr val="000000"/>
                  </a:outerShdw>
                </a:effectLst>
                <a:uLnTx/>
                <a:uFillTx/>
                <a:latin typeface="Arial" pitchFamily="34" charset="0"/>
                <a:ea typeface="+mj-ea"/>
                <a:cs typeface="Arial" pitchFamily="34" charset="0"/>
              </a:defRPr>
            </a:lvl1pPr>
          </a:lstStyle>
          <a:p>
            <a:pPr lvl="0"/>
            <a:r>
              <a:rPr lang="en-US" dirty="0" smtClean="0"/>
              <a:t>Click to edit Master title style</a:t>
            </a:r>
            <a:endParaRPr lang="en-US" dirty="0"/>
          </a:p>
        </p:txBody>
      </p:sp>
      <p:sp>
        <p:nvSpPr>
          <p:cNvPr id="3" name="Date Placeholder 3"/>
          <p:cNvSpPr>
            <a:spLocks noGrp="1"/>
          </p:cNvSpPr>
          <p:nvPr>
            <p:ph type="dt" sz="half" idx="10"/>
          </p:nvPr>
        </p:nvSpPr>
        <p:spPr>
          <a:xfrm>
            <a:off x="0" y="6492875"/>
            <a:ext cx="2133600" cy="365125"/>
          </a:xfrm>
          <a:prstGeom prst="rect">
            <a:avLst/>
          </a:prstGeom>
        </p:spPr>
        <p:txBody>
          <a:bodyPr/>
          <a:lstStyle>
            <a:lvl1pPr fontAlgn="auto">
              <a:spcBef>
                <a:spcPts val="0"/>
              </a:spcBef>
              <a:spcAft>
                <a:spcPts val="0"/>
              </a:spcAft>
              <a:defRPr sz="1200" smtClean="0">
                <a:latin typeface="+mn-lt"/>
                <a:cs typeface="+mn-cs"/>
              </a:defRPr>
            </a:lvl1pPr>
          </a:lstStyle>
          <a:p>
            <a:pPr>
              <a:defRPr/>
            </a:pPr>
            <a:fld id="{570263CC-A664-4B21-A0DE-51795F78B911}" type="datetime1">
              <a:rPr lang="en-US"/>
              <a:pPr>
                <a:defRPr/>
              </a:pPr>
              <a:t>6/12/2009</a:t>
            </a:fld>
            <a:endParaRPr lang="en-US"/>
          </a:p>
        </p:txBody>
      </p:sp>
      <p:sp>
        <p:nvSpPr>
          <p:cNvPr id="4" name="Slide Number Placeholder 5"/>
          <p:cNvSpPr>
            <a:spLocks noGrp="1"/>
          </p:cNvSpPr>
          <p:nvPr>
            <p:ph type="sldNum" sz="quarter" idx="11"/>
          </p:nvPr>
        </p:nvSpPr>
        <p:spPr>
          <a:xfrm>
            <a:off x="7010400" y="6492875"/>
            <a:ext cx="2133600" cy="365125"/>
          </a:xfrm>
          <a:prstGeom prst="rect">
            <a:avLst/>
          </a:prstGeom>
        </p:spPr>
        <p:txBody>
          <a:bodyPr/>
          <a:lstStyle>
            <a:lvl1pPr algn="r" fontAlgn="auto">
              <a:spcBef>
                <a:spcPts val="0"/>
              </a:spcBef>
              <a:spcAft>
                <a:spcPts val="0"/>
              </a:spcAft>
              <a:defRPr sz="1200" smtClean="0">
                <a:latin typeface="+mn-lt"/>
                <a:cs typeface="+mn-cs"/>
              </a:defRPr>
            </a:lvl1pPr>
          </a:lstStyle>
          <a:p>
            <a:pPr>
              <a:defRPr/>
            </a:pPr>
            <a:fld id="{28A43E39-73F8-4889-923C-4FCE24297104}"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1_Vertical Title and Text">
    <p:spTree>
      <p:nvGrpSpPr>
        <p:cNvPr id="1" name=""/>
        <p:cNvGrpSpPr/>
        <p:nvPr/>
      </p:nvGrpSpPr>
      <p:grpSpPr>
        <a:xfrm>
          <a:off x="0" y="0"/>
          <a:ext cx="0" cy="0"/>
          <a:chOff x="0" y="0"/>
          <a:chExt cx="0" cy="0"/>
        </a:xfrm>
      </p:grpSpPr>
      <p:sp>
        <p:nvSpPr>
          <p:cNvPr id="7" name="Text Placeholder 10"/>
          <p:cNvSpPr>
            <a:spLocks noGrp="1"/>
          </p:cNvSpPr>
          <p:nvPr>
            <p:ph type="body" sz="quarter" idx="13"/>
          </p:nvPr>
        </p:nvSpPr>
        <p:spPr>
          <a:xfrm>
            <a:off x="1219200" y="1447800"/>
            <a:ext cx="6477000" cy="4419600"/>
          </a:xfrm>
          <a:prstGeom prst="rect">
            <a:avLst/>
          </a:prstGeom>
          <a:noFill/>
          <a:ln w="9525">
            <a:noFill/>
            <a:miter lim="800000"/>
            <a:headEnd/>
            <a:tailEnd/>
          </a:ln>
          <a:effectLst/>
        </p:spPr>
        <p:txBody>
          <a:bodyPr/>
          <a:lstStyle>
            <a:lvl1pPr marL="812800" indent="-812800" algn="l" defTabSz="914400" rtl="0" eaLnBrk="1" latinLnBrk="0" hangingPunct="1">
              <a:spcBef>
                <a:spcPct val="100000"/>
              </a:spcBef>
              <a:buFont typeface="Wingdings 2" pitchFamily="18" charset="2"/>
              <a:buAutoNum type="romanUcPeriod"/>
              <a:defRPr lang="en-US" sz="2400" b="1" kern="1200" smtClean="0">
                <a:solidFill>
                  <a:srgbClr val="4F3F7E"/>
                </a:solidFill>
                <a:latin typeface="Arial" pitchFamily="34" charset="0"/>
                <a:ea typeface="+mn-ea"/>
                <a:cs typeface="Arial" pitchFamily="34" charset="0"/>
              </a:defRPr>
            </a:lvl1pPr>
            <a:lvl2pPr marL="812800" indent="-812800" algn="l" defTabSz="914400" rtl="0" eaLnBrk="1" latinLnBrk="0" hangingPunct="1">
              <a:spcBef>
                <a:spcPct val="100000"/>
              </a:spcBef>
              <a:buFont typeface="Wingdings 2" pitchFamily="18" charset="2"/>
              <a:buNone/>
              <a:defRPr lang="en-US" sz="2400" b="1" kern="1200" smtClean="0">
                <a:solidFill>
                  <a:srgbClr val="75689F"/>
                </a:solidFill>
                <a:latin typeface="+mn-lt"/>
                <a:ea typeface="+mn-ea"/>
                <a:cs typeface="Times New Roman" pitchFamily="18" charset="0"/>
              </a:defRPr>
            </a:lvl2pPr>
            <a:lvl3pPr marL="812800" indent="-812800" algn="l" defTabSz="914400" rtl="0" eaLnBrk="1" latinLnBrk="0" hangingPunct="1">
              <a:spcBef>
                <a:spcPct val="100000"/>
              </a:spcBef>
              <a:buFont typeface="Wingdings 2" pitchFamily="18" charset="2"/>
              <a:buNone/>
              <a:defRPr lang="en-US" sz="2400" b="1" kern="1200" smtClean="0">
                <a:solidFill>
                  <a:srgbClr val="75689F"/>
                </a:solidFill>
                <a:latin typeface="+mn-lt"/>
                <a:ea typeface="+mn-ea"/>
                <a:cs typeface="Times New Roman" pitchFamily="18" charset="0"/>
              </a:defRPr>
            </a:lvl3pPr>
            <a:lvl4pPr marL="812800" indent="-812800" algn="l" defTabSz="914400" rtl="0" eaLnBrk="1" latinLnBrk="0" hangingPunct="1">
              <a:spcBef>
                <a:spcPct val="100000"/>
              </a:spcBef>
              <a:buFont typeface="Wingdings 2" pitchFamily="18" charset="2"/>
              <a:buNone/>
              <a:defRPr lang="en-US" sz="2400" b="1" kern="1200" smtClean="0">
                <a:solidFill>
                  <a:srgbClr val="75689F"/>
                </a:solidFill>
                <a:latin typeface="+mn-lt"/>
                <a:ea typeface="+mn-ea"/>
                <a:cs typeface="Times New Roman" pitchFamily="18" charset="0"/>
              </a:defRPr>
            </a:lvl4pPr>
            <a:lvl5pPr marL="812800" indent="-812800" algn="l" defTabSz="914400" rtl="0" eaLnBrk="1" latinLnBrk="0" hangingPunct="1">
              <a:spcBef>
                <a:spcPct val="100000"/>
              </a:spcBef>
              <a:buFont typeface="Wingdings 2" pitchFamily="18" charset="2"/>
              <a:buAutoNum type="romanUcPeriod"/>
              <a:defRPr lang="en-US" sz="2400" b="1" kern="1200" dirty="0" smtClean="0">
                <a:solidFill>
                  <a:srgbClr val="75689F"/>
                </a:solidFill>
                <a:latin typeface="+mn-lt"/>
                <a:ea typeface="+mn-ea"/>
                <a:cs typeface="Times New Roman" pitchFamily="18" charset="0"/>
              </a:defRPr>
            </a:lvl5pPr>
          </a:lstStyle>
          <a:p>
            <a:pPr lvl="0"/>
            <a:r>
              <a:rPr lang="en-US" dirty="0" smtClean="0"/>
              <a:t>Click to edit Master text styles</a:t>
            </a:r>
          </a:p>
          <a:p>
            <a:pPr lvl="0"/>
            <a:r>
              <a:rPr lang="en-US" dirty="0" smtClean="0"/>
              <a:t>Second level</a:t>
            </a:r>
          </a:p>
          <a:p>
            <a:pPr lvl="0"/>
            <a:r>
              <a:rPr lang="en-US" dirty="0" smtClean="0"/>
              <a:t>Third level</a:t>
            </a:r>
          </a:p>
          <a:p>
            <a:pPr lvl="0"/>
            <a:r>
              <a:rPr lang="en-US" dirty="0" smtClean="0"/>
              <a:t>Fourth level</a:t>
            </a:r>
          </a:p>
        </p:txBody>
      </p:sp>
      <p:sp>
        <p:nvSpPr>
          <p:cNvPr id="3" name="Date Placeholder 3"/>
          <p:cNvSpPr>
            <a:spLocks noGrp="1"/>
          </p:cNvSpPr>
          <p:nvPr>
            <p:ph type="dt" sz="half" idx="14"/>
          </p:nvPr>
        </p:nvSpPr>
        <p:spPr>
          <a:xfrm>
            <a:off x="0" y="6492875"/>
            <a:ext cx="2133600" cy="365125"/>
          </a:xfrm>
          <a:prstGeom prst="rect">
            <a:avLst/>
          </a:prstGeom>
        </p:spPr>
        <p:txBody>
          <a:bodyPr/>
          <a:lstStyle>
            <a:lvl1pPr fontAlgn="auto">
              <a:spcBef>
                <a:spcPts val="0"/>
              </a:spcBef>
              <a:spcAft>
                <a:spcPts val="0"/>
              </a:spcAft>
              <a:defRPr sz="1200" smtClean="0">
                <a:latin typeface="+mn-lt"/>
                <a:cs typeface="+mn-cs"/>
              </a:defRPr>
            </a:lvl1pPr>
          </a:lstStyle>
          <a:p>
            <a:pPr>
              <a:defRPr/>
            </a:pPr>
            <a:fld id="{1D368FA2-6FDF-478F-B51D-23A30BCE71E1}" type="datetime1">
              <a:rPr lang="en-US"/>
              <a:pPr>
                <a:defRPr/>
              </a:pPr>
              <a:t>6/12/2009</a:t>
            </a:fld>
            <a:endParaRPr lang="en-US"/>
          </a:p>
        </p:txBody>
      </p:sp>
      <p:sp>
        <p:nvSpPr>
          <p:cNvPr id="4" name="Slide Number Placeholder 5"/>
          <p:cNvSpPr>
            <a:spLocks noGrp="1"/>
          </p:cNvSpPr>
          <p:nvPr>
            <p:ph type="sldNum" sz="quarter" idx="15"/>
          </p:nvPr>
        </p:nvSpPr>
        <p:spPr>
          <a:xfrm>
            <a:off x="7010400" y="6492875"/>
            <a:ext cx="2133600" cy="365125"/>
          </a:xfrm>
          <a:prstGeom prst="rect">
            <a:avLst/>
          </a:prstGeom>
        </p:spPr>
        <p:txBody>
          <a:bodyPr/>
          <a:lstStyle>
            <a:lvl1pPr algn="r" fontAlgn="auto">
              <a:spcBef>
                <a:spcPts val="0"/>
              </a:spcBef>
              <a:spcAft>
                <a:spcPts val="0"/>
              </a:spcAft>
              <a:defRPr sz="1200" smtClean="0">
                <a:latin typeface="+mn-lt"/>
                <a:cs typeface="+mn-cs"/>
              </a:defRPr>
            </a:lvl1pPr>
          </a:lstStyle>
          <a:p>
            <a:pPr>
              <a:defRPr/>
            </a:pPr>
            <a:fld id="{A780C1B9-A218-4AB5-A2E3-5FD48A9ED2A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5.xml"/><Relationship Id="rId1" Type="http://schemas.openxmlformats.org/officeDocument/2006/relationships/slideLayout" Target="../slideLayouts/slideLayout4.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Picture 1" descr="image001"/>
          <p:cNvPicPr>
            <a:picLocks noChangeAspect="1" noChangeArrowheads="1"/>
          </p:cNvPicPr>
          <p:nvPr userDrawn="1"/>
        </p:nvPicPr>
        <p:blipFill>
          <a:blip r:embed="rId3" cstate="print"/>
          <a:srcRect/>
          <a:stretch>
            <a:fillRect/>
          </a:stretch>
        </p:blipFill>
        <p:spPr bwMode="auto">
          <a:xfrm>
            <a:off x="6400800" y="0"/>
            <a:ext cx="2590800" cy="2384425"/>
          </a:xfrm>
          <a:prstGeom prst="rect">
            <a:avLst/>
          </a:prstGeom>
          <a:ln w="9525">
            <a:noFill/>
            <a:miter lim="800000"/>
            <a:headEnd/>
            <a:tailEnd/>
          </a:ln>
          <a:effectLst>
            <a:outerShdw blurRad="50800" dist="50800" dir="5400000" algn="ctr" rotWithShape="0">
              <a:srgbClr val="000000">
                <a:alpha val="0"/>
              </a:srgbClr>
            </a:outerShdw>
          </a:effectLst>
        </p:spPr>
      </p:pic>
    </p:spTree>
  </p:cSld>
  <p:clrMap bg1="lt1" tx1="dk1" bg2="lt2" tx2="dk2" accent1="accent1" accent2="accent2" accent3="accent3" accent4="accent4" accent5="accent5" accent6="accent6" hlink="hlink" folHlink="folHlink"/>
  <p:sldLayoutIdLst>
    <p:sldLayoutId id="2147483707" r:id="rId1"/>
  </p:sldLayoutIdLst>
  <p:hf hdr="0" ftr="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1" descr="image001"/>
          <p:cNvPicPr>
            <a:picLocks noChangeAspect="1" noChangeArrowheads="1"/>
          </p:cNvPicPr>
          <p:nvPr userDrawn="1"/>
        </p:nvPicPr>
        <p:blipFill>
          <a:blip r:embed="rId4" cstate="print"/>
          <a:srcRect/>
          <a:stretch>
            <a:fillRect/>
          </a:stretch>
        </p:blipFill>
        <p:spPr bwMode="auto">
          <a:xfrm>
            <a:off x="0" y="0"/>
            <a:ext cx="1524000" cy="1401763"/>
          </a:xfrm>
          <a:prstGeom prst="rect">
            <a:avLst/>
          </a:prstGeom>
          <a:ln w="9525">
            <a:noFill/>
            <a:miter lim="800000"/>
            <a:headEnd/>
            <a:tailEnd/>
          </a:ln>
          <a:effectLst>
            <a:outerShdw blurRad="50800" dist="50800" dir="5400000" algn="ctr" rotWithShape="0">
              <a:srgbClr val="000000">
                <a:alpha val="0"/>
              </a:srgbClr>
            </a:outerShdw>
          </a:effectLst>
        </p:spPr>
      </p:pic>
      <p:sp>
        <p:nvSpPr>
          <p:cNvPr id="8" name="Rectangle 2"/>
          <p:cNvSpPr txBox="1">
            <a:spLocks noChangeArrowheads="1"/>
          </p:cNvSpPr>
          <p:nvPr userDrawn="1"/>
        </p:nvSpPr>
        <p:spPr bwMode="auto">
          <a:xfrm>
            <a:off x="1752600" y="304800"/>
            <a:ext cx="6000750" cy="588963"/>
          </a:xfrm>
          <a:prstGeom prst="rect">
            <a:avLst/>
          </a:prstGeom>
          <a:noFill/>
          <a:ln>
            <a:miter lim="800000"/>
            <a:headEnd/>
            <a:tailEnd/>
          </a:ln>
        </p:spPr>
        <p:txBody>
          <a:bodyPr/>
          <a:lstStyle/>
          <a:p>
            <a:pPr fontAlgn="auto">
              <a:spcAft>
                <a:spcPts val="0"/>
              </a:spcAft>
              <a:defRPr/>
            </a:pPr>
            <a:r>
              <a:rPr lang="en-US" sz="2800" b="1" dirty="0">
                <a:solidFill>
                  <a:srgbClr val="4F3F7E"/>
                </a:solidFill>
                <a:ea typeface="+mj-ea"/>
              </a:rPr>
              <a:t>CONTENTS</a:t>
            </a:r>
          </a:p>
        </p:txBody>
      </p:sp>
    </p:spTree>
  </p:cSld>
  <p:clrMap bg1="lt1" tx1="dk1" bg2="lt2" tx2="dk2" accent1="accent1" accent2="accent2" accent3="accent3" accent4="accent4" accent5="accent5" accent6="accent6" hlink="hlink" folHlink="folHlink"/>
  <p:sldLayoutIdLst>
    <p:sldLayoutId id="2147483708" r:id="rId1"/>
    <p:sldLayoutId id="2147483709" r:id="rId2"/>
  </p:sldLayoutIdLst>
  <p:hf hdr="0" ftr="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1" descr="image001"/>
          <p:cNvPicPr>
            <a:picLocks noChangeAspect="1" noChangeArrowheads="1"/>
          </p:cNvPicPr>
          <p:nvPr userDrawn="1"/>
        </p:nvPicPr>
        <p:blipFill>
          <a:blip r:embed="rId4" cstate="print"/>
          <a:srcRect/>
          <a:stretch>
            <a:fillRect/>
          </a:stretch>
        </p:blipFill>
        <p:spPr bwMode="auto">
          <a:xfrm>
            <a:off x="0" y="0"/>
            <a:ext cx="1524000" cy="1401763"/>
          </a:xfrm>
          <a:prstGeom prst="rect">
            <a:avLst/>
          </a:prstGeom>
          <a:ln w="9525">
            <a:noFill/>
            <a:miter lim="800000"/>
            <a:headEnd/>
            <a:tailEnd/>
          </a:ln>
          <a:effectLst>
            <a:outerShdw blurRad="50800" dist="50800" dir="5400000" algn="ctr" rotWithShape="0">
              <a:srgbClr val="000000">
                <a:alpha val="0"/>
              </a:srgbClr>
            </a:outerShdw>
          </a:effectLst>
        </p:spPr>
      </p:pic>
    </p:spTree>
  </p:cSld>
  <p:clrMap bg1="lt1" tx1="dk1" bg2="lt2" tx2="dk2" accent1="accent1" accent2="accent2" accent3="accent3" accent4="accent4" accent5="accent5" accent6="accent6" hlink="hlink" folHlink="folHlink"/>
  <p:sldLayoutIdLst>
    <p:sldLayoutId id="2147483710" r:id="rId1"/>
    <p:sldLayoutId id="2147483711" r:id="rId2"/>
  </p:sldLayoutIdLst>
  <p:hf hdr="0" ftr="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1.xml"/><Relationship Id="rId1" Type="http://schemas.openxmlformats.org/officeDocument/2006/relationships/slideLayout" Target="../slideLayouts/slideLayout4.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8" Type="http://schemas.openxmlformats.org/officeDocument/2006/relationships/diagramData" Target="../diagrams/data4.xml"/><Relationship Id="rId3" Type="http://schemas.openxmlformats.org/officeDocument/2006/relationships/diagramData" Target="../diagrams/data3.xml"/><Relationship Id="rId7" Type="http://schemas.microsoft.com/office/2007/relationships/diagramDrawing" Target="../diagrams/drawing3.xml"/><Relationship Id="rId12" Type="http://schemas.microsoft.com/office/2007/relationships/diagramDrawing" Target="../diagrams/drawing4.xml"/><Relationship Id="rId2" Type="http://schemas.openxmlformats.org/officeDocument/2006/relationships/notesSlide" Target="../notesSlides/notesSlide13.xml"/><Relationship Id="rId1" Type="http://schemas.openxmlformats.org/officeDocument/2006/relationships/slideLayout" Target="../slideLayouts/slideLayout4.xml"/><Relationship Id="rId6" Type="http://schemas.openxmlformats.org/officeDocument/2006/relationships/diagramColors" Target="../diagrams/colors3.xml"/><Relationship Id="rId11" Type="http://schemas.openxmlformats.org/officeDocument/2006/relationships/diagramColors" Target="../diagrams/colors4.xml"/><Relationship Id="rId5" Type="http://schemas.openxmlformats.org/officeDocument/2006/relationships/diagramQuickStyle" Target="../diagrams/quickStyle3.xml"/><Relationship Id="rId10" Type="http://schemas.openxmlformats.org/officeDocument/2006/relationships/diagramQuickStyle" Target="../diagrams/quickStyle4.xml"/><Relationship Id="rId4" Type="http://schemas.openxmlformats.org/officeDocument/2006/relationships/diagramLayout" Target="../diagrams/layout3.xml"/><Relationship Id="rId9" Type="http://schemas.openxmlformats.org/officeDocument/2006/relationships/diagramLayout" Target="../diagrams/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7.xml"/><Relationship Id="rId1" Type="http://schemas.openxmlformats.org/officeDocument/2006/relationships/slideLayout" Target="../slideLayouts/slideLayout4.xml"/><Relationship Id="rId4" Type="http://schemas.openxmlformats.org/officeDocument/2006/relationships/image" Target="../media/image4.jpe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hyperlink" Target="http://www.tra.gov.lb/"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chart" Target="../charts/char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ctrTitle"/>
          </p:nvPr>
        </p:nvSpPr>
        <p:spPr bwMode="auto">
          <a:xfrm>
            <a:off x="838200" y="2133600"/>
            <a:ext cx="6858000" cy="1981200"/>
          </a:xfrm>
          <a:noFill/>
          <a:ln>
            <a:miter lim="800000"/>
            <a:headEnd/>
            <a:tailEnd/>
          </a:ln>
        </p:spPr>
        <p:txBody>
          <a:bodyPr vert="horz" wrap="square" lIns="91440" tIns="45720" rIns="91440" bIns="45720" numCol="1" anchor="t" anchorCtr="0" compatLnSpc="1">
            <a:prstTxWarp prst="textNoShape">
              <a:avLst/>
            </a:prstTxWarp>
          </a:bodyPr>
          <a:lstStyle/>
          <a:p>
            <a:r>
              <a:rPr lang="en-US" sz="3600" smtClean="0"/>
              <a:t>Liberalization of Telecom  </a:t>
            </a:r>
            <a:br>
              <a:rPr lang="en-US" sz="3600" smtClean="0"/>
            </a:br>
            <a:r>
              <a:rPr lang="en-US" sz="3600" smtClean="0"/>
              <a:t>A Catalyst for Regional Development</a:t>
            </a:r>
          </a:p>
        </p:txBody>
      </p:sp>
      <p:sp>
        <p:nvSpPr>
          <p:cNvPr id="8195" name="Subtitle 2"/>
          <p:cNvSpPr txBox="1">
            <a:spLocks/>
          </p:cNvSpPr>
          <p:nvPr/>
        </p:nvSpPr>
        <p:spPr bwMode="auto">
          <a:xfrm>
            <a:off x="1066800" y="5295900"/>
            <a:ext cx="7848600" cy="1447800"/>
          </a:xfrm>
          <a:prstGeom prst="rect">
            <a:avLst/>
          </a:prstGeom>
          <a:noFill/>
          <a:ln w="9525">
            <a:noFill/>
            <a:miter lim="800000"/>
            <a:headEnd/>
            <a:tailEnd/>
          </a:ln>
        </p:spPr>
        <p:txBody>
          <a:bodyPr/>
          <a:lstStyle/>
          <a:p>
            <a:pPr algn="r" eaLnBrk="0" hangingPunct="0">
              <a:spcBef>
                <a:spcPct val="20000"/>
              </a:spcBef>
            </a:pPr>
            <a:r>
              <a:rPr lang="en-US" sz="1600"/>
              <a:t>Dr. Kamal Shehadi</a:t>
            </a:r>
          </a:p>
          <a:p>
            <a:pPr algn="r" eaLnBrk="0" hangingPunct="0">
              <a:spcBef>
                <a:spcPct val="20000"/>
              </a:spcBef>
            </a:pPr>
            <a:r>
              <a:rPr lang="en-US" sz="1600"/>
              <a:t>Chairman and CEO</a:t>
            </a:r>
          </a:p>
          <a:p>
            <a:pPr algn="r" eaLnBrk="0" hangingPunct="0">
              <a:spcBef>
                <a:spcPct val="20000"/>
              </a:spcBef>
            </a:pPr>
            <a:r>
              <a:rPr lang="en-US" sz="1600"/>
              <a:t>Telecommunications Regulatory Authority</a:t>
            </a:r>
          </a:p>
          <a:p>
            <a:pPr algn="r" eaLnBrk="0" hangingPunct="0">
              <a:spcBef>
                <a:spcPct val="20000"/>
              </a:spcBef>
            </a:pPr>
            <a:endParaRPr lang="en-US"/>
          </a:p>
          <a:p>
            <a:pPr algn="r" eaLnBrk="0" hangingPunct="0">
              <a:spcBef>
                <a:spcPct val="20000"/>
              </a:spcBef>
            </a:pPr>
            <a:endParaRPr lang="en-US" i="1"/>
          </a:p>
          <a:p>
            <a:pPr algn="r" eaLnBrk="0" hangingPunct="0">
              <a:spcBef>
                <a:spcPct val="20000"/>
              </a:spcBef>
            </a:pPr>
            <a:endParaRPr lang="en-US" i="1"/>
          </a:p>
          <a:p>
            <a:pPr algn="r" eaLnBrk="0" hangingPunct="0">
              <a:spcBef>
                <a:spcPct val="20000"/>
              </a:spcBef>
            </a:pPr>
            <a:endParaRPr lang="en-US" i="1"/>
          </a:p>
        </p:txBody>
      </p:sp>
      <p:sp>
        <p:nvSpPr>
          <p:cNvPr id="8196" name="TextBox 4"/>
          <p:cNvSpPr txBox="1">
            <a:spLocks noChangeArrowheads="1"/>
          </p:cNvSpPr>
          <p:nvPr/>
        </p:nvSpPr>
        <p:spPr bwMode="auto">
          <a:xfrm>
            <a:off x="304800" y="4572000"/>
            <a:ext cx="4495800" cy="1292225"/>
          </a:xfrm>
          <a:prstGeom prst="rect">
            <a:avLst/>
          </a:prstGeom>
          <a:noFill/>
          <a:ln w="9525">
            <a:noFill/>
            <a:miter lim="800000"/>
            <a:headEnd/>
            <a:tailEnd/>
          </a:ln>
        </p:spPr>
        <p:txBody>
          <a:bodyPr>
            <a:spAutoFit/>
          </a:bodyPr>
          <a:lstStyle/>
          <a:p>
            <a:pPr eaLnBrk="0" hangingPunct="0">
              <a:spcBef>
                <a:spcPct val="20000"/>
              </a:spcBef>
            </a:pPr>
            <a:r>
              <a:rPr lang="fr-FR"/>
              <a:t>The 9</a:t>
            </a:r>
            <a:r>
              <a:rPr lang="fr-FR" baseline="30000"/>
              <a:t>th</a:t>
            </a:r>
            <a:r>
              <a:rPr lang="fr-FR"/>
              <a:t> Arab Telecom and Internet Forum </a:t>
            </a:r>
          </a:p>
          <a:p>
            <a:pPr eaLnBrk="0" hangingPunct="0">
              <a:spcBef>
                <a:spcPct val="20000"/>
              </a:spcBef>
            </a:pPr>
            <a:endParaRPr lang="fr-FR"/>
          </a:p>
          <a:p>
            <a:pPr eaLnBrk="0" hangingPunct="0">
              <a:spcBef>
                <a:spcPct val="20000"/>
              </a:spcBef>
            </a:pPr>
            <a:r>
              <a:rPr lang="fr-FR" sz="1600" i="1"/>
              <a:t>Habtoor Grand Hotel </a:t>
            </a:r>
          </a:p>
          <a:p>
            <a:pPr eaLnBrk="0" hangingPunct="0">
              <a:spcBef>
                <a:spcPct val="20000"/>
              </a:spcBef>
            </a:pPr>
            <a:r>
              <a:rPr lang="en-US" sz="1600" i="1"/>
              <a:t>15 -16 April 2009</a:t>
            </a:r>
            <a:endParaRPr lang="en-US" sz="1600" i="1">
              <a:latin typeface="Calibri"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fontAlgn="auto">
              <a:spcAft>
                <a:spcPts val="0"/>
              </a:spcAft>
              <a:defRPr/>
            </a:pPr>
            <a:r>
              <a:t>T</a:t>
            </a:r>
            <a:r>
              <a:rPr/>
              <a:t>elecom services can be a major driver of reduced regional economic disparities </a:t>
            </a:r>
            <a:endParaRPr/>
          </a:p>
        </p:txBody>
      </p:sp>
      <p:sp>
        <p:nvSpPr>
          <p:cNvPr id="5" name="Rectangle 1"/>
          <p:cNvSpPr>
            <a:spLocks noChangeArrowheads="1"/>
          </p:cNvSpPr>
          <p:nvPr/>
        </p:nvSpPr>
        <p:spPr bwMode="auto">
          <a:xfrm>
            <a:off x="457200" y="1828800"/>
            <a:ext cx="8229600" cy="1082675"/>
          </a:xfrm>
          <a:prstGeom prst="rect">
            <a:avLst/>
          </a:prstGeom>
          <a:ln w="9525">
            <a:solidFill>
              <a:schemeClr val="tx1"/>
            </a:solidFill>
            <a:headEnd/>
            <a:tailEnd/>
          </a:ln>
        </p:spPr>
        <p:style>
          <a:lnRef idx="2">
            <a:schemeClr val="accent4"/>
          </a:lnRef>
          <a:fillRef idx="1">
            <a:schemeClr val="lt1"/>
          </a:fillRef>
          <a:effectRef idx="0">
            <a:schemeClr val="accent4"/>
          </a:effectRef>
          <a:fontRef idx="minor">
            <a:schemeClr val="dk1"/>
          </a:fontRef>
        </p:style>
        <p:txBody>
          <a:bodyPr anchor="ctr">
            <a:spAutoFit/>
          </a:bodyPr>
          <a:lstStyle/>
          <a:p>
            <a:pPr marL="342900" indent="-228600">
              <a:lnSpc>
                <a:spcPct val="80000"/>
              </a:lnSpc>
              <a:spcBef>
                <a:spcPct val="20000"/>
              </a:spcBef>
              <a:buFont typeface="Webdings" pitchFamily="18" charset="2"/>
              <a:buChar char="4"/>
              <a:tabLst>
                <a:tab pos="228600" algn="l"/>
              </a:tabLst>
              <a:defRPr/>
            </a:pPr>
            <a:r>
              <a:rPr lang="en-GB" sz="1400" dirty="0"/>
              <a:t>Developing a global partnership for development </a:t>
            </a:r>
            <a:endParaRPr lang="en-US" sz="1400" dirty="0"/>
          </a:p>
          <a:p>
            <a:pPr marL="342900" indent="-228600">
              <a:lnSpc>
                <a:spcPct val="80000"/>
              </a:lnSpc>
              <a:spcBef>
                <a:spcPct val="20000"/>
              </a:spcBef>
              <a:buFont typeface="Webdings" pitchFamily="18" charset="2"/>
              <a:buChar char="4"/>
              <a:tabLst>
                <a:tab pos="228600" algn="l"/>
              </a:tabLst>
              <a:defRPr/>
            </a:pPr>
            <a:r>
              <a:rPr lang="en-GB" sz="1400" dirty="0"/>
              <a:t>New Technologies – availability and benefits </a:t>
            </a:r>
            <a:endParaRPr lang="en-US" sz="1400" dirty="0"/>
          </a:p>
          <a:p>
            <a:pPr marL="342900" indent="-228600">
              <a:lnSpc>
                <a:spcPct val="80000"/>
              </a:lnSpc>
              <a:spcBef>
                <a:spcPct val="20000"/>
              </a:spcBef>
              <a:buFont typeface="Webdings" pitchFamily="18" charset="2"/>
              <a:buChar char="4"/>
              <a:tabLst>
                <a:tab pos="228600" algn="l"/>
              </a:tabLst>
              <a:defRPr/>
            </a:pPr>
            <a:r>
              <a:rPr lang="en-GB" sz="1400" dirty="0"/>
              <a:t>Privatization </a:t>
            </a:r>
            <a:endParaRPr lang="en-US" sz="1400" dirty="0"/>
          </a:p>
          <a:p>
            <a:pPr marL="800100" lvl="1" indent="-228600">
              <a:lnSpc>
                <a:spcPct val="80000"/>
              </a:lnSpc>
              <a:spcBef>
                <a:spcPct val="20000"/>
              </a:spcBef>
              <a:buFont typeface="Webdings" pitchFamily="18" charset="2"/>
              <a:buChar char="4"/>
              <a:tabLst>
                <a:tab pos="228600" algn="l"/>
              </a:tabLst>
              <a:defRPr/>
            </a:pPr>
            <a:r>
              <a:rPr lang="en-GB" sz="1400" dirty="0"/>
              <a:t>Accelerating Privatization of a number of public services, will increase productivity, acquire modern technology, attract foreign investment and assist in reducing public debt</a:t>
            </a:r>
          </a:p>
        </p:txBody>
      </p:sp>
      <p:sp>
        <p:nvSpPr>
          <p:cNvPr id="6" name="Rectangle 5"/>
          <p:cNvSpPr/>
          <p:nvPr/>
        </p:nvSpPr>
        <p:spPr bwMode="auto">
          <a:xfrm>
            <a:off x="457200" y="1447800"/>
            <a:ext cx="8229600" cy="381000"/>
          </a:xfrm>
          <a:prstGeom prst="rect">
            <a:avLst/>
          </a:prstGeom>
          <a:solidFill>
            <a:srgbClr val="8381AD"/>
          </a:solidFill>
          <a:ln w="9525">
            <a:solidFill>
              <a:schemeClr val="tx1"/>
            </a:solidFill>
          </a:ln>
        </p:spPr>
        <p:style>
          <a:lnRef idx="2">
            <a:schemeClr val="accent1"/>
          </a:lnRef>
          <a:fillRef idx="1">
            <a:schemeClr val="lt1"/>
          </a:fillRef>
          <a:effectRef idx="0">
            <a:schemeClr val="accent1"/>
          </a:effectRef>
          <a:fontRef idx="minor">
            <a:schemeClr val="dk1"/>
          </a:fontRef>
        </p:style>
        <p:txBody>
          <a:bodyPr anchor="ctr"/>
          <a:lstStyle/>
          <a:p>
            <a:pPr marL="342900" indent="-228600">
              <a:lnSpc>
                <a:spcPct val="80000"/>
              </a:lnSpc>
              <a:spcBef>
                <a:spcPct val="20000"/>
              </a:spcBef>
              <a:tabLst>
                <a:tab pos="228600" algn="l"/>
              </a:tabLst>
              <a:defRPr/>
            </a:pPr>
            <a:r>
              <a:rPr lang="en-GB" sz="1400" b="1" dirty="0">
                <a:solidFill>
                  <a:schemeClr val="bg1"/>
                </a:solidFill>
              </a:rPr>
              <a:t>Millennium Development Goals  for reducing world poverty  - Goal 8 </a:t>
            </a:r>
          </a:p>
        </p:txBody>
      </p:sp>
      <p:sp>
        <p:nvSpPr>
          <p:cNvPr id="7" name="Rectangle 1"/>
          <p:cNvSpPr>
            <a:spLocks noChangeArrowheads="1"/>
          </p:cNvSpPr>
          <p:nvPr/>
        </p:nvSpPr>
        <p:spPr bwMode="auto">
          <a:xfrm>
            <a:off x="457200" y="3276600"/>
            <a:ext cx="8229600" cy="2892425"/>
          </a:xfrm>
          <a:prstGeom prst="rect">
            <a:avLst/>
          </a:prstGeom>
          <a:ln w="9525">
            <a:solidFill>
              <a:schemeClr val="tx1"/>
            </a:solidFill>
            <a:headEnd/>
            <a:tailEnd/>
          </a:ln>
        </p:spPr>
        <p:style>
          <a:lnRef idx="2">
            <a:schemeClr val="accent4"/>
          </a:lnRef>
          <a:fillRef idx="1">
            <a:schemeClr val="lt1"/>
          </a:fillRef>
          <a:effectRef idx="0">
            <a:schemeClr val="accent4"/>
          </a:effectRef>
          <a:fontRef idx="minor">
            <a:schemeClr val="dk1"/>
          </a:fontRef>
        </p:style>
        <p:txBody>
          <a:bodyPr anchor="ctr">
            <a:spAutoFit/>
          </a:bodyPr>
          <a:lstStyle/>
          <a:p>
            <a:pPr fontAlgn="auto">
              <a:spcBef>
                <a:spcPts val="0"/>
              </a:spcBef>
              <a:spcAft>
                <a:spcPts val="0"/>
              </a:spcAft>
              <a:defRPr/>
            </a:pPr>
            <a:r>
              <a:rPr lang="en-US" sz="1400" b="1" dirty="0"/>
              <a:t>1- e-</a:t>
            </a:r>
            <a:r>
              <a:rPr lang="en-US" sz="1400" b="1" dirty="0" err="1"/>
              <a:t>EuropeRegio</a:t>
            </a:r>
            <a:r>
              <a:rPr lang="en-US" sz="1400" b="1" dirty="0"/>
              <a:t> : </a:t>
            </a:r>
            <a:r>
              <a:rPr lang="en-US" sz="1400" dirty="0"/>
              <a:t>the Information Society at the service of regional development </a:t>
            </a:r>
          </a:p>
          <a:p>
            <a:pPr fontAlgn="auto">
              <a:spcBef>
                <a:spcPts val="0"/>
              </a:spcBef>
              <a:spcAft>
                <a:spcPts val="0"/>
              </a:spcAft>
              <a:defRPr/>
            </a:pPr>
            <a:endParaRPr lang="en-US" sz="1400" dirty="0"/>
          </a:p>
          <a:p>
            <a:pPr fontAlgn="auto">
              <a:spcBef>
                <a:spcPts val="0"/>
              </a:spcBef>
              <a:spcAft>
                <a:spcPts val="0"/>
              </a:spcAft>
              <a:defRPr/>
            </a:pPr>
            <a:r>
              <a:rPr lang="en-US" sz="1400" b="1" dirty="0"/>
              <a:t>2- Commission earmarks €1bn for investment in broadband in rural areas:  </a:t>
            </a:r>
          </a:p>
          <a:p>
            <a:pPr fontAlgn="auto">
              <a:spcBef>
                <a:spcPts val="0"/>
              </a:spcBef>
              <a:spcAft>
                <a:spcPts val="0"/>
              </a:spcAft>
              <a:defRPr/>
            </a:pPr>
            <a:r>
              <a:rPr lang="en-US" sz="1400" b="1" dirty="0"/>
              <a:t>Rationale: </a:t>
            </a:r>
          </a:p>
          <a:p>
            <a:pPr fontAlgn="auto">
              <a:spcBef>
                <a:spcPts val="0"/>
              </a:spcBef>
              <a:spcAft>
                <a:spcPts val="0"/>
              </a:spcAft>
              <a:buFontTx/>
              <a:buChar char="-"/>
              <a:defRPr/>
            </a:pPr>
            <a:r>
              <a:rPr lang="en-US" sz="1400" dirty="0"/>
              <a:t>Investment in broadband has a positive impact on economic development, innovation and territorial cohesion </a:t>
            </a:r>
          </a:p>
          <a:p>
            <a:pPr fontAlgn="auto">
              <a:spcBef>
                <a:spcPts val="0"/>
              </a:spcBef>
              <a:spcAft>
                <a:spcPts val="0"/>
              </a:spcAft>
              <a:buFontTx/>
              <a:buChar char="-"/>
              <a:defRPr/>
            </a:pPr>
            <a:r>
              <a:rPr lang="en-US" sz="1400" dirty="0"/>
              <a:t>broadband will help create around 1 million jobs in Europe and growth of € 850 </a:t>
            </a:r>
            <a:r>
              <a:rPr lang="en-US" sz="1400" dirty="0" err="1"/>
              <a:t>bn</a:t>
            </a:r>
            <a:r>
              <a:rPr lang="en-US" sz="1400" dirty="0"/>
              <a:t> between 2006 and 2015</a:t>
            </a:r>
          </a:p>
          <a:p>
            <a:pPr fontAlgn="auto">
              <a:spcBef>
                <a:spcPts val="0"/>
              </a:spcBef>
              <a:spcAft>
                <a:spcPts val="0"/>
              </a:spcAft>
              <a:defRPr/>
            </a:pPr>
            <a:r>
              <a:rPr lang="en-US" sz="1400" b="1" dirty="0"/>
              <a:t>The types of operations that can be supported are:</a:t>
            </a:r>
          </a:p>
          <a:p>
            <a:pPr fontAlgn="auto">
              <a:spcBef>
                <a:spcPts val="0"/>
              </a:spcBef>
              <a:spcAft>
                <a:spcPts val="0"/>
              </a:spcAft>
              <a:defRPr/>
            </a:pPr>
            <a:r>
              <a:rPr lang="en-US" sz="1400" dirty="0"/>
              <a:t>- Creation of new broadband infrastructure including backhaul facilities (e.g. fixed, terrestrial wireless, satellite-based or combination of technologies); </a:t>
            </a:r>
          </a:p>
          <a:p>
            <a:pPr fontAlgn="auto">
              <a:spcBef>
                <a:spcPts val="0"/>
              </a:spcBef>
              <a:spcAft>
                <a:spcPts val="0"/>
              </a:spcAft>
              <a:defRPr/>
            </a:pPr>
            <a:r>
              <a:rPr lang="en-US" sz="1400" dirty="0"/>
              <a:t>- Upgrade of existing broadband infrastructure; </a:t>
            </a:r>
          </a:p>
          <a:p>
            <a:pPr fontAlgn="auto">
              <a:spcBef>
                <a:spcPts val="0"/>
              </a:spcBef>
              <a:spcAft>
                <a:spcPts val="0"/>
              </a:spcAft>
              <a:defRPr/>
            </a:pPr>
            <a:r>
              <a:rPr lang="en-US" sz="1400" dirty="0"/>
              <a:t>- Laying down passive broadband infrastructure (e.g.: civil engineering works such as ducts, and other network elements such as dark </a:t>
            </a:r>
            <a:r>
              <a:rPr lang="en-US" sz="1400" dirty="0" err="1"/>
              <a:t>fibre</a:t>
            </a:r>
            <a:r>
              <a:rPr lang="en-US" sz="1400" dirty="0"/>
              <a:t>, etc.) also in synergy with other infrastructures (energy, transport, water, sewerage networks etc.)</a:t>
            </a:r>
            <a:endParaRPr lang="en-US" sz="1400" dirty="0"/>
          </a:p>
        </p:txBody>
      </p:sp>
      <p:sp>
        <p:nvSpPr>
          <p:cNvPr id="8" name="Rectangle 7"/>
          <p:cNvSpPr/>
          <p:nvPr/>
        </p:nvSpPr>
        <p:spPr bwMode="auto">
          <a:xfrm>
            <a:off x="457200" y="2895600"/>
            <a:ext cx="8229600" cy="381000"/>
          </a:xfrm>
          <a:prstGeom prst="rect">
            <a:avLst/>
          </a:prstGeom>
          <a:solidFill>
            <a:srgbClr val="8381AD"/>
          </a:solidFill>
          <a:ln w="9525">
            <a:solidFill>
              <a:schemeClr val="tx1"/>
            </a:solidFill>
          </a:ln>
        </p:spPr>
        <p:style>
          <a:lnRef idx="2">
            <a:schemeClr val="accent1"/>
          </a:lnRef>
          <a:fillRef idx="1">
            <a:schemeClr val="lt1"/>
          </a:fillRef>
          <a:effectRef idx="0">
            <a:schemeClr val="accent1"/>
          </a:effectRef>
          <a:fontRef idx="minor">
            <a:schemeClr val="dk1"/>
          </a:fontRef>
        </p:style>
        <p:txBody>
          <a:bodyPr anchor="ctr"/>
          <a:lstStyle/>
          <a:p>
            <a:pPr marL="342900" indent="-228600">
              <a:lnSpc>
                <a:spcPct val="80000"/>
              </a:lnSpc>
              <a:spcBef>
                <a:spcPct val="20000"/>
              </a:spcBef>
              <a:tabLst>
                <a:tab pos="228600" algn="l"/>
              </a:tabLst>
              <a:defRPr/>
            </a:pPr>
            <a:r>
              <a:rPr lang="en-GB" sz="1400" b="1" dirty="0">
                <a:solidFill>
                  <a:schemeClr val="bg1"/>
                </a:solidFill>
              </a:rPr>
              <a:t>European Commission programs and recommendations </a:t>
            </a:r>
          </a:p>
        </p:txBody>
      </p:sp>
      <p:sp>
        <p:nvSpPr>
          <p:cNvPr id="17415" name="Date Placeholder 8"/>
          <p:cNvSpPr>
            <a:spLocks noGrp="1"/>
          </p:cNvSpPr>
          <p:nvPr>
            <p:ph type="dt"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fld id="{A7B0C93D-A8C1-4881-9A09-035AAD68F09E}" type="datetime1">
              <a:rPr lang="en-US"/>
              <a:pPr fontAlgn="base">
                <a:spcBef>
                  <a:spcPct val="0"/>
                </a:spcBef>
                <a:spcAft>
                  <a:spcPct val="0"/>
                </a:spcAft>
              </a:pPr>
              <a:t>6/12/2009</a:t>
            </a:fld>
            <a:endParaRPr lang="en-US"/>
          </a:p>
        </p:txBody>
      </p:sp>
      <p:sp>
        <p:nvSpPr>
          <p:cNvPr id="17416" name="Slide Number Placeholder 9"/>
          <p:cNvSpPr>
            <a:spLocks noGrp="1"/>
          </p:cNvSpPr>
          <p:nvPr>
            <p:ph type="sldNum"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fld id="{8D41A870-8F09-4395-BB90-847E45E485B2}" type="slidenum">
              <a:rPr lang="en-US"/>
              <a:pPr fontAlgn="base">
                <a:spcBef>
                  <a:spcPct val="0"/>
                </a:spcBef>
                <a:spcAft>
                  <a:spcPct val="0"/>
                </a:spcAft>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fontAlgn="auto">
              <a:spcAft>
                <a:spcPts val="0"/>
              </a:spcAft>
              <a:defRPr/>
            </a:pPr>
            <a:r>
              <a:rPr/>
              <a:t>WSIS established in 2005 internationally </a:t>
            </a:r>
            <a:r>
              <a:rPr/>
              <a:t>agreed-upon development goals to help countries overcome the Digital </a:t>
            </a:r>
            <a:r>
              <a:rPr/>
              <a:t>Divide</a:t>
            </a:r>
            <a:endParaRPr/>
          </a:p>
        </p:txBody>
      </p:sp>
      <p:graphicFrame>
        <p:nvGraphicFramePr>
          <p:cNvPr id="3" name="Diagram 2"/>
          <p:cNvGraphicFramePr/>
          <p:nvPr/>
        </p:nvGraphicFramePr>
        <p:xfrm>
          <a:off x="457200" y="1219200"/>
          <a:ext cx="8534400" cy="53949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8436" name="TextBox 3"/>
          <p:cNvSpPr txBox="1">
            <a:spLocks noChangeArrowheads="1"/>
          </p:cNvSpPr>
          <p:nvPr/>
        </p:nvSpPr>
        <p:spPr bwMode="auto">
          <a:xfrm>
            <a:off x="914400" y="6477000"/>
            <a:ext cx="3429000" cy="261938"/>
          </a:xfrm>
          <a:prstGeom prst="rect">
            <a:avLst/>
          </a:prstGeom>
          <a:noFill/>
          <a:ln w="9525">
            <a:noFill/>
            <a:miter lim="800000"/>
            <a:headEnd/>
            <a:tailEnd/>
          </a:ln>
        </p:spPr>
        <p:txBody>
          <a:bodyPr>
            <a:spAutoFit/>
          </a:bodyPr>
          <a:lstStyle/>
          <a:p>
            <a:r>
              <a:rPr lang="en-US" sz="1100" i="1">
                <a:latin typeface="Calibri" pitchFamily="34" charset="0"/>
              </a:rPr>
              <a:t>Source: International Telecommunications Union </a:t>
            </a:r>
          </a:p>
        </p:txBody>
      </p:sp>
      <p:sp>
        <p:nvSpPr>
          <p:cNvPr id="18437" name="Date Placeholder 4"/>
          <p:cNvSpPr>
            <a:spLocks noGrp="1"/>
          </p:cNvSpPr>
          <p:nvPr>
            <p:ph type="dt"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fld id="{DFF439AE-72C3-40F0-A8FC-87A12A849ED2}" type="datetime1">
              <a:rPr lang="en-US"/>
              <a:pPr fontAlgn="base">
                <a:spcBef>
                  <a:spcPct val="0"/>
                </a:spcBef>
                <a:spcAft>
                  <a:spcPct val="0"/>
                </a:spcAft>
              </a:pPr>
              <a:t>6/12/2009</a:t>
            </a:fld>
            <a:endParaRPr lang="en-US"/>
          </a:p>
        </p:txBody>
      </p:sp>
      <p:sp>
        <p:nvSpPr>
          <p:cNvPr id="18438" name="Slide Number Placeholder 5"/>
          <p:cNvSpPr>
            <a:spLocks noGrp="1"/>
          </p:cNvSpPr>
          <p:nvPr>
            <p:ph type="sldNum"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fld id="{79E88DDE-E826-4660-8548-88363B76A74D}" type="slidenum">
              <a:rPr lang="en-US"/>
              <a:pPr fontAlgn="base">
                <a:spcBef>
                  <a:spcPct val="0"/>
                </a:spcBef>
                <a:spcAft>
                  <a:spcPct val="0"/>
                </a:spcAft>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14400" y="3276600"/>
            <a:ext cx="7772400" cy="762000"/>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9459" name="Text Placeholder 1"/>
          <p:cNvSpPr>
            <a:spLocks noGrp="1"/>
          </p:cNvSpPr>
          <p:nvPr>
            <p:ph type="body" sz="quarter" idx="13"/>
          </p:nvPr>
        </p:nvSpPr>
        <p:spPr bwMode="auto">
          <a:xfrm>
            <a:off x="914400" y="1981200"/>
            <a:ext cx="7391400" cy="4419600"/>
          </a:xfrm>
          <a:noFill/>
        </p:spPr>
        <p:txBody>
          <a:bodyPr vert="horz" wrap="square" lIns="91440" tIns="45720" rIns="91440" bIns="45720" numCol="1" anchor="t" anchorCtr="0" compatLnSpc="1">
            <a:prstTxWarp prst="textNoShape">
              <a:avLst/>
            </a:prstTxWarp>
          </a:bodyPr>
          <a:lstStyle/>
          <a:p>
            <a:r>
              <a:t>Status of telecommunications in Lebanon</a:t>
            </a:r>
          </a:p>
          <a:p>
            <a:r>
              <a:t>Needs of un/underserved areas</a:t>
            </a:r>
          </a:p>
          <a:p>
            <a:r>
              <a:t>Options for ubiquitous coverage</a:t>
            </a:r>
          </a:p>
        </p:txBody>
      </p:sp>
      <p:sp>
        <p:nvSpPr>
          <p:cNvPr id="19460" name="Date Placeholder 3"/>
          <p:cNvSpPr>
            <a:spLocks noGrp="1"/>
          </p:cNvSpPr>
          <p:nvPr>
            <p:ph type="dt" sz="quarter" idx="14"/>
          </p:nvPr>
        </p:nvSpPr>
        <p:spPr bwMode="auto">
          <a:xfrm>
            <a:off x="457200" y="6356350"/>
            <a:ext cx="2133600" cy="365125"/>
          </a:xfrm>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fld id="{9ACDEC68-7B66-4473-8C57-E530310FB0BF}" type="datetime1">
              <a:rPr lang="en-US"/>
              <a:pPr fontAlgn="base">
                <a:spcBef>
                  <a:spcPct val="0"/>
                </a:spcBef>
                <a:spcAft>
                  <a:spcPct val="0"/>
                </a:spcAft>
              </a:pPr>
              <a:t>6/12/2009</a:t>
            </a:fld>
            <a:endParaRPr lang="en-US"/>
          </a:p>
        </p:txBody>
      </p:sp>
      <p:sp>
        <p:nvSpPr>
          <p:cNvPr id="19461" name="Slide Number Placeholder 4"/>
          <p:cNvSpPr>
            <a:spLocks noGrp="1"/>
          </p:cNvSpPr>
          <p:nvPr>
            <p:ph type="sldNum" sz="quarter" idx="15"/>
          </p:nvPr>
        </p:nvSpPr>
        <p:spPr bwMode="auto">
          <a:xfrm>
            <a:off x="6553200" y="6356350"/>
            <a:ext cx="2133600" cy="365125"/>
          </a:xfrm>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fld id="{ADFE7610-DFBE-4BDE-97FF-93880D75CF54}" type="slidenum">
              <a:rPr lang="en-US"/>
              <a:pPr fontAlgn="base">
                <a:spcBef>
                  <a:spcPct val="0"/>
                </a:spcBef>
                <a:spcAft>
                  <a:spcPct val="0"/>
                </a:spcAft>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52600" y="76200"/>
            <a:ext cx="7086600" cy="1143000"/>
          </a:xfrm>
        </p:spPr>
        <p:txBody>
          <a:bodyPr/>
          <a:lstStyle/>
          <a:p>
            <a:pPr algn="l" fontAlgn="auto">
              <a:spcAft>
                <a:spcPts val="0"/>
              </a:spcAft>
              <a:defRPr/>
            </a:pPr>
            <a:r>
              <a:rPr/>
              <a:t>Competition and universal service policies are the key to meeting the demands of underdeveloped regions</a:t>
            </a:r>
            <a:endParaRPr/>
          </a:p>
        </p:txBody>
      </p:sp>
      <p:sp>
        <p:nvSpPr>
          <p:cNvPr id="20483" name="Rectangle 1"/>
          <p:cNvSpPr>
            <a:spLocks noChangeArrowheads="1"/>
          </p:cNvSpPr>
          <p:nvPr/>
        </p:nvSpPr>
        <p:spPr bwMode="auto">
          <a:xfrm>
            <a:off x="381000" y="1600200"/>
            <a:ext cx="4114800" cy="3540125"/>
          </a:xfrm>
          <a:prstGeom prst="rect">
            <a:avLst/>
          </a:prstGeom>
          <a:noFill/>
          <a:ln w="9525">
            <a:noFill/>
            <a:miter lim="800000"/>
            <a:headEnd/>
            <a:tailEnd/>
          </a:ln>
        </p:spPr>
        <p:txBody>
          <a:bodyPr anchor="ctr">
            <a:spAutoFit/>
          </a:bodyPr>
          <a:lstStyle/>
          <a:p>
            <a:r>
              <a:rPr lang="en-US" sz="1600" b="1">
                <a:latin typeface="Calibri" pitchFamily="34" charset="0"/>
              </a:rPr>
              <a:t>Policy makers need to concern themselves with two separate gaps to help make rural communications services more viable.</a:t>
            </a:r>
            <a:endParaRPr lang="en-US" sz="1600">
              <a:latin typeface="Calibri" pitchFamily="34" charset="0"/>
            </a:endParaRPr>
          </a:p>
          <a:p>
            <a:r>
              <a:rPr lang="en-US" sz="1600" b="1">
                <a:latin typeface="Calibri" pitchFamily="34" charset="0"/>
              </a:rPr>
              <a:t> </a:t>
            </a:r>
            <a:endParaRPr lang="en-US" sz="1600">
              <a:latin typeface="Calibri" pitchFamily="34" charset="0"/>
            </a:endParaRPr>
          </a:p>
          <a:p>
            <a:r>
              <a:rPr lang="en-US" sz="1600" b="1">
                <a:latin typeface="Calibri" pitchFamily="34" charset="0"/>
              </a:rPr>
              <a:t>The </a:t>
            </a:r>
            <a:r>
              <a:rPr lang="en-US" sz="1600" b="1" i="1">
                <a:latin typeface="Calibri" pitchFamily="34" charset="0"/>
              </a:rPr>
              <a:t>market efficiency gap</a:t>
            </a:r>
            <a:r>
              <a:rPr lang="en-US" sz="1600">
                <a:latin typeface="Calibri" pitchFamily="34" charset="0"/>
              </a:rPr>
              <a:t> – is caused by policies and regulations which limit the amount of investment and operator motivation present in the market. Competition, a level playing field, fair and cost-based interconnection, tariff reform, liberal service retailing regulations all contribute to network expansion into rural areas. These must be applied before any special incentives or subsidization need be considered</a:t>
            </a:r>
          </a:p>
        </p:txBody>
      </p:sp>
      <p:sp>
        <p:nvSpPr>
          <p:cNvPr id="20484" name="Rectangle 1"/>
          <p:cNvSpPr>
            <a:spLocks noChangeArrowheads="1"/>
          </p:cNvSpPr>
          <p:nvPr/>
        </p:nvSpPr>
        <p:spPr bwMode="auto">
          <a:xfrm>
            <a:off x="381000" y="4800600"/>
            <a:ext cx="5257800" cy="1816100"/>
          </a:xfrm>
          <a:prstGeom prst="rect">
            <a:avLst/>
          </a:prstGeom>
          <a:noFill/>
          <a:ln w="9525">
            <a:noFill/>
            <a:miter lim="800000"/>
            <a:headEnd/>
            <a:tailEnd/>
          </a:ln>
        </p:spPr>
        <p:txBody>
          <a:bodyPr anchor="ctr">
            <a:spAutoFit/>
          </a:bodyPr>
          <a:lstStyle/>
          <a:p>
            <a:r>
              <a:rPr lang="en-US" sz="1600">
                <a:latin typeface="Calibri" pitchFamily="34" charset="0"/>
              </a:rPr>
              <a:t> </a:t>
            </a:r>
          </a:p>
          <a:p>
            <a:r>
              <a:rPr lang="en-US" sz="1600" b="1">
                <a:latin typeface="Calibri" pitchFamily="34" charset="0"/>
              </a:rPr>
              <a:t>The real</a:t>
            </a:r>
            <a:r>
              <a:rPr lang="en-US" sz="1600" b="1" i="1">
                <a:latin typeface="Calibri" pitchFamily="34" charset="0"/>
              </a:rPr>
              <a:t> access gap</a:t>
            </a:r>
            <a:r>
              <a:rPr lang="en-US" sz="1600">
                <a:latin typeface="Calibri" pitchFamily="34" charset="0"/>
              </a:rPr>
              <a:t> – represents people and places that will not be reached even if policy and regulation is supportive of market efficiency and operator motivation. These places will need special intervention in the form of either a short term ‘smart subsidy’ or a longer term operating subsidy, through a universal access fund</a:t>
            </a:r>
          </a:p>
        </p:txBody>
      </p:sp>
      <p:graphicFrame>
        <p:nvGraphicFramePr>
          <p:cNvPr id="7" name="Diagram 6"/>
          <p:cNvGraphicFramePr/>
          <p:nvPr/>
        </p:nvGraphicFramePr>
        <p:xfrm>
          <a:off x="3352800" y="2667000"/>
          <a:ext cx="4724400" cy="3276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0" name="Diagram 9"/>
          <p:cNvGraphicFramePr/>
          <p:nvPr/>
        </p:nvGraphicFramePr>
        <p:xfrm>
          <a:off x="4114800" y="685801"/>
          <a:ext cx="6400800" cy="40640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20487" name="TextBox 11"/>
          <p:cNvSpPr txBox="1">
            <a:spLocks noChangeArrowheads="1"/>
          </p:cNvSpPr>
          <p:nvPr/>
        </p:nvSpPr>
        <p:spPr bwMode="auto">
          <a:xfrm>
            <a:off x="4648200" y="4191000"/>
            <a:ext cx="1371600" cy="276225"/>
          </a:xfrm>
          <a:prstGeom prst="rect">
            <a:avLst/>
          </a:prstGeom>
          <a:noFill/>
          <a:ln w="9525">
            <a:noFill/>
            <a:miter lim="800000"/>
            <a:headEnd/>
            <a:tailEnd/>
          </a:ln>
        </p:spPr>
        <p:txBody>
          <a:bodyPr>
            <a:spAutoFit/>
          </a:bodyPr>
          <a:lstStyle/>
          <a:p>
            <a:r>
              <a:rPr lang="en-US" sz="1200">
                <a:solidFill>
                  <a:schemeClr val="bg1"/>
                </a:solidFill>
                <a:latin typeface="Calibri" pitchFamily="34" charset="0"/>
              </a:rPr>
              <a:t>Competition</a:t>
            </a:r>
          </a:p>
        </p:txBody>
      </p:sp>
      <p:sp>
        <p:nvSpPr>
          <p:cNvPr id="20488" name="Date Placeholder 12"/>
          <p:cNvSpPr>
            <a:spLocks noGrp="1"/>
          </p:cNvSpPr>
          <p:nvPr>
            <p:ph type="dt"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fld id="{9C19B935-D609-4129-A22A-95B6607635B3}" type="datetime1">
              <a:rPr lang="en-US"/>
              <a:pPr fontAlgn="base">
                <a:spcBef>
                  <a:spcPct val="0"/>
                </a:spcBef>
                <a:spcAft>
                  <a:spcPct val="0"/>
                </a:spcAft>
              </a:pPr>
              <a:t>6/12/2009</a:t>
            </a:fld>
            <a:endParaRPr lang="en-US"/>
          </a:p>
        </p:txBody>
      </p:sp>
      <p:sp>
        <p:nvSpPr>
          <p:cNvPr id="20489" name="Slide Number Placeholder 13"/>
          <p:cNvSpPr>
            <a:spLocks noGrp="1"/>
          </p:cNvSpPr>
          <p:nvPr>
            <p:ph type="sldNum"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fld id="{ADB783E4-27C8-4F5B-8E48-2E94EF0B532B}" type="slidenum">
              <a:rPr lang="en-US"/>
              <a:pPr fontAlgn="base">
                <a:spcBef>
                  <a:spcPct val="0"/>
                </a:spcBef>
                <a:spcAft>
                  <a:spcPct val="0"/>
                </a:spcAft>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l" fontAlgn="auto">
              <a:spcAft>
                <a:spcPts val="0"/>
              </a:spcAft>
              <a:defRPr/>
            </a:pPr>
            <a:r>
              <a:rPr/>
              <a:t>Most </a:t>
            </a:r>
            <a:r>
              <a:t>developed </a:t>
            </a:r>
            <a:r>
              <a:rPr/>
              <a:t>countries </a:t>
            </a:r>
            <a:r>
              <a:rPr/>
              <a:t>are </a:t>
            </a:r>
            <a:r>
              <a:rPr/>
              <a:t>currently </a:t>
            </a:r>
            <a:r>
              <a:rPr/>
              <a:t>debating whether </a:t>
            </a:r>
            <a:r>
              <a:rPr/>
              <a:t>broadband should be </a:t>
            </a:r>
            <a:r>
              <a:rPr/>
              <a:t>included in universal service </a:t>
            </a:r>
            <a:endParaRPr/>
          </a:p>
        </p:txBody>
      </p:sp>
      <p:sp>
        <p:nvSpPr>
          <p:cNvPr id="6" name="Rectangle 1"/>
          <p:cNvSpPr>
            <a:spLocks noChangeArrowheads="1"/>
          </p:cNvSpPr>
          <p:nvPr/>
        </p:nvSpPr>
        <p:spPr bwMode="auto">
          <a:xfrm>
            <a:off x="2057400" y="1447800"/>
            <a:ext cx="6858000" cy="1828800"/>
          </a:xfrm>
          <a:prstGeom prst="rect">
            <a:avLst/>
          </a:prstGeom>
          <a:ln>
            <a:headEnd/>
            <a:tailEnd/>
          </a:ln>
        </p:spPr>
        <p:style>
          <a:lnRef idx="1">
            <a:schemeClr val="dk1"/>
          </a:lnRef>
          <a:fillRef idx="2">
            <a:schemeClr val="dk1"/>
          </a:fillRef>
          <a:effectRef idx="1">
            <a:schemeClr val="dk1"/>
          </a:effectRef>
          <a:fontRef idx="minor">
            <a:schemeClr val="dk1"/>
          </a:fontRef>
        </p:style>
        <p:txBody>
          <a:bodyPr lIns="10800" tIns="10800" rIns="10800" bIns="10800" anchor="ctr"/>
          <a:lstStyle/>
          <a:p>
            <a:pPr marL="117475">
              <a:lnSpc>
                <a:spcPct val="80000"/>
              </a:lnSpc>
              <a:spcBef>
                <a:spcPct val="20000"/>
              </a:spcBef>
              <a:tabLst>
                <a:tab pos="228600" algn="l"/>
              </a:tabLst>
              <a:defRPr/>
            </a:pPr>
            <a:r>
              <a:rPr lang="en-US" sz="1400" dirty="0">
                <a:solidFill>
                  <a:schemeClr val="tx1"/>
                </a:solidFill>
              </a:rPr>
              <a:t>Universal service is a regulatory intervention </a:t>
            </a:r>
            <a:r>
              <a:rPr lang="en-US" sz="1400" b="1" dirty="0">
                <a:solidFill>
                  <a:schemeClr val="tx1"/>
                </a:solidFill>
              </a:rPr>
              <a:t>that aims </a:t>
            </a:r>
            <a:r>
              <a:rPr lang="en-US" sz="1400" dirty="0">
                <a:solidFill>
                  <a:schemeClr val="tx1"/>
                </a:solidFill>
              </a:rPr>
              <a:t>at providing subsidies for infrastructure deployment in rural and remote areas generally deemed uneconomic because subscriber revenues alone cannot cover service costs</a:t>
            </a:r>
          </a:p>
          <a:p>
            <a:pPr marL="117475">
              <a:lnSpc>
                <a:spcPct val="80000"/>
              </a:lnSpc>
              <a:spcBef>
                <a:spcPct val="20000"/>
              </a:spcBef>
              <a:tabLst>
                <a:tab pos="228600" algn="l"/>
              </a:tabLst>
              <a:defRPr/>
            </a:pPr>
            <a:endParaRPr lang="en-US" sz="1400" dirty="0"/>
          </a:p>
          <a:p>
            <a:pPr marL="117475">
              <a:lnSpc>
                <a:spcPct val="80000"/>
              </a:lnSpc>
              <a:spcBef>
                <a:spcPct val="20000"/>
              </a:spcBef>
              <a:tabLst>
                <a:tab pos="228600" algn="l"/>
              </a:tabLst>
              <a:defRPr/>
            </a:pPr>
            <a:r>
              <a:rPr lang="en-US" sz="1400" dirty="0"/>
              <a:t>Funds are collected revenues from a variety of sources (general tax revenues, government budgets, contribution from service providers or telecom operators and licenses) </a:t>
            </a:r>
          </a:p>
          <a:p>
            <a:pPr marL="117475">
              <a:lnSpc>
                <a:spcPct val="80000"/>
              </a:lnSpc>
              <a:spcBef>
                <a:spcPct val="20000"/>
              </a:spcBef>
              <a:tabLst>
                <a:tab pos="228600" algn="l"/>
              </a:tabLst>
              <a:defRPr/>
            </a:pPr>
            <a:endParaRPr lang="en-US" sz="1400" dirty="0"/>
          </a:p>
          <a:p>
            <a:pPr marL="117475">
              <a:lnSpc>
                <a:spcPct val="80000"/>
              </a:lnSpc>
              <a:spcBef>
                <a:spcPct val="20000"/>
              </a:spcBef>
              <a:tabLst>
                <a:tab pos="228600" algn="l"/>
              </a:tabLst>
              <a:defRPr/>
            </a:pPr>
            <a:r>
              <a:rPr lang="en-US" sz="1400" dirty="0"/>
              <a:t>Subsidies are provided usually to the incumbent operator deemed the universal service provider  </a:t>
            </a:r>
          </a:p>
        </p:txBody>
      </p:sp>
      <p:sp>
        <p:nvSpPr>
          <p:cNvPr id="7" name="Rectangle 6"/>
          <p:cNvSpPr/>
          <p:nvPr/>
        </p:nvSpPr>
        <p:spPr bwMode="auto">
          <a:xfrm>
            <a:off x="609600" y="1447800"/>
            <a:ext cx="1371600" cy="1828800"/>
          </a:xfrm>
          <a:prstGeom prst="rect">
            <a:avLst/>
          </a:prstGeom>
          <a:solidFill>
            <a:srgbClr val="8381AD"/>
          </a:solidFill>
          <a:ln w="9525">
            <a:solidFill>
              <a:schemeClr val="tx1"/>
            </a:solidFill>
          </a:ln>
        </p:spPr>
        <p:style>
          <a:lnRef idx="2">
            <a:schemeClr val="accent1"/>
          </a:lnRef>
          <a:fillRef idx="1">
            <a:schemeClr val="lt1"/>
          </a:fillRef>
          <a:effectRef idx="0">
            <a:schemeClr val="accent1"/>
          </a:effectRef>
          <a:fontRef idx="minor">
            <a:schemeClr val="dk1"/>
          </a:fontRef>
        </p:style>
        <p:txBody>
          <a:bodyPr anchor="ctr"/>
          <a:lstStyle/>
          <a:p>
            <a:pPr marL="117475" indent="-3175">
              <a:lnSpc>
                <a:spcPct val="80000"/>
              </a:lnSpc>
              <a:spcBef>
                <a:spcPct val="20000"/>
              </a:spcBef>
              <a:tabLst>
                <a:tab pos="117475" algn="l"/>
              </a:tabLst>
              <a:defRPr/>
            </a:pPr>
            <a:r>
              <a:rPr lang="en-GB" sz="1600" b="1" dirty="0">
                <a:solidFill>
                  <a:schemeClr val="bg1"/>
                </a:solidFill>
              </a:rPr>
              <a:t>Universal Service Policies </a:t>
            </a:r>
          </a:p>
        </p:txBody>
      </p:sp>
      <p:sp>
        <p:nvSpPr>
          <p:cNvPr id="11" name="Rectangle 1"/>
          <p:cNvSpPr>
            <a:spLocks noChangeArrowheads="1"/>
          </p:cNvSpPr>
          <p:nvPr/>
        </p:nvSpPr>
        <p:spPr bwMode="auto">
          <a:xfrm>
            <a:off x="609600" y="3657600"/>
            <a:ext cx="8305800" cy="2743200"/>
          </a:xfrm>
          <a:prstGeom prst="rect">
            <a:avLst/>
          </a:prstGeom>
          <a:ln>
            <a:headEnd/>
            <a:tailEnd/>
          </a:ln>
        </p:spPr>
        <p:style>
          <a:lnRef idx="1">
            <a:schemeClr val="dk1"/>
          </a:lnRef>
          <a:fillRef idx="2">
            <a:schemeClr val="dk1"/>
          </a:fillRef>
          <a:effectRef idx="1">
            <a:schemeClr val="dk1"/>
          </a:effectRef>
          <a:fontRef idx="minor">
            <a:schemeClr val="dk1"/>
          </a:fontRef>
        </p:style>
        <p:txBody>
          <a:bodyPr lIns="10800" tIns="10800" rIns="10800" bIns="10800" anchor="ctr"/>
          <a:lstStyle/>
          <a:p>
            <a:pPr marL="339725" indent="-222250">
              <a:lnSpc>
                <a:spcPct val="80000"/>
              </a:lnSpc>
              <a:spcBef>
                <a:spcPct val="20000"/>
              </a:spcBef>
              <a:buFont typeface="Wingdings" pitchFamily="2" charset="2"/>
              <a:buChar char="Ø"/>
              <a:tabLst>
                <a:tab pos="228600" algn="l"/>
              </a:tabLst>
              <a:defRPr/>
            </a:pPr>
            <a:r>
              <a:rPr lang="en-US" sz="1400" dirty="0"/>
              <a:t>Article 26 of the telecom law describes the rights and obligations of the TRA and licensees to ensure the universal provision of telecommunications services in Lebanon</a:t>
            </a:r>
          </a:p>
          <a:p>
            <a:pPr marL="339725" indent="-222250">
              <a:lnSpc>
                <a:spcPct val="80000"/>
              </a:lnSpc>
              <a:spcBef>
                <a:spcPct val="20000"/>
              </a:spcBef>
              <a:buFont typeface="Wingdings" pitchFamily="2" charset="2"/>
              <a:buChar char="Ø"/>
              <a:tabLst>
                <a:tab pos="228600" algn="l"/>
              </a:tabLst>
              <a:defRPr/>
            </a:pPr>
            <a:r>
              <a:rPr lang="en-US" sz="1400" dirty="0"/>
              <a:t>The TRA should establish a plan for licensing public telecommunications services in a way to ensure the availability of such services to all nationals and residents in all regions of the country </a:t>
            </a:r>
          </a:p>
          <a:p>
            <a:pPr marL="339725" indent="-222250">
              <a:lnSpc>
                <a:spcPct val="80000"/>
              </a:lnSpc>
              <a:spcBef>
                <a:spcPct val="20000"/>
              </a:spcBef>
              <a:buFont typeface="Wingdings" pitchFamily="2" charset="2"/>
              <a:buChar char="Ø"/>
              <a:tabLst>
                <a:tab pos="228600" algn="l"/>
              </a:tabLst>
              <a:defRPr/>
            </a:pPr>
            <a:r>
              <a:rPr lang="en-US" sz="1400" dirty="0"/>
              <a:t>Public telecommunications licenses should specify the obligations to provide universal geographic coverage, voice services, directory services, emergency calls, and alternatives to users who do not need extensive use of such services </a:t>
            </a:r>
          </a:p>
          <a:p>
            <a:pPr marL="339725" indent="-222250">
              <a:lnSpc>
                <a:spcPct val="80000"/>
              </a:lnSpc>
              <a:spcBef>
                <a:spcPct val="20000"/>
              </a:spcBef>
              <a:buFont typeface="Wingdings" pitchFamily="2" charset="2"/>
              <a:buChar char="Ø"/>
              <a:tabLst>
                <a:tab pos="228600" algn="l"/>
              </a:tabLst>
              <a:defRPr/>
            </a:pPr>
            <a:r>
              <a:rPr lang="en-US" sz="1400" dirty="0"/>
              <a:t>Licensees may recover, through arrangement with the TRA, the actual costs incurred in meeting license obligations related to universal service</a:t>
            </a:r>
          </a:p>
          <a:p>
            <a:pPr marL="339725" indent="-222250">
              <a:lnSpc>
                <a:spcPct val="80000"/>
              </a:lnSpc>
              <a:spcBef>
                <a:spcPct val="20000"/>
              </a:spcBef>
              <a:buFont typeface="Wingdings" pitchFamily="2" charset="2"/>
              <a:buChar char="Ø"/>
              <a:tabLst>
                <a:tab pos="228600" algn="l"/>
              </a:tabLst>
              <a:defRPr/>
            </a:pPr>
            <a:r>
              <a:rPr lang="en-US" sz="1400" dirty="0"/>
              <a:t>In the event that such mechanisms are not efficient TRA may establish a universal service fund, financed through mandatory contributions imposed on other public telecommunications service providers </a:t>
            </a:r>
          </a:p>
        </p:txBody>
      </p:sp>
      <p:sp>
        <p:nvSpPr>
          <p:cNvPr id="12" name="Rectangle 11"/>
          <p:cNvSpPr/>
          <p:nvPr/>
        </p:nvSpPr>
        <p:spPr bwMode="auto">
          <a:xfrm>
            <a:off x="609600" y="3352800"/>
            <a:ext cx="8305800" cy="304800"/>
          </a:xfrm>
          <a:prstGeom prst="rect">
            <a:avLst/>
          </a:prstGeom>
          <a:solidFill>
            <a:srgbClr val="8381AD"/>
          </a:solidFill>
          <a:ln w="9525">
            <a:solidFill>
              <a:schemeClr val="tx1"/>
            </a:solidFill>
          </a:ln>
        </p:spPr>
        <p:style>
          <a:lnRef idx="2">
            <a:schemeClr val="accent1"/>
          </a:lnRef>
          <a:fillRef idx="1">
            <a:schemeClr val="lt1"/>
          </a:fillRef>
          <a:effectRef idx="0">
            <a:schemeClr val="accent1"/>
          </a:effectRef>
          <a:fontRef idx="minor">
            <a:schemeClr val="dk1"/>
          </a:fontRef>
        </p:style>
        <p:txBody>
          <a:bodyPr anchor="ctr"/>
          <a:lstStyle/>
          <a:p>
            <a:pPr marL="117475" indent="-3175">
              <a:lnSpc>
                <a:spcPct val="80000"/>
              </a:lnSpc>
              <a:spcBef>
                <a:spcPct val="20000"/>
              </a:spcBef>
              <a:tabLst>
                <a:tab pos="117475" algn="l"/>
              </a:tabLst>
              <a:defRPr/>
            </a:pPr>
            <a:r>
              <a:rPr lang="en-GB" sz="1600" b="1" dirty="0">
                <a:solidFill>
                  <a:schemeClr val="bg1"/>
                </a:solidFill>
              </a:rPr>
              <a:t>The Lebanese Context </a:t>
            </a:r>
          </a:p>
        </p:txBody>
      </p:sp>
      <p:sp>
        <p:nvSpPr>
          <p:cNvPr id="21511" name="Date Placeholder 12"/>
          <p:cNvSpPr>
            <a:spLocks noGrp="1"/>
          </p:cNvSpPr>
          <p:nvPr>
            <p:ph type="dt"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fld id="{7C3969E1-0077-4407-8365-39819D7ED50E}" type="datetime1">
              <a:rPr lang="en-US"/>
              <a:pPr fontAlgn="base">
                <a:spcBef>
                  <a:spcPct val="0"/>
                </a:spcBef>
                <a:spcAft>
                  <a:spcPct val="0"/>
                </a:spcAft>
              </a:pPr>
              <a:t>6/12/2009</a:t>
            </a:fld>
            <a:endParaRPr lang="en-US"/>
          </a:p>
        </p:txBody>
      </p:sp>
      <p:sp>
        <p:nvSpPr>
          <p:cNvPr id="21512" name="Slide Number Placeholder 13"/>
          <p:cNvSpPr>
            <a:spLocks noGrp="1"/>
          </p:cNvSpPr>
          <p:nvPr>
            <p:ph type="sldNum"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fld id="{1AF8293F-AE4E-4AA3-88E0-EAA783704761}" type="slidenum">
              <a:rPr lang="en-US"/>
              <a:pPr fontAlgn="base">
                <a:spcBef>
                  <a:spcPct val="0"/>
                </a:spcBef>
                <a:spcAft>
                  <a:spcPct val="0"/>
                </a:spcAft>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43"/>
          <p:cNvSpPr>
            <a:spLocks noGrp="1"/>
          </p:cNvSpPr>
          <p:nvPr>
            <p:ph type="sldNum"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fld id="{9C6413D1-7CA1-4083-9F5B-81D23B7AC80F}" type="slidenum">
              <a:rPr lang="en-US"/>
              <a:pPr fontAlgn="base">
                <a:spcBef>
                  <a:spcPct val="0"/>
                </a:spcBef>
                <a:spcAft>
                  <a:spcPct val="0"/>
                </a:spcAft>
              </a:pPr>
              <a:t>15</a:t>
            </a:fld>
            <a:endParaRPr lang="en-US"/>
          </a:p>
        </p:txBody>
      </p:sp>
      <p:sp>
        <p:nvSpPr>
          <p:cNvPr id="42" name="Title 41"/>
          <p:cNvSpPr>
            <a:spLocks noGrp="1"/>
          </p:cNvSpPr>
          <p:nvPr>
            <p:ph type="title"/>
          </p:nvPr>
        </p:nvSpPr>
        <p:spPr/>
        <p:txBody>
          <a:bodyPr/>
          <a:lstStyle/>
          <a:p>
            <a:pPr algn="l" fontAlgn="auto">
              <a:spcAft>
                <a:spcPts val="0"/>
              </a:spcAft>
              <a:defRPr/>
            </a:pPr>
            <a:r>
              <a:rPr altLang="ar-SA"/>
              <a:t>T</a:t>
            </a:r>
            <a:r>
              <a:rPr altLang="ar-SA"/>
              <a:t>h</a:t>
            </a:r>
            <a:r>
              <a:rPr altLang="ar-SA"/>
              <a:t>e TRA is minded to liberalize telecommunications markets and provide a solid regulatory framework to attract investors</a:t>
            </a:r>
            <a:endParaRPr/>
          </a:p>
        </p:txBody>
      </p:sp>
      <p:graphicFrame>
        <p:nvGraphicFramePr>
          <p:cNvPr id="13" name="Table 12"/>
          <p:cNvGraphicFramePr>
            <a:graphicFrameLocks noGrp="1"/>
          </p:cNvGraphicFramePr>
          <p:nvPr/>
        </p:nvGraphicFramePr>
        <p:xfrm>
          <a:off x="838200" y="1295400"/>
          <a:ext cx="8077201" cy="3958621"/>
        </p:xfrm>
        <a:graphic>
          <a:graphicData uri="http://schemas.openxmlformats.org/drawingml/2006/table">
            <a:tbl>
              <a:tblPr firstRow="1" bandRow="1">
                <a:tableStyleId>{5C22544A-7EE6-4342-B048-85BDC9FD1C3A}</a:tableStyleId>
              </a:tblPr>
              <a:tblGrid>
                <a:gridCol w="1072195"/>
                <a:gridCol w="1858470"/>
                <a:gridCol w="857756"/>
                <a:gridCol w="857756"/>
                <a:gridCol w="857756"/>
                <a:gridCol w="857756"/>
                <a:gridCol w="857756"/>
                <a:gridCol w="857756"/>
              </a:tblGrid>
              <a:tr h="340252">
                <a:tc gridSpan="2">
                  <a:txBody>
                    <a:bodyPr/>
                    <a:lstStyle/>
                    <a:p>
                      <a:endParaRPr lang="en-US" sz="1500" dirty="0">
                        <a:solidFill>
                          <a:schemeClr val="tx1"/>
                        </a:solidFill>
                      </a:endParaRPr>
                    </a:p>
                  </a:txBody>
                  <a:tcPr>
                    <a:solidFill>
                      <a:srgbClr val="605E90"/>
                    </a:solidFill>
                  </a:tcPr>
                </a:tc>
                <a:tc hMerge="1">
                  <a:txBody>
                    <a:bodyPr/>
                    <a:lstStyle/>
                    <a:p>
                      <a:endParaRPr lang="en-US" sz="1400" dirty="0">
                        <a:solidFill>
                          <a:schemeClr val="tx1"/>
                        </a:solidFill>
                      </a:endParaRPr>
                    </a:p>
                  </a:txBody>
                  <a:tcPr>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500" dirty="0" smtClean="0"/>
                        <a:t>2009</a:t>
                      </a:r>
                      <a:endParaRPr lang="en-US" sz="1500" dirty="0">
                        <a:solidFill>
                          <a:schemeClr val="tx1"/>
                        </a:solidFill>
                      </a:endParaRPr>
                    </a:p>
                  </a:txBody>
                  <a:tcPr>
                    <a:solidFill>
                      <a:srgbClr val="605E90"/>
                    </a:solidFill>
                  </a:tcPr>
                </a:tc>
                <a:tc>
                  <a:txBody>
                    <a:bodyPr/>
                    <a:lstStyle/>
                    <a:p>
                      <a:pPr algn="ctr"/>
                      <a:r>
                        <a:rPr lang="en-US" sz="1500" dirty="0" smtClean="0"/>
                        <a:t>2010</a:t>
                      </a:r>
                      <a:endParaRPr lang="en-US" sz="1500" dirty="0">
                        <a:solidFill>
                          <a:schemeClr val="tx1"/>
                        </a:solidFill>
                      </a:endParaRPr>
                    </a:p>
                  </a:txBody>
                  <a:tcPr>
                    <a:solidFill>
                      <a:srgbClr val="605E90"/>
                    </a:solidFill>
                  </a:tcPr>
                </a:tc>
                <a:tc>
                  <a:txBody>
                    <a:bodyPr/>
                    <a:lstStyle/>
                    <a:p>
                      <a:pPr algn="ctr"/>
                      <a:r>
                        <a:rPr lang="en-US" sz="1500" dirty="0" smtClean="0"/>
                        <a:t>2011</a:t>
                      </a:r>
                      <a:endParaRPr lang="en-US" sz="1500" dirty="0">
                        <a:solidFill>
                          <a:schemeClr val="tx1"/>
                        </a:solidFill>
                      </a:endParaRPr>
                    </a:p>
                  </a:txBody>
                  <a:tcPr>
                    <a:solidFill>
                      <a:srgbClr val="605E90"/>
                    </a:solidFill>
                  </a:tcPr>
                </a:tc>
                <a:tc>
                  <a:txBody>
                    <a:bodyPr/>
                    <a:lstStyle/>
                    <a:p>
                      <a:pPr algn="ctr"/>
                      <a:r>
                        <a:rPr lang="en-US" sz="1500" dirty="0" smtClean="0">
                          <a:solidFill>
                            <a:schemeClr val="bg1"/>
                          </a:solidFill>
                        </a:rPr>
                        <a:t>2012</a:t>
                      </a:r>
                      <a:endParaRPr lang="en-US" sz="1500" dirty="0">
                        <a:solidFill>
                          <a:schemeClr val="bg1"/>
                        </a:solidFill>
                      </a:endParaRPr>
                    </a:p>
                  </a:txBody>
                  <a:tcPr>
                    <a:solidFill>
                      <a:srgbClr val="605E90"/>
                    </a:solidFill>
                  </a:tcPr>
                </a:tc>
                <a:tc>
                  <a:txBody>
                    <a:bodyPr/>
                    <a:lstStyle/>
                    <a:p>
                      <a:pPr algn="ctr"/>
                      <a:r>
                        <a:rPr lang="en-US" sz="1500" dirty="0" smtClean="0"/>
                        <a:t>2013</a:t>
                      </a:r>
                      <a:endParaRPr lang="en-US" sz="1500" dirty="0">
                        <a:solidFill>
                          <a:schemeClr val="tx1"/>
                        </a:solidFill>
                      </a:endParaRPr>
                    </a:p>
                  </a:txBody>
                  <a:tcPr>
                    <a:solidFill>
                      <a:srgbClr val="605E90"/>
                    </a:solidFill>
                  </a:tcPr>
                </a:tc>
                <a:tc>
                  <a:txBody>
                    <a:bodyPr/>
                    <a:lstStyle/>
                    <a:p>
                      <a:pPr algn="ctr"/>
                      <a:r>
                        <a:rPr lang="en-US" sz="1500" dirty="0" smtClean="0">
                          <a:solidFill>
                            <a:schemeClr val="bg1"/>
                          </a:solidFill>
                        </a:rPr>
                        <a:t>2014</a:t>
                      </a:r>
                      <a:endParaRPr lang="en-US" sz="1500" dirty="0">
                        <a:solidFill>
                          <a:schemeClr val="bg1"/>
                        </a:solidFill>
                      </a:endParaRPr>
                    </a:p>
                  </a:txBody>
                  <a:tcPr>
                    <a:solidFill>
                      <a:srgbClr val="605E90"/>
                    </a:solidFill>
                  </a:tcPr>
                </a:tc>
              </a:tr>
              <a:tr h="340252">
                <a:tc rowSpan="2">
                  <a:txBody>
                    <a:bodyPr/>
                    <a:lstStyle/>
                    <a:p>
                      <a:r>
                        <a:rPr lang="en-US" sz="1300" dirty="0" smtClean="0"/>
                        <a:t>Mobile</a:t>
                      </a:r>
                      <a:endParaRPr lang="en-US" sz="1300" b="1" dirty="0">
                        <a:solidFill>
                          <a:schemeClr val="tx1"/>
                        </a:solidFill>
                      </a:endParaRPr>
                    </a:p>
                  </a:txBody>
                  <a:tcPr>
                    <a:solidFill>
                      <a:srgbClr val="D8D4E4"/>
                    </a:solidFill>
                  </a:tcPr>
                </a:tc>
                <a:tc>
                  <a:txBody>
                    <a:bodyPr/>
                    <a:lstStyle/>
                    <a:p>
                      <a:r>
                        <a:rPr lang="en-US" sz="1300" dirty="0" smtClean="0"/>
                        <a:t>Network Operator</a:t>
                      </a:r>
                      <a:endParaRPr lang="en-US" sz="1300" b="0" dirty="0">
                        <a:solidFill>
                          <a:schemeClr val="tx1"/>
                        </a:solidFill>
                      </a:endParaRPr>
                    </a:p>
                  </a:txBody>
                  <a:tcPr>
                    <a:solidFill>
                      <a:srgbClr val="D8D4E4"/>
                    </a:solidFill>
                  </a:tcPr>
                </a:tc>
                <a:tc>
                  <a:txBody>
                    <a:bodyPr/>
                    <a:lstStyle/>
                    <a:p>
                      <a:pPr algn="ctr"/>
                      <a:endParaRPr lang="en-US" sz="1500" dirty="0">
                        <a:solidFill>
                          <a:schemeClr val="tx1"/>
                        </a:solidFill>
                      </a:endParaRPr>
                    </a:p>
                  </a:txBody>
                  <a:tcPr>
                    <a:solidFill>
                      <a:srgbClr val="D8D4E4"/>
                    </a:solidFill>
                  </a:tcPr>
                </a:tc>
                <a:tc>
                  <a:txBody>
                    <a:bodyPr/>
                    <a:lstStyle/>
                    <a:p>
                      <a:pPr algn="ctr"/>
                      <a:endParaRPr lang="en-US" sz="1500" dirty="0">
                        <a:solidFill>
                          <a:schemeClr val="tx1"/>
                        </a:solidFill>
                      </a:endParaRPr>
                    </a:p>
                  </a:txBody>
                  <a:tcPr>
                    <a:solidFill>
                      <a:srgbClr val="D8D4E4"/>
                    </a:solidFill>
                  </a:tcPr>
                </a:tc>
                <a:tc>
                  <a:txBody>
                    <a:bodyPr/>
                    <a:lstStyle/>
                    <a:p>
                      <a:pPr algn="ctr"/>
                      <a:endParaRPr lang="en-US" sz="1500" dirty="0">
                        <a:solidFill>
                          <a:schemeClr val="tx1"/>
                        </a:solidFill>
                      </a:endParaRPr>
                    </a:p>
                  </a:txBody>
                  <a:tcPr>
                    <a:solidFill>
                      <a:srgbClr val="D8D4E4"/>
                    </a:solidFill>
                  </a:tcPr>
                </a:tc>
                <a:tc>
                  <a:txBody>
                    <a:bodyPr/>
                    <a:lstStyle/>
                    <a:p>
                      <a:pPr algn="ctr"/>
                      <a:endParaRPr lang="en-US" sz="1500" dirty="0">
                        <a:solidFill>
                          <a:schemeClr val="tx1"/>
                        </a:solidFill>
                      </a:endParaRPr>
                    </a:p>
                  </a:txBody>
                  <a:tcPr>
                    <a:solidFill>
                      <a:srgbClr val="D8D4E4"/>
                    </a:solidFill>
                  </a:tcPr>
                </a:tc>
                <a:tc>
                  <a:txBody>
                    <a:bodyPr/>
                    <a:lstStyle/>
                    <a:p>
                      <a:pPr algn="ctr"/>
                      <a:endParaRPr lang="en-US" sz="1500" dirty="0">
                        <a:solidFill>
                          <a:schemeClr val="tx1"/>
                        </a:solidFill>
                      </a:endParaRPr>
                    </a:p>
                  </a:txBody>
                  <a:tcPr>
                    <a:solidFill>
                      <a:srgbClr val="D8D4E4"/>
                    </a:solidFill>
                  </a:tcPr>
                </a:tc>
                <a:tc>
                  <a:txBody>
                    <a:bodyPr/>
                    <a:lstStyle/>
                    <a:p>
                      <a:pPr algn="ctr"/>
                      <a:endParaRPr lang="en-US" sz="1500" dirty="0">
                        <a:solidFill>
                          <a:schemeClr val="tx1"/>
                        </a:solidFill>
                      </a:endParaRPr>
                    </a:p>
                  </a:txBody>
                  <a:tcPr>
                    <a:solidFill>
                      <a:srgbClr val="D8D4E4"/>
                    </a:solidFill>
                  </a:tcPr>
                </a:tc>
              </a:tr>
              <a:tr h="393320">
                <a:tc vMerge="1">
                  <a:txBody>
                    <a:bodyPr/>
                    <a:lstStyle/>
                    <a:p>
                      <a:endParaRPr lang="en-US"/>
                    </a:p>
                  </a:txBody>
                  <a:tcPr/>
                </a:tc>
                <a:tc>
                  <a:txBody>
                    <a:bodyPr/>
                    <a:lstStyle/>
                    <a:p>
                      <a:r>
                        <a:rPr lang="en-US" sz="1300" dirty="0" smtClean="0"/>
                        <a:t>Virtual Network  MNVOs</a:t>
                      </a:r>
                      <a:endParaRPr lang="en-US" sz="1300" b="0" dirty="0">
                        <a:solidFill>
                          <a:schemeClr val="tx1"/>
                        </a:solidFill>
                      </a:endParaRPr>
                    </a:p>
                  </a:txBody>
                  <a:tcPr/>
                </a:tc>
                <a:tc>
                  <a:txBody>
                    <a:bodyPr/>
                    <a:lstStyle/>
                    <a:p>
                      <a:pPr algn="ctr"/>
                      <a:endParaRPr lang="en-US" sz="1500" dirty="0">
                        <a:solidFill>
                          <a:schemeClr val="tx1"/>
                        </a:solidFill>
                      </a:endParaRPr>
                    </a:p>
                  </a:txBody>
                  <a:tcPr/>
                </a:tc>
                <a:tc>
                  <a:txBody>
                    <a:bodyPr/>
                    <a:lstStyle/>
                    <a:p>
                      <a:pPr algn="ctr"/>
                      <a:endParaRPr lang="en-US" sz="1500" dirty="0">
                        <a:solidFill>
                          <a:schemeClr val="tx1"/>
                        </a:solidFill>
                      </a:endParaRPr>
                    </a:p>
                  </a:txBody>
                  <a:tcPr/>
                </a:tc>
                <a:tc>
                  <a:txBody>
                    <a:bodyPr/>
                    <a:lstStyle/>
                    <a:p>
                      <a:pPr algn="ctr"/>
                      <a:endParaRPr lang="en-US" sz="1500" dirty="0">
                        <a:solidFill>
                          <a:schemeClr val="tx1"/>
                        </a:solidFill>
                      </a:endParaRPr>
                    </a:p>
                  </a:txBody>
                  <a:tcPr/>
                </a:tc>
                <a:tc>
                  <a:txBody>
                    <a:bodyPr/>
                    <a:lstStyle/>
                    <a:p>
                      <a:pPr algn="ctr"/>
                      <a:endParaRPr lang="en-US" sz="1500" dirty="0">
                        <a:solidFill>
                          <a:schemeClr val="tx1"/>
                        </a:solidFill>
                      </a:endParaRPr>
                    </a:p>
                  </a:txBody>
                  <a:tcPr/>
                </a:tc>
                <a:tc>
                  <a:txBody>
                    <a:bodyPr/>
                    <a:lstStyle/>
                    <a:p>
                      <a:pPr algn="ctr"/>
                      <a:endParaRPr lang="en-US" sz="1500" dirty="0">
                        <a:solidFill>
                          <a:schemeClr val="tx1"/>
                        </a:solidFill>
                      </a:endParaRPr>
                    </a:p>
                  </a:txBody>
                  <a:tcPr/>
                </a:tc>
                <a:tc>
                  <a:txBody>
                    <a:bodyPr/>
                    <a:lstStyle/>
                    <a:p>
                      <a:pPr algn="ctr"/>
                      <a:endParaRPr lang="en-US" sz="1500" dirty="0">
                        <a:solidFill>
                          <a:schemeClr val="tx1"/>
                        </a:solidFill>
                      </a:endParaRPr>
                    </a:p>
                  </a:txBody>
                  <a:tcPr/>
                </a:tc>
              </a:tr>
              <a:tr h="340252">
                <a:tc rowSpan="2">
                  <a:txBody>
                    <a:bodyPr/>
                    <a:lstStyle/>
                    <a:p>
                      <a:r>
                        <a:rPr lang="en-US" sz="1300" dirty="0" smtClean="0"/>
                        <a:t>PSTN/ Basic Telephony</a:t>
                      </a:r>
                      <a:endParaRPr lang="en-US" sz="1300" dirty="0">
                        <a:solidFill>
                          <a:schemeClr val="tx1"/>
                        </a:solidFill>
                      </a:endParaRPr>
                    </a:p>
                  </a:txBody>
                  <a:tcPr>
                    <a:solidFill>
                      <a:srgbClr val="D8D4E4"/>
                    </a:solidFill>
                  </a:tcPr>
                </a:tc>
                <a:tc>
                  <a:txBody>
                    <a:bodyPr/>
                    <a:lstStyle/>
                    <a:p>
                      <a:r>
                        <a:rPr lang="en-US" sz="1300" dirty="0" smtClean="0"/>
                        <a:t>Network Operator </a:t>
                      </a:r>
                      <a:endParaRPr lang="en-US" sz="1300" b="0" dirty="0">
                        <a:solidFill>
                          <a:schemeClr val="tx1"/>
                        </a:solidFill>
                      </a:endParaRPr>
                    </a:p>
                  </a:txBody>
                  <a:tcPr>
                    <a:solidFill>
                      <a:srgbClr val="D8D4E4"/>
                    </a:solidFill>
                  </a:tcPr>
                </a:tc>
                <a:tc>
                  <a:txBody>
                    <a:bodyPr/>
                    <a:lstStyle/>
                    <a:p>
                      <a:pPr algn="ctr"/>
                      <a:endParaRPr lang="en-US" sz="1500" dirty="0">
                        <a:solidFill>
                          <a:schemeClr val="tx1"/>
                        </a:solidFill>
                      </a:endParaRPr>
                    </a:p>
                  </a:txBody>
                  <a:tcPr>
                    <a:solidFill>
                      <a:srgbClr val="D8D4E4"/>
                    </a:solidFill>
                  </a:tcPr>
                </a:tc>
                <a:tc>
                  <a:txBody>
                    <a:bodyPr/>
                    <a:lstStyle/>
                    <a:p>
                      <a:pPr algn="ctr"/>
                      <a:endParaRPr lang="en-US" sz="1500" dirty="0">
                        <a:solidFill>
                          <a:schemeClr val="tx1"/>
                        </a:solidFill>
                      </a:endParaRPr>
                    </a:p>
                  </a:txBody>
                  <a:tcPr>
                    <a:solidFill>
                      <a:srgbClr val="D8D4E4"/>
                    </a:solidFill>
                  </a:tcPr>
                </a:tc>
                <a:tc>
                  <a:txBody>
                    <a:bodyPr/>
                    <a:lstStyle/>
                    <a:p>
                      <a:pPr algn="ctr"/>
                      <a:endParaRPr lang="en-US" sz="1500" dirty="0">
                        <a:solidFill>
                          <a:schemeClr val="tx1"/>
                        </a:solidFill>
                      </a:endParaRPr>
                    </a:p>
                  </a:txBody>
                  <a:tcPr>
                    <a:solidFill>
                      <a:srgbClr val="D8D4E4"/>
                    </a:solidFill>
                  </a:tcPr>
                </a:tc>
                <a:tc>
                  <a:txBody>
                    <a:bodyPr/>
                    <a:lstStyle/>
                    <a:p>
                      <a:pPr algn="ctr"/>
                      <a:endParaRPr lang="en-US" sz="1500" dirty="0">
                        <a:solidFill>
                          <a:schemeClr val="tx1"/>
                        </a:solidFill>
                      </a:endParaRPr>
                    </a:p>
                  </a:txBody>
                  <a:tcPr>
                    <a:solidFill>
                      <a:srgbClr val="D8D4E4"/>
                    </a:solidFill>
                  </a:tcPr>
                </a:tc>
                <a:tc>
                  <a:txBody>
                    <a:bodyPr/>
                    <a:lstStyle/>
                    <a:p>
                      <a:pPr algn="ctr"/>
                      <a:endParaRPr lang="en-US" sz="1500" dirty="0">
                        <a:solidFill>
                          <a:schemeClr val="tx1"/>
                        </a:solidFill>
                      </a:endParaRPr>
                    </a:p>
                  </a:txBody>
                  <a:tcPr>
                    <a:solidFill>
                      <a:srgbClr val="D8D4E4"/>
                    </a:solidFill>
                  </a:tcPr>
                </a:tc>
                <a:tc>
                  <a:txBody>
                    <a:bodyPr/>
                    <a:lstStyle/>
                    <a:p>
                      <a:pPr algn="ctr"/>
                      <a:endParaRPr lang="en-US" sz="1500" dirty="0">
                        <a:solidFill>
                          <a:schemeClr val="tx1"/>
                        </a:solidFill>
                      </a:endParaRPr>
                    </a:p>
                  </a:txBody>
                  <a:tcPr>
                    <a:solidFill>
                      <a:srgbClr val="D8D4E4"/>
                    </a:solidFill>
                  </a:tcPr>
                </a:tc>
              </a:tr>
              <a:tr h="338525">
                <a:tc vMerge="1">
                  <a:txBody>
                    <a:bodyPr/>
                    <a:lstStyle/>
                    <a:p>
                      <a:endParaRPr lang="en-US"/>
                    </a:p>
                  </a:txBody>
                  <a:tcPr/>
                </a:tc>
                <a:tc>
                  <a:txBody>
                    <a:bodyPr/>
                    <a:lstStyle/>
                    <a:p>
                      <a:r>
                        <a:rPr lang="en-US" sz="1300" dirty="0" smtClean="0"/>
                        <a:t>Reseller</a:t>
                      </a:r>
                      <a:r>
                        <a:rPr lang="en-US" sz="1300" baseline="0" dirty="0" smtClean="0"/>
                        <a:t> and VoIP</a:t>
                      </a:r>
                      <a:endParaRPr lang="en-US" sz="1300" dirty="0">
                        <a:solidFill>
                          <a:schemeClr val="tx1"/>
                        </a:solidFill>
                      </a:endParaRPr>
                    </a:p>
                  </a:txBody>
                  <a:tcPr/>
                </a:tc>
                <a:tc>
                  <a:txBody>
                    <a:bodyPr/>
                    <a:lstStyle/>
                    <a:p>
                      <a:pPr algn="ctr"/>
                      <a:endParaRPr lang="en-US" sz="1500" dirty="0">
                        <a:solidFill>
                          <a:schemeClr val="tx1"/>
                        </a:solidFill>
                      </a:endParaRPr>
                    </a:p>
                  </a:txBody>
                  <a:tcPr/>
                </a:tc>
                <a:tc>
                  <a:txBody>
                    <a:bodyPr/>
                    <a:lstStyle/>
                    <a:p>
                      <a:pPr algn="ctr"/>
                      <a:endParaRPr lang="en-US" sz="1500" dirty="0">
                        <a:solidFill>
                          <a:schemeClr val="tx1"/>
                        </a:solidFill>
                      </a:endParaRPr>
                    </a:p>
                  </a:txBody>
                  <a:tcPr/>
                </a:tc>
                <a:tc>
                  <a:txBody>
                    <a:bodyPr/>
                    <a:lstStyle/>
                    <a:p>
                      <a:pPr algn="ctr"/>
                      <a:endParaRPr lang="en-US" sz="1500" dirty="0">
                        <a:solidFill>
                          <a:schemeClr val="tx1"/>
                        </a:solidFill>
                      </a:endParaRPr>
                    </a:p>
                  </a:txBody>
                  <a:tcPr/>
                </a:tc>
                <a:tc>
                  <a:txBody>
                    <a:bodyPr/>
                    <a:lstStyle/>
                    <a:p>
                      <a:pPr algn="ctr"/>
                      <a:endParaRPr lang="en-US" sz="1500" dirty="0">
                        <a:solidFill>
                          <a:schemeClr val="tx1"/>
                        </a:solidFill>
                      </a:endParaRPr>
                    </a:p>
                  </a:txBody>
                  <a:tcPr/>
                </a:tc>
                <a:tc>
                  <a:txBody>
                    <a:bodyPr/>
                    <a:lstStyle/>
                    <a:p>
                      <a:pPr algn="ctr"/>
                      <a:endParaRPr lang="en-US" sz="1500" dirty="0">
                        <a:solidFill>
                          <a:schemeClr val="tx1"/>
                        </a:solidFill>
                      </a:endParaRPr>
                    </a:p>
                  </a:txBody>
                  <a:tcPr/>
                </a:tc>
                <a:tc>
                  <a:txBody>
                    <a:bodyPr/>
                    <a:lstStyle/>
                    <a:p>
                      <a:pPr algn="ctr"/>
                      <a:endParaRPr lang="en-US" sz="1500" dirty="0">
                        <a:solidFill>
                          <a:schemeClr val="tx1"/>
                        </a:solidFill>
                      </a:endParaRPr>
                    </a:p>
                  </a:txBody>
                  <a:tcPr/>
                </a:tc>
              </a:tr>
              <a:tr h="372248">
                <a:tc rowSpan="2">
                  <a:txBody>
                    <a:bodyPr/>
                    <a:lstStyle/>
                    <a:p>
                      <a:r>
                        <a:rPr lang="en-US" sz="1300" dirty="0" smtClean="0"/>
                        <a:t>Broadband</a:t>
                      </a:r>
                      <a:endParaRPr lang="en-US" sz="1300" b="1" dirty="0">
                        <a:solidFill>
                          <a:schemeClr val="tx1"/>
                        </a:solidFill>
                      </a:endParaRPr>
                    </a:p>
                  </a:txBody>
                  <a:tcPr anchor="ctr">
                    <a:solidFill>
                      <a:srgbClr val="D8D4E4"/>
                    </a:solidFill>
                  </a:tcPr>
                </a:tc>
                <a:tc>
                  <a:txBody>
                    <a:bodyPr/>
                    <a:lstStyle/>
                    <a:p>
                      <a:pPr algn="l" rtl="0"/>
                      <a:r>
                        <a:rPr lang="en-US" sz="1300" dirty="0" smtClean="0"/>
                        <a:t>Access (BAL) </a:t>
                      </a:r>
                      <a:endParaRPr lang="en-US" sz="1300" b="0" dirty="0">
                        <a:solidFill>
                          <a:schemeClr val="tx1"/>
                        </a:solidFill>
                      </a:endParaRPr>
                    </a:p>
                  </a:txBody>
                  <a:tcPr anchor="ctr">
                    <a:solidFill>
                      <a:srgbClr val="D8D4E4"/>
                    </a:solidFill>
                  </a:tcPr>
                </a:tc>
                <a:tc>
                  <a:txBody>
                    <a:bodyPr/>
                    <a:lstStyle/>
                    <a:p>
                      <a:pPr algn="ctr"/>
                      <a:endParaRPr lang="en-US" sz="1500" dirty="0">
                        <a:solidFill>
                          <a:schemeClr val="tx1"/>
                        </a:solidFill>
                      </a:endParaRPr>
                    </a:p>
                  </a:txBody>
                  <a:tcPr anchor="ctr">
                    <a:solidFill>
                      <a:srgbClr val="D8D4E4"/>
                    </a:solidFill>
                  </a:tcPr>
                </a:tc>
                <a:tc>
                  <a:txBody>
                    <a:bodyPr/>
                    <a:lstStyle/>
                    <a:p>
                      <a:pPr algn="ctr"/>
                      <a:endParaRPr lang="en-US" sz="1500" dirty="0">
                        <a:solidFill>
                          <a:schemeClr val="tx1"/>
                        </a:solidFill>
                      </a:endParaRPr>
                    </a:p>
                  </a:txBody>
                  <a:tcPr anchor="ctr">
                    <a:solidFill>
                      <a:srgbClr val="D8D4E4"/>
                    </a:solidFill>
                  </a:tcPr>
                </a:tc>
                <a:tc>
                  <a:txBody>
                    <a:bodyPr/>
                    <a:lstStyle/>
                    <a:p>
                      <a:pPr algn="ctr"/>
                      <a:endParaRPr lang="en-US" sz="1500" dirty="0">
                        <a:solidFill>
                          <a:schemeClr val="tx1"/>
                        </a:solidFill>
                      </a:endParaRPr>
                    </a:p>
                  </a:txBody>
                  <a:tcPr anchor="ctr">
                    <a:solidFill>
                      <a:srgbClr val="D8D4E4"/>
                    </a:solidFill>
                  </a:tcPr>
                </a:tc>
                <a:tc>
                  <a:txBody>
                    <a:bodyPr/>
                    <a:lstStyle/>
                    <a:p>
                      <a:pPr algn="ctr"/>
                      <a:endParaRPr lang="en-US" sz="1500" dirty="0">
                        <a:solidFill>
                          <a:schemeClr val="tx1"/>
                        </a:solidFill>
                      </a:endParaRPr>
                    </a:p>
                  </a:txBody>
                  <a:tcPr anchor="ctr">
                    <a:solidFill>
                      <a:srgbClr val="D8D4E4"/>
                    </a:solidFill>
                  </a:tcPr>
                </a:tc>
                <a:tc>
                  <a:txBody>
                    <a:bodyPr/>
                    <a:lstStyle/>
                    <a:p>
                      <a:pPr algn="ctr"/>
                      <a:endParaRPr lang="en-US" sz="1500" dirty="0">
                        <a:solidFill>
                          <a:schemeClr val="tx1"/>
                        </a:solidFill>
                      </a:endParaRPr>
                    </a:p>
                  </a:txBody>
                  <a:tcPr anchor="ctr">
                    <a:solidFill>
                      <a:srgbClr val="D8D4E4"/>
                    </a:solidFill>
                  </a:tcPr>
                </a:tc>
                <a:tc>
                  <a:txBody>
                    <a:bodyPr/>
                    <a:lstStyle/>
                    <a:p>
                      <a:pPr algn="ctr"/>
                      <a:endParaRPr lang="en-US" sz="1500" dirty="0">
                        <a:solidFill>
                          <a:schemeClr val="tx1"/>
                        </a:solidFill>
                      </a:endParaRPr>
                    </a:p>
                  </a:txBody>
                  <a:tcPr anchor="ctr">
                    <a:solidFill>
                      <a:srgbClr val="D8D4E4"/>
                    </a:solidFill>
                  </a:tcPr>
                </a:tc>
              </a:tr>
              <a:tr h="497840">
                <a:tc vMerge="1">
                  <a:txBody>
                    <a:bodyPr/>
                    <a:lstStyle/>
                    <a:p>
                      <a:endParaRPr lang="en-US"/>
                    </a:p>
                  </a:txBody>
                  <a:tcPr/>
                </a:tc>
                <a:tc>
                  <a:txBody>
                    <a:bodyPr/>
                    <a:lstStyle/>
                    <a:p>
                      <a:r>
                        <a:rPr lang="en-US" sz="1300" dirty="0" smtClean="0"/>
                        <a:t>National (core</a:t>
                      </a:r>
                      <a:r>
                        <a:rPr lang="en-US" sz="1300" baseline="0" dirty="0" smtClean="0"/>
                        <a:t>, metro and access) (NBL) </a:t>
                      </a:r>
                      <a:endParaRPr lang="en-US" sz="1300" b="0" dirty="0">
                        <a:solidFill>
                          <a:schemeClr val="tx1"/>
                        </a:solidFill>
                      </a:endParaRPr>
                    </a:p>
                  </a:txBody>
                  <a:tcPr/>
                </a:tc>
                <a:tc>
                  <a:txBody>
                    <a:bodyPr/>
                    <a:lstStyle/>
                    <a:p>
                      <a:pPr algn="ctr"/>
                      <a:endParaRPr lang="en-US" sz="1500" dirty="0">
                        <a:solidFill>
                          <a:schemeClr val="tx1"/>
                        </a:solidFill>
                      </a:endParaRPr>
                    </a:p>
                  </a:txBody>
                  <a:tcPr/>
                </a:tc>
                <a:tc>
                  <a:txBody>
                    <a:bodyPr/>
                    <a:lstStyle/>
                    <a:p>
                      <a:pPr algn="ctr"/>
                      <a:endParaRPr lang="en-US" sz="1500" dirty="0">
                        <a:solidFill>
                          <a:schemeClr val="tx1"/>
                        </a:solidFill>
                      </a:endParaRPr>
                    </a:p>
                  </a:txBody>
                  <a:tcPr/>
                </a:tc>
                <a:tc>
                  <a:txBody>
                    <a:bodyPr/>
                    <a:lstStyle/>
                    <a:p>
                      <a:pPr algn="ctr"/>
                      <a:endParaRPr lang="en-US" sz="1500" dirty="0">
                        <a:solidFill>
                          <a:schemeClr val="tx1"/>
                        </a:solidFill>
                      </a:endParaRPr>
                    </a:p>
                  </a:txBody>
                  <a:tcPr/>
                </a:tc>
                <a:tc>
                  <a:txBody>
                    <a:bodyPr/>
                    <a:lstStyle/>
                    <a:p>
                      <a:pPr algn="ctr"/>
                      <a:endParaRPr lang="en-US" sz="1500" dirty="0">
                        <a:solidFill>
                          <a:schemeClr val="tx1"/>
                        </a:solidFill>
                      </a:endParaRPr>
                    </a:p>
                  </a:txBody>
                  <a:tcPr/>
                </a:tc>
                <a:tc>
                  <a:txBody>
                    <a:bodyPr/>
                    <a:lstStyle/>
                    <a:p>
                      <a:pPr algn="ctr"/>
                      <a:endParaRPr lang="en-US" sz="1500" dirty="0">
                        <a:solidFill>
                          <a:schemeClr val="tx1"/>
                        </a:solidFill>
                      </a:endParaRPr>
                    </a:p>
                  </a:txBody>
                  <a:tcPr/>
                </a:tc>
                <a:tc>
                  <a:txBody>
                    <a:bodyPr/>
                    <a:lstStyle/>
                    <a:p>
                      <a:pPr algn="ctr"/>
                      <a:endParaRPr lang="en-US" sz="1500" dirty="0">
                        <a:solidFill>
                          <a:schemeClr val="tx1"/>
                        </a:solidFill>
                      </a:endParaRPr>
                    </a:p>
                  </a:txBody>
                  <a:tcPr/>
                </a:tc>
              </a:tr>
              <a:tr h="497840">
                <a:tc rowSpan="3">
                  <a:txBody>
                    <a:bodyPr/>
                    <a:lstStyle/>
                    <a:p>
                      <a:r>
                        <a:rPr lang="en-US" sz="1300" dirty="0" smtClean="0"/>
                        <a:t>International Gateway</a:t>
                      </a:r>
                      <a:endParaRPr lang="en-US" sz="1300" b="1" dirty="0">
                        <a:solidFill>
                          <a:schemeClr val="tx1"/>
                        </a:solidFill>
                      </a:endParaRPr>
                    </a:p>
                  </a:txBody>
                  <a:tcPr>
                    <a:solidFill>
                      <a:srgbClr val="D8D4E4"/>
                    </a:solidFill>
                  </a:tcPr>
                </a:tc>
                <a:tc>
                  <a:txBody>
                    <a:bodyPr/>
                    <a:lstStyle/>
                    <a:p>
                      <a:r>
                        <a:rPr lang="en-US" sz="1300" dirty="0" smtClean="0"/>
                        <a:t>Voice and Data Facilities Based Provider</a:t>
                      </a:r>
                      <a:r>
                        <a:rPr lang="en-US" sz="1300" baseline="0" dirty="0" smtClean="0"/>
                        <a:t> </a:t>
                      </a:r>
                      <a:endParaRPr lang="en-US" sz="1300" b="0" dirty="0">
                        <a:solidFill>
                          <a:schemeClr val="tx1"/>
                        </a:solidFill>
                      </a:endParaRPr>
                    </a:p>
                  </a:txBody>
                  <a:tcPr>
                    <a:solidFill>
                      <a:srgbClr val="D8D4E4"/>
                    </a:solidFill>
                  </a:tcPr>
                </a:tc>
                <a:tc>
                  <a:txBody>
                    <a:bodyPr/>
                    <a:lstStyle/>
                    <a:p>
                      <a:pPr algn="ctr"/>
                      <a:endParaRPr lang="en-US" sz="1500" dirty="0">
                        <a:solidFill>
                          <a:schemeClr val="tx1"/>
                        </a:solidFill>
                      </a:endParaRPr>
                    </a:p>
                  </a:txBody>
                  <a:tcPr>
                    <a:solidFill>
                      <a:srgbClr val="D8D4E4"/>
                    </a:solidFill>
                  </a:tcPr>
                </a:tc>
                <a:tc>
                  <a:txBody>
                    <a:bodyPr/>
                    <a:lstStyle/>
                    <a:p>
                      <a:pPr algn="ctr"/>
                      <a:endParaRPr lang="en-US" sz="1500" dirty="0">
                        <a:solidFill>
                          <a:schemeClr val="tx1"/>
                        </a:solidFill>
                      </a:endParaRPr>
                    </a:p>
                  </a:txBody>
                  <a:tcPr>
                    <a:solidFill>
                      <a:srgbClr val="D8D4E4"/>
                    </a:solidFill>
                  </a:tcPr>
                </a:tc>
                <a:tc>
                  <a:txBody>
                    <a:bodyPr/>
                    <a:lstStyle/>
                    <a:p>
                      <a:pPr algn="ctr"/>
                      <a:endParaRPr lang="en-US" sz="1500" dirty="0">
                        <a:solidFill>
                          <a:schemeClr val="tx1"/>
                        </a:solidFill>
                      </a:endParaRPr>
                    </a:p>
                  </a:txBody>
                  <a:tcPr>
                    <a:solidFill>
                      <a:srgbClr val="D8D4E4"/>
                    </a:solidFill>
                  </a:tcPr>
                </a:tc>
                <a:tc>
                  <a:txBody>
                    <a:bodyPr/>
                    <a:lstStyle/>
                    <a:p>
                      <a:pPr algn="ctr"/>
                      <a:endParaRPr lang="en-US" sz="1500" dirty="0">
                        <a:solidFill>
                          <a:schemeClr val="tx1"/>
                        </a:solidFill>
                      </a:endParaRPr>
                    </a:p>
                  </a:txBody>
                  <a:tcPr>
                    <a:solidFill>
                      <a:srgbClr val="D8D4E4"/>
                    </a:solidFill>
                  </a:tcPr>
                </a:tc>
                <a:tc>
                  <a:txBody>
                    <a:bodyPr/>
                    <a:lstStyle/>
                    <a:p>
                      <a:pPr algn="ctr"/>
                      <a:endParaRPr lang="en-US" sz="1500" dirty="0">
                        <a:solidFill>
                          <a:schemeClr val="tx1"/>
                        </a:solidFill>
                      </a:endParaRPr>
                    </a:p>
                  </a:txBody>
                  <a:tcPr>
                    <a:solidFill>
                      <a:srgbClr val="D8D4E4"/>
                    </a:solidFill>
                  </a:tcPr>
                </a:tc>
                <a:tc>
                  <a:txBody>
                    <a:bodyPr/>
                    <a:lstStyle/>
                    <a:p>
                      <a:pPr algn="ctr"/>
                      <a:endParaRPr lang="en-US" sz="1500" dirty="0">
                        <a:solidFill>
                          <a:schemeClr val="tx1"/>
                        </a:solidFill>
                      </a:endParaRPr>
                    </a:p>
                  </a:txBody>
                  <a:tcPr>
                    <a:solidFill>
                      <a:srgbClr val="D8D4E4"/>
                    </a:solidFill>
                  </a:tcPr>
                </a:tc>
              </a:tr>
              <a:tr h="497840">
                <a:tc vMerge="1">
                  <a:txBody>
                    <a:bodyPr/>
                    <a:lstStyle/>
                    <a:p>
                      <a:endParaRPr lang="en-US"/>
                    </a:p>
                  </a:txBody>
                  <a:tcPr/>
                </a:tc>
                <a:tc>
                  <a:txBody>
                    <a:bodyPr/>
                    <a:lstStyle/>
                    <a:p>
                      <a:r>
                        <a:rPr lang="en-US" sz="1300" dirty="0" smtClean="0"/>
                        <a:t>Data Only Facilities Based Provider</a:t>
                      </a:r>
                      <a:r>
                        <a:rPr lang="en-US" sz="1300" baseline="0" dirty="0" smtClean="0"/>
                        <a:t> </a:t>
                      </a:r>
                      <a:endParaRPr lang="en-US" sz="1300" b="0" dirty="0">
                        <a:solidFill>
                          <a:schemeClr val="tx1"/>
                        </a:solidFill>
                      </a:endParaRPr>
                    </a:p>
                  </a:txBody>
                  <a:tcPr/>
                </a:tc>
                <a:tc>
                  <a:txBody>
                    <a:bodyPr/>
                    <a:lstStyle/>
                    <a:p>
                      <a:pPr algn="ctr"/>
                      <a:endParaRPr lang="en-US" sz="1500" dirty="0">
                        <a:solidFill>
                          <a:schemeClr val="tx1"/>
                        </a:solidFill>
                      </a:endParaRPr>
                    </a:p>
                  </a:txBody>
                  <a:tcPr/>
                </a:tc>
                <a:tc>
                  <a:txBody>
                    <a:bodyPr/>
                    <a:lstStyle/>
                    <a:p>
                      <a:pPr algn="ctr"/>
                      <a:r>
                        <a:rPr lang="en-US" sz="1500" kern="1200" noProof="0" dirty="0" smtClean="0"/>
                        <a:t> </a:t>
                      </a:r>
                      <a:endParaRPr lang="en-US" sz="1500" dirty="0">
                        <a:solidFill>
                          <a:schemeClr val="tx1"/>
                        </a:solidFill>
                      </a:endParaRPr>
                    </a:p>
                  </a:txBody>
                  <a:tcPr/>
                </a:tc>
                <a:tc>
                  <a:txBody>
                    <a:bodyPr/>
                    <a:lstStyle/>
                    <a:p>
                      <a:pPr algn="ctr"/>
                      <a:endParaRPr lang="en-US" sz="1500" dirty="0">
                        <a:solidFill>
                          <a:schemeClr val="tx1"/>
                        </a:solidFill>
                      </a:endParaRPr>
                    </a:p>
                  </a:txBody>
                  <a:tcPr/>
                </a:tc>
                <a:tc>
                  <a:txBody>
                    <a:bodyPr/>
                    <a:lstStyle/>
                    <a:p>
                      <a:pPr algn="ctr"/>
                      <a:endParaRPr lang="en-US" sz="1500" dirty="0">
                        <a:solidFill>
                          <a:schemeClr val="tx1"/>
                        </a:solidFill>
                      </a:endParaRPr>
                    </a:p>
                  </a:txBody>
                  <a:tcPr/>
                </a:tc>
                <a:tc>
                  <a:txBody>
                    <a:bodyPr/>
                    <a:lstStyle/>
                    <a:p>
                      <a:pPr algn="ctr"/>
                      <a:endParaRPr lang="en-US" sz="1500" dirty="0">
                        <a:solidFill>
                          <a:schemeClr val="tx1"/>
                        </a:solidFill>
                      </a:endParaRPr>
                    </a:p>
                  </a:txBody>
                  <a:tcPr/>
                </a:tc>
                <a:tc>
                  <a:txBody>
                    <a:bodyPr/>
                    <a:lstStyle/>
                    <a:p>
                      <a:pPr algn="ctr"/>
                      <a:endParaRPr lang="en-US" sz="1500" dirty="0">
                        <a:solidFill>
                          <a:schemeClr val="tx1"/>
                        </a:solidFill>
                      </a:endParaRPr>
                    </a:p>
                  </a:txBody>
                  <a:tcPr/>
                </a:tc>
              </a:tr>
              <a:tr h="340252">
                <a:tc vMerge="1">
                  <a:txBody>
                    <a:bodyPr/>
                    <a:lstStyle/>
                    <a:p>
                      <a:endParaRPr lang="en-US" sz="1300" b="1" dirty="0">
                        <a:solidFill>
                          <a:schemeClr val="tx1"/>
                        </a:solidFill>
                      </a:endParaRPr>
                    </a:p>
                  </a:txBody>
                  <a:tcPr>
                    <a:solidFill>
                      <a:srgbClr val="D8D4E4"/>
                    </a:solidFill>
                  </a:tcPr>
                </a:tc>
                <a:tc>
                  <a:txBody>
                    <a:bodyPr/>
                    <a:lstStyle/>
                    <a:p>
                      <a:r>
                        <a:rPr lang="en-US" sz="1300" dirty="0" smtClean="0"/>
                        <a:t>Voice and Data Resellers</a:t>
                      </a:r>
                      <a:endParaRPr lang="en-US" sz="1300" b="0" dirty="0">
                        <a:solidFill>
                          <a:schemeClr val="tx1"/>
                        </a:solidFill>
                      </a:endParaRPr>
                    </a:p>
                  </a:txBody>
                  <a:tcPr>
                    <a:solidFill>
                      <a:srgbClr val="D8D4E4"/>
                    </a:solidFill>
                  </a:tcPr>
                </a:tc>
                <a:tc>
                  <a:txBody>
                    <a:bodyPr/>
                    <a:lstStyle/>
                    <a:p>
                      <a:pPr algn="ctr"/>
                      <a:endParaRPr lang="en-US" sz="1500" dirty="0">
                        <a:solidFill>
                          <a:schemeClr val="tx1"/>
                        </a:solidFill>
                      </a:endParaRPr>
                    </a:p>
                  </a:txBody>
                  <a:tcPr>
                    <a:solidFill>
                      <a:srgbClr val="D8D4E4"/>
                    </a:solidFill>
                  </a:tcPr>
                </a:tc>
                <a:tc>
                  <a:txBody>
                    <a:bodyPr/>
                    <a:lstStyle/>
                    <a:p>
                      <a:pPr algn="ctr"/>
                      <a:endParaRPr lang="en-US" sz="1500" dirty="0">
                        <a:solidFill>
                          <a:schemeClr val="tx1"/>
                        </a:solidFill>
                      </a:endParaRPr>
                    </a:p>
                  </a:txBody>
                  <a:tcPr>
                    <a:solidFill>
                      <a:srgbClr val="D8D4E4"/>
                    </a:solidFill>
                  </a:tcPr>
                </a:tc>
                <a:tc>
                  <a:txBody>
                    <a:bodyPr/>
                    <a:lstStyle/>
                    <a:p>
                      <a:pPr algn="ctr"/>
                      <a:endParaRPr lang="en-US" sz="1500" dirty="0">
                        <a:solidFill>
                          <a:schemeClr val="tx1"/>
                        </a:solidFill>
                      </a:endParaRPr>
                    </a:p>
                  </a:txBody>
                  <a:tcPr>
                    <a:solidFill>
                      <a:srgbClr val="D8D4E4"/>
                    </a:solidFill>
                  </a:tcPr>
                </a:tc>
                <a:tc>
                  <a:txBody>
                    <a:bodyPr/>
                    <a:lstStyle/>
                    <a:p>
                      <a:pPr algn="ctr"/>
                      <a:endParaRPr lang="en-US" sz="1500" dirty="0">
                        <a:solidFill>
                          <a:schemeClr val="tx1"/>
                        </a:solidFill>
                      </a:endParaRPr>
                    </a:p>
                  </a:txBody>
                  <a:tcPr>
                    <a:solidFill>
                      <a:srgbClr val="D8D4E4"/>
                    </a:solidFill>
                  </a:tcPr>
                </a:tc>
                <a:tc>
                  <a:txBody>
                    <a:bodyPr/>
                    <a:lstStyle/>
                    <a:p>
                      <a:pPr algn="ctr"/>
                      <a:endParaRPr lang="en-US" sz="1500" dirty="0">
                        <a:solidFill>
                          <a:schemeClr val="tx1"/>
                        </a:solidFill>
                      </a:endParaRPr>
                    </a:p>
                  </a:txBody>
                  <a:tcPr>
                    <a:solidFill>
                      <a:srgbClr val="D8D4E4"/>
                    </a:solidFill>
                  </a:tcPr>
                </a:tc>
                <a:tc>
                  <a:txBody>
                    <a:bodyPr/>
                    <a:lstStyle/>
                    <a:p>
                      <a:pPr algn="ctr"/>
                      <a:endParaRPr lang="en-US" sz="1500" dirty="0">
                        <a:solidFill>
                          <a:schemeClr val="tx1"/>
                        </a:solidFill>
                      </a:endParaRPr>
                    </a:p>
                  </a:txBody>
                  <a:tcPr>
                    <a:solidFill>
                      <a:srgbClr val="D8D4E4"/>
                    </a:solidFill>
                  </a:tcPr>
                </a:tc>
              </a:tr>
            </a:tbl>
          </a:graphicData>
        </a:graphic>
      </p:graphicFrame>
      <p:cxnSp>
        <p:nvCxnSpPr>
          <p:cNvPr id="14" name="Straight Connector 13"/>
          <p:cNvCxnSpPr/>
          <p:nvPr/>
        </p:nvCxnSpPr>
        <p:spPr bwMode="auto">
          <a:xfrm flipV="1">
            <a:off x="3827463" y="1828800"/>
            <a:ext cx="4859337" cy="19050"/>
          </a:xfrm>
          <a:prstGeom prst="line">
            <a:avLst/>
          </a:prstGeom>
          <a:ln>
            <a:headEnd type="none" w="med" len="med"/>
            <a:tailEnd type="none" w="med" len="med"/>
          </a:ln>
        </p:spPr>
        <p:style>
          <a:lnRef idx="3">
            <a:schemeClr val="accent4"/>
          </a:lnRef>
          <a:fillRef idx="0">
            <a:schemeClr val="accent4"/>
          </a:fillRef>
          <a:effectRef idx="2">
            <a:schemeClr val="accent4"/>
          </a:effectRef>
          <a:fontRef idx="minor">
            <a:schemeClr val="tx1"/>
          </a:fontRef>
        </p:style>
      </p:cxnSp>
      <p:sp>
        <p:nvSpPr>
          <p:cNvPr id="22628" name="Isosceles Triangle 11"/>
          <p:cNvSpPr>
            <a:spLocks noChangeArrowheads="1"/>
          </p:cNvSpPr>
          <p:nvPr/>
        </p:nvSpPr>
        <p:spPr bwMode="auto">
          <a:xfrm>
            <a:off x="3986213" y="1654175"/>
            <a:ext cx="573087" cy="306388"/>
          </a:xfrm>
          <a:prstGeom prst="triangle">
            <a:avLst>
              <a:gd name="adj" fmla="val 50000"/>
            </a:avLst>
          </a:prstGeom>
          <a:solidFill>
            <a:srgbClr val="E3FBBD"/>
          </a:solidFill>
          <a:ln w="9525" algn="ctr">
            <a:solidFill>
              <a:schemeClr val="tx1"/>
            </a:solidFill>
            <a:round/>
            <a:headEnd/>
            <a:tailEnd/>
          </a:ln>
        </p:spPr>
        <p:txBody>
          <a:bodyPr lIns="0" tIns="0" rIns="0" anchor="ctr"/>
          <a:lstStyle/>
          <a:p>
            <a:pPr algn="ctr"/>
            <a:r>
              <a:rPr lang="en-US" sz="1100" b="1">
                <a:latin typeface="Calibri" pitchFamily="34" charset="0"/>
              </a:rPr>
              <a:t>3</a:t>
            </a:r>
          </a:p>
        </p:txBody>
      </p:sp>
      <p:sp>
        <p:nvSpPr>
          <p:cNvPr id="35" name="TextBox 34"/>
          <p:cNvSpPr txBox="1"/>
          <p:nvPr/>
        </p:nvSpPr>
        <p:spPr bwMode="auto">
          <a:xfrm>
            <a:off x="4267200" y="3886200"/>
            <a:ext cx="715963" cy="276225"/>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nchor="ctr">
            <a:spAutoFit/>
          </a:bodyPr>
          <a:lstStyle/>
          <a:p>
            <a:pPr fontAlgn="auto">
              <a:spcBef>
                <a:spcPts val="0"/>
              </a:spcBef>
              <a:spcAft>
                <a:spcPts val="0"/>
              </a:spcAft>
              <a:defRPr/>
            </a:pPr>
            <a:r>
              <a:rPr lang="en-US" sz="1200" b="1" dirty="0">
                <a:solidFill>
                  <a:schemeClr val="tx1"/>
                </a:solidFill>
              </a:rPr>
              <a:t>***</a:t>
            </a:r>
            <a:endParaRPr lang="en-US" sz="1200" b="1" dirty="0">
              <a:solidFill>
                <a:schemeClr val="tx1"/>
              </a:solidFill>
            </a:endParaRPr>
          </a:p>
        </p:txBody>
      </p:sp>
      <p:sp>
        <p:nvSpPr>
          <p:cNvPr id="45" name="TextBox 44"/>
          <p:cNvSpPr txBox="1"/>
          <p:nvPr/>
        </p:nvSpPr>
        <p:spPr bwMode="auto">
          <a:xfrm>
            <a:off x="304800" y="5638800"/>
            <a:ext cx="8305800" cy="914400"/>
          </a:xfrm>
          <a:prstGeom prst="rect">
            <a:avLst/>
          </a:prstGeom>
          <a:noFill/>
          <a:ln w="9525" cap="flat" cmpd="sng" algn="ctr">
            <a:noFill/>
            <a:prstDash val="solid"/>
            <a:round/>
            <a:headEnd type="none" w="med" len="med"/>
            <a:tailEnd type="none" w="med" len="med"/>
          </a:ln>
          <a:effectLst/>
        </p:spPr>
        <p:txBody>
          <a:bodyPr tIns="47891" rIns="9144" bIns="47891" anchor="ctr"/>
          <a:lstStyle/>
          <a:p>
            <a:pPr marL="342900" indent="-342900" fontAlgn="auto">
              <a:spcBef>
                <a:spcPts val="0"/>
              </a:spcBef>
              <a:spcAft>
                <a:spcPts val="0"/>
              </a:spcAft>
              <a:buFont typeface="Wingdings" pitchFamily="2" charset="2"/>
              <a:buChar char="§"/>
              <a:defRPr/>
            </a:pPr>
            <a:endParaRPr lang="en-GB" sz="1200" dirty="0">
              <a:latin typeface="+mn-lt"/>
              <a:cs typeface="+mn-cs"/>
            </a:endParaRPr>
          </a:p>
          <a:p>
            <a:pPr fontAlgn="auto">
              <a:spcBef>
                <a:spcPts val="0"/>
              </a:spcBef>
              <a:spcAft>
                <a:spcPts val="0"/>
              </a:spcAft>
              <a:defRPr/>
            </a:pPr>
            <a:r>
              <a:rPr lang="en-US" sz="1200" dirty="0">
                <a:latin typeface="+mn-lt"/>
                <a:cs typeface="+mn-cs"/>
              </a:rPr>
              <a:t>*  The privatization of the mobile sector will depend on the regional and international financial markets conditions</a:t>
            </a:r>
          </a:p>
          <a:p>
            <a:pPr fontAlgn="auto">
              <a:spcBef>
                <a:spcPts val="0"/>
              </a:spcBef>
              <a:spcAft>
                <a:spcPts val="0"/>
              </a:spcAft>
              <a:defRPr/>
            </a:pPr>
            <a:r>
              <a:rPr lang="en-US" sz="1200" dirty="0">
                <a:latin typeface="+mn-lt"/>
                <a:cs typeface="+mn-cs"/>
              </a:rPr>
              <a:t>**  Two mobile operators and </a:t>
            </a:r>
            <a:r>
              <a:rPr lang="en-US" sz="1200" dirty="0" err="1">
                <a:latin typeface="+mn-lt"/>
                <a:cs typeface="+mn-cs"/>
              </a:rPr>
              <a:t>Liban</a:t>
            </a:r>
            <a:r>
              <a:rPr lang="en-US" sz="1200" dirty="0">
                <a:latin typeface="+mn-lt"/>
                <a:cs typeface="+mn-cs"/>
              </a:rPr>
              <a:t> Telecom</a:t>
            </a:r>
          </a:p>
          <a:p>
            <a:pPr fontAlgn="auto">
              <a:spcBef>
                <a:spcPts val="0"/>
              </a:spcBef>
              <a:spcAft>
                <a:spcPts val="0"/>
              </a:spcAft>
              <a:defRPr/>
            </a:pPr>
            <a:r>
              <a:rPr lang="en-US" sz="1200" dirty="0">
                <a:latin typeface="+mn-lt"/>
                <a:cs typeface="+mn-cs"/>
              </a:rPr>
              <a:t>***  Two mobile operators and </a:t>
            </a:r>
            <a:r>
              <a:rPr lang="en-US" sz="1200" dirty="0" err="1">
                <a:latin typeface="+mn-lt"/>
                <a:cs typeface="+mn-cs"/>
              </a:rPr>
              <a:t>Liban</a:t>
            </a:r>
            <a:r>
              <a:rPr lang="en-US" sz="1200" dirty="0">
                <a:latin typeface="+mn-lt"/>
                <a:cs typeface="+mn-cs"/>
              </a:rPr>
              <a:t> Telecom</a:t>
            </a:r>
          </a:p>
          <a:p>
            <a:pPr fontAlgn="auto">
              <a:spcBef>
                <a:spcPts val="0"/>
              </a:spcBef>
              <a:spcAft>
                <a:spcPts val="0"/>
              </a:spcAft>
              <a:defRPr/>
            </a:pPr>
            <a:r>
              <a:rPr lang="en-US" sz="1200" dirty="0">
                <a:latin typeface="+mn-lt"/>
                <a:cs typeface="+mn-cs"/>
              </a:rPr>
              <a:t>**** Two National Broadband Licenses, </a:t>
            </a:r>
            <a:r>
              <a:rPr lang="en-US" sz="1200" b="1" dirty="0">
                <a:latin typeface="+mn-lt"/>
                <a:cs typeface="+mn-cs"/>
              </a:rPr>
              <a:t>subject to </a:t>
            </a:r>
            <a:r>
              <a:rPr lang="en-US" sz="1200" b="1" dirty="0" err="1">
                <a:latin typeface="+mn-lt"/>
                <a:cs typeface="+mn-cs"/>
              </a:rPr>
              <a:t>CoM’s</a:t>
            </a:r>
            <a:r>
              <a:rPr lang="en-US" sz="1200" b="1" dirty="0">
                <a:latin typeface="+mn-lt"/>
                <a:cs typeface="+mn-cs"/>
              </a:rPr>
              <a:t> decision</a:t>
            </a:r>
            <a:endParaRPr lang="en-US" sz="1200" b="1" dirty="0">
              <a:latin typeface="+mn-lt"/>
              <a:cs typeface="+mn-cs"/>
            </a:endParaRPr>
          </a:p>
        </p:txBody>
      </p:sp>
      <p:sp>
        <p:nvSpPr>
          <p:cNvPr id="48" name="TextBox 47"/>
          <p:cNvSpPr txBox="1"/>
          <p:nvPr/>
        </p:nvSpPr>
        <p:spPr bwMode="auto">
          <a:xfrm>
            <a:off x="3367088" y="5316538"/>
            <a:ext cx="1052512" cy="246062"/>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nchor="ctr">
            <a:spAutoFit/>
          </a:bodyPr>
          <a:lstStyle/>
          <a:p>
            <a:pPr fontAlgn="auto">
              <a:spcBef>
                <a:spcPts val="0"/>
              </a:spcBef>
              <a:spcAft>
                <a:spcPts val="0"/>
              </a:spcAft>
              <a:defRPr/>
            </a:pPr>
            <a:r>
              <a:rPr lang="en-US" sz="1000" b="1" dirty="0">
                <a:solidFill>
                  <a:schemeClr val="tx1"/>
                </a:solidFill>
              </a:rPr>
              <a:t>License Award</a:t>
            </a:r>
          </a:p>
        </p:txBody>
      </p:sp>
      <p:sp>
        <p:nvSpPr>
          <p:cNvPr id="22632" name="Isosceles Triangle 16"/>
          <p:cNvSpPr>
            <a:spLocks noChangeArrowheads="1"/>
          </p:cNvSpPr>
          <p:nvPr/>
        </p:nvSpPr>
        <p:spPr bwMode="auto">
          <a:xfrm>
            <a:off x="3138488" y="5307013"/>
            <a:ext cx="249237" cy="179387"/>
          </a:xfrm>
          <a:prstGeom prst="triangle">
            <a:avLst>
              <a:gd name="adj" fmla="val 50000"/>
            </a:avLst>
          </a:prstGeom>
          <a:solidFill>
            <a:srgbClr val="E3FBBD"/>
          </a:solidFill>
          <a:ln w="9525" algn="ctr">
            <a:solidFill>
              <a:schemeClr val="tx1"/>
            </a:solidFill>
            <a:round/>
            <a:headEnd/>
            <a:tailEnd/>
          </a:ln>
        </p:spPr>
        <p:txBody>
          <a:bodyPr/>
          <a:lstStyle/>
          <a:p>
            <a:endParaRPr lang="de-DE" sz="1400" b="1">
              <a:latin typeface="Calibri" pitchFamily="34" charset="0"/>
            </a:endParaRPr>
          </a:p>
        </p:txBody>
      </p:sp>
      <p:sp>
        <p:nvSpPr>
          <p:cNvPr id="22633" name="Oval 17"/>
          <p:cNvSpPr>
            <a:spLocks noChangeArrowheads="1"/>
          </p:cNvSpPr>
          <p:nvPr/>
        </p:nvSpPr>
        <p:spPr bwMode="auto">
          <a:xfrm>
            <a:off x="304800" y="5321300"/>
            <a:ext cx="225425" cy="198438"/>
          </a:xfrm>
          <a:prstGeom prst="ellipse">
            <a:avLst/>
          </a:prstGeom>
          <a:solidFill>
            <a:srgbClr val="E3FBBD"/>
          </a:solidFill>
          <a:ln w="9525" algn="ctr">
            <a:solidFill>
              <a:schemeClr val="tx1"/>
            </a:solidFill>
            <a:round/>
            <a:headEnd/>
            <a:tailEnd/>
          </a:ln>
        </p:spPr>
        <p:txBody>
          <a:bodyPr/>
          <a:lstStyle/>
          <a:p>
            <a:endParaRPr lang="de-DE" sz="1400" b="1">
              <a:latin typeface="Calibri" pitchFamily="34" charset="0"/>
            </a:endParaRPr>
          </a:p>
        </p:txBody>
      </p:sp>
      <p:sp>
        <p:nvSpPr>
          <p:cNvPr id="51" name="TextBox 50"/>
          <p:cNvSpPr txBox="1"/>
          <p:nvPr/>
        </p:nvSpPr>
        <p:spPr bwMode="auto">
          <a:xfrm>
            <a:off x="468313" y="5300663"/>
            <a:ext cx="1052512" cy="246062"/>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nchor="ctr">
            <a:spAutoFit/>
          </a:bodyPr>
          <a:lstStyle/>
          <a:p>
            <a:pPr fontAlgn="auto">
              <a:spcBef>
                <a:spcPts val="0"/>
              </a:spcBef>
              <a:spcAft>
                <a:spcPts val="0"/>
              </a:spcAft>
              <a:defRPr/>
            </a:pPr>
            <a:r>
              <a:rPr lang="en-US" sz="1000" b="1" dirty="0">
                <a:solidFill>
                  <a:schemeClr val="tx1"/>
                </a:solidFill>
              </a:rPr>
              <a:t>Open licensing </a:t>
            </a:r>
          </a:p>
        </p:txBody>
      </p:sp>
      <p:sp>
        <p:nvSpPr>
          <p:cNvPr id="53" name="Rectangle 2" descr="Wide downward diagonal"/>
          <p:cNvSpPr>
            <a:spLocks noChangeArrowheads="1"/>
          </p:cNvSpPr>
          <p:nvPr/>
        </p:nvSpPr>
        <p:spPr bwMode="auto">
          <a:xfrm>
            <a:off x="1752600" y="5327650"/>
            <a:ext cx="228600" cy="196850"/>
          </a:xfrm>
          <a:prstGeom prst="rect">
            <a:avLst/>
          </a:prstGeom>
          <a:gradFill>
            <a:gsLst>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9525" algn="ctr">
            <a:solidFill>
              <a:srgbClr val="000000"/>
            </a:solidFill>
            <a:miter lim="800000"/>
            <a:headEnd/>
            <a:tailEnd/>
          </a:ln>
        </p:spPr>
        <p:txBody>
          <a:bodyPr lIns="45720" rIns="45720" anchor="ctr"/>
          <a:lstStyle/>
          <a:p>
            <a:pPr fontAlgn="auto">
              <a:spcBef>
                <a:spcPts val="0"/>
              </a:spcBef>
              <a:spcAft>
                <a:spcPts val="0"/>
              </a:spcAft>
              <a:defRPr/>
            </a:pPr>
            <a:endParaRPr lang="de-DE">
              <a:cs typeface="+mn-cs"/>
            </a:endParaRPr>
          </a:p>
        </p:txBody>
      </p:sp>
      <p:sp>
        <p:nvSpPr>
          <p:cNvPr id="54" name="TextBox 53"/>
          <p:cNvSpPr txBox="1"/>
          <p:nvPr/>
        </p:nvSpPr>
        <p:spPr bwMode="auto">
          <a:xfrm>
            <a:off x="1966913" y="5300663"/>
            <a:ext cx="1052512" cy="246062"/>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nchor="ctr">
            <a:spAutoFit/>
          </a:bodyPr>
          <a:lstStyle/>
          <a:p>
            <a:pPr fontAlgn="auto">
              <a:spcBef>
                <a:spcPts val="0"/>
              </a:spcBef>
              <a:spcAft>
                <a:spcPts val="0"/>
              </a:spcAft>
              <a:defRPr/>
            </a:pPr>
            <a:r>
              <a:rPr lang="en-US" sz="1000" b="1" dirty="0">
                <a:solidFill>
                  <a:schemeClr val="tx1"/>
                </a:solidFill>
              </a:rPr>
              <a:t>Market Review</a:t>
            </a:r>
            <a:endParaRPr lang="en-US" sz="1000" b="1" dirty="0">
              <a:solidFill>
                <a:schemeClr val="tx1"/>
              </a:solidFill>
            </a:endParaRPr>
          </a:p>
        </p:txBody>
      </p:sp>
      <p:sp>
        <p:nvSpPr>
          <p:cNvPr id="77" name="TextBox 76"/>
          <p:cNvSpPr txBox="1"/>
          <p:nvPr/>
        </p:nvSpPr>
        <p:spPr bwMode="auto">
          <a:xfrm>
            <a:off x="4233863" y="2305050"/>
            <a:ext cx="557212" cy="277813"/>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nchor="ctr">
            <a:spAutoFit/>
          </a:bodyPr>
          <a:lstStyle/>
          <a:p>
            <a:pPr fontAlgn="auto">
              <a:spcBef>
                <a:spcPts val="0"/>
              </a:spcBef>
              <a:spcAft>
                <a:spcPts val="0"/>
              </a:spcAft>
              <a:defRPr/>
            </a:pPr>
            <a:endParaRPr lang="en-US" sz="1200" b="1" dirty="0">
              <a:solidFill>
                <a:schemeClr val="tx1"/>
              </a:solidFill>
            </a:endParaRPr>
          </a:p>
        </p:txBody>
      </p:sp>
      <p:sp>
        <p:nvSpPr>
          <p:cNvPr id="78" name="Rectangle 2" descr="Wide downward diagonal"/>
          <p:cNvSpPr>
            <a:spLocks noChangeArrowheads="1"/>
          </p:cNvSpPr>
          <p:nvPr/>
        </p:nvSpPr>
        <p:spPr bwMode="auto">
          <a:xfrm>
            <a:off x="6629400" y="1752600"/>
            <a:ext cx="238125" cy="161925"/>
          </a:xfrm>
          <a:prstGeom prst="rect">
            <a:avLst/>
          </a:prstGeom>
          <a:gradFill>
            <a:gsLst>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9525" algn="ctr">
            <a:solidFill>
              <a:srgbClr val="000000"/>
            </a:solidFill>
            <a:miter lim="800000"/>
            <a:headEnd/>
            <a:tailEnd/>
          </a:ln>
        </p:spPr>
        <p:txBody>
          <a:bodyPr lIns="45720" rIns="45720" anchor="ctr"/>
          <a:lstStyle/>
          <a:p>
            <a:pPr fontAlgn="auto">
              <a:spcBef>
                <a:spcPts val="0"/>
              </a:spcBef>
              <a:spcAft>
                <a:spcPts val="0"/>
              </a:spcAft>
              <a:defRPr/>
            </a:pPr>
            <a:endParaRPr lang="de-DE" sz="1200">
              <a:cs typeface="+mn-cs"/>
            </a:endParaRPr>
          </a:p>
        </p:txBody>
      </p:sp>
      <p:cxnSp>
        <p:nvCxnSpPr>
          <p:cNvPr id="43" name="Straight Connector 42"/>
          <p:cNvCxnSpPr/>
          <p:nvPr/>
        </p:nvCxnSpPr>
        <p:spPr bwMode="auto">
          <a:xfrm>
            <a:off x="3827463" y="2190750"/>
            <a:ext cx="4859337" cy="19050"/>
          </a:xfrm>
          <a:prstGeom prst="line">
            <a:avLst/>
          </a:prstGeom>
          <a:ln>
            <a:headEnd type="none" w="med" len="med"/>
            <a:tailEnd type="none" w="med" len="med"/>
          </a:ln>
        </p:spPr>
        <p:style>
          <a:lnRef idx="3">
            <a:schemeClr val="accent4"/>
          </a:lnRef>
          <a:fillRef idx="0">
            <a:schemeClr val="accent4"/>
          </a:fillRef>
          <a:effectRef idx="2">
            <a:schemeClr val="accent4"/>
          </a:effectRef>
          <a:fontRef idx="minor">
            <a:schemeClr val="tx1"/>
          </a:fontRef>
        </p:style>
      </p:cxnSp>
      <p:sp>
        <p:nvSpPr>
          <p:cNvPr id="23" name="Rectangle 2" descr="Wide downward diagonal"/>
          <p:cNvSpPr>
            <a:spLocks noChangeArrowheads="1"/>
          </p:cNvSpPr>
          <p:nvPr/>
        </p:nvSpPr>
        <p:spPr bwMode="auto">
          <a:xfrm>
            <a:off x="6629400" y="2114550"/>
            <a:ext cx="238125" cy="161925"/>
          </a:xfrm>
          <a:prstGeom prst="rect">
            <a:avLst/>
          </a:prstGeom>
          <a:gradFill>
            <a:gsLst>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9525" algn="ctr">
            <a:solidFill>
              <a:srgbClr val="000000"/>
            </a:solidFill>
            <a:miter lim="800000"/>
            <a:headEnd/>
            <a:tailEnd/>
          </a:ln>
        </p:spPr>
        <p:txBody>
          <a:bodyPr lIns="45720" rIns="45720" anchor="ctr"/>
          <a:lstStyle/>
          <a:p>
            <a:pPr fontAlgn="auto">
              <a:spcBef>
                <a:spcPts val="0"/>
              </a:spcBef>
              <a:spcAft>
                <a:spcPts val="0"/>
              </a:spcAft>
              <a:defRPr/>
            </a:pPr>
            <a:endParaRPr lang="de-DE" sz="1200">
              <a:cs typeface="+mn-cs"/>
            </a:endParaRPr>
          </a:p>
        </p:txBody>
      </p:sp>
      <p:cxnSp>
        <p:nvCxnSpPr>
          <p:cNvPr id="92" name="Straight Connector 91"/>
          <p:cNvCxnSpPr/>
          <p:nvPr/>
        </p:nvCxnSpPr>
        <p:spPr bwMode="auto">
          <a:xfrm>
            <a:off x="3827463" y="2524125"/>
            <a:ext cx="4859337" cy="19050"/>
          </a:xfrm>
          <a:prstGeom prst="line">
            <a:avLst/>
          </a:prstGeom>
          <a:ln>
            <a:headEnd type="none" w="med" len="med"/>
            <a:tailEnd type="none" w="med" len="med"/>
          </a:ln>
        </p:spPr>
        <p:style>
          <a:lnRef idx="3">
            <a:schemeClr val="accent4"/>
          </a:lnRef>
          <a:fillRef idx="0">
            <a:schemeClr val="accent4"/>
          </a:fillRef>
          <a:effectRef idx="2">
            <a:schemeClr val="accent4"/>
          </a:effectRef>
          <a:fontRef idx="minor">
            <a:schemeClr val="tx1"/>
          </a:fontRef>
        </p:style>
      </p:cxnSp>
      <p:cxnSp>
        <p:nvCxnSpPr>
          <p:cNvPr id="93" name="Straight Connector 92"/>
          <p:cNvCxnSpPr/>
          <p:nvPr/>
        </p:nvCxnSpPr>
        <p:spPr bwMode="auto">
          <a:xfrm>
            <a:off x="3829050" y="2838450"/>
            <a:ext cx="4859338" cy="19050"/>
          </a:xfrm>
          <a:prstGeom prst="line">
            <a:avLst/>
          </a:prstGeom>
          <a:ln>
            <a:headEnd type="none" w="med" len="med"/>
            <a:tailEnd type="none" w="med" len="med"/>
          </a:ln>
        </p:spPr>
        <p:style>
          <a:lnRef idx="3">
            <a:schemeClr val="accent4"/>
          </a:lnRef>
          <a:fillRef idx="0">
            <a:schemeClr val="accent4"/>
          </a:fillRef>
          <a:effectRef idx="2">
            <a:schemeClr val="accent4"/>
          </a:effectRef>
          <a:fontRef idx="minor">
            <a:schemeClr val="tx1"/>
          </a:fontRef>
        </p:style>
      </p:cxnSp>
      <p:cxnSp>
        <p:nvCxnSpPr>
          <p:cNvPr id="94" name="Straight Connector 93"/>
          <p:cNvCxnSpPr/>
          <p:nvPr/>
        </p:nvCxnSpPr>
        <p:spPr bwMode="auto">
          <a:xfrm flipV="1">
            <a:off x="3854450" y="3238500"/>
            <a:ext cx="4859338" cy="19050"/>
          </a:xfrm>
          <a:prstGeom prst="line">
            <a:avLst/>
          </a:prstGeom>
          <a:ln>
            <a:headEnd type="none" w="med" len="med"/>
            <a:tailEnd type="none" w="med" len="med"/>
          </a:ln>
        </p:spPr>
        <p:style>
          <a:lnRef idx="3">
            <a:schemeClr val="accent4"/>
          </a:lnRef>
          <a:fillRef idx="0">
            <a:schemeClr val="accent4"/>
          </a:fillRef>
          <a:effectRef idx="2">
            <a:schemeClr val="accent4"/>
          </a:effectRef>
          <a:fontRef idx="minor">
            <a:schemeClr val="tx1"/>
          </a:fontRef>
        </p:style>
      </p:cxnSp>
      <p:cxnSp>
        <p:nvCxnSpPr>
          <p:cNvPr id="95" name="Straight Connector 94"/>
          <p:cNvCxnSpPr/>
          <p:nvPr/>
        </p:nvCxnSpPr>
        <p:spPr bwMode="auto">
          <a:xfrm>
            <a:off x="3875088" y="3638550"/>
            <a:ext cx="4859337" cy="19050"/>
          </a:xfrm>
          <a:prstGeom prst="line">
            <a:avLst/>
          </a:prstGeom>
          <a:ln>
            <a:headEnd type="none" w="med" len="med"/>
            <a:tailEnd type="none" w="med" len="med"/>
          </a:ln>
        </p:spPr>
        <p:style>
          <a:lnRef idx="3">
            <a:schemeClr val="accent4"/>
          </a:lnRef>
          <a:fillRef idx="0">
            <a:schemeClr val="accent4"/>
          </a:fillRef>
          <a:effectRef idx="2">
            <a:schemeClr val="accent4"/>
          </a:effectRef>
          <a:fontRef idx="minor">
            <a:schemeClr val="tx1"/>
          </a:fontRef>
        </p:style>
      </p:cxnSp>
      <p:cxnSp>
        <p:nvCxnSpPr>
          <p:cNvPr id="96" name="Straight Connector 95"/>
          <p:cNvCxnSpPr/>
          <p:nvPr/>
        </p:nvCxnSpPr>
        <p:spPr bwMode="auto">
          <a:xfrm>
            <a:off x="3886200" y="4095750"/>
            <a:ext cx="4859338" cy="19050"/>
          </a:xfrm>
          <a:prstGeom prst="line">
            <a:avLst/>
          </a:prstGeom>
          <a:ln>
            <a:headEnd type="none" w="med" len="med"/>
            <a:tailEnd type="none" w="med" len="med"/>
          </a:ln>
        </p:spPr>
        <p:style>
          <a:lnRef idx="3">
            <a:schemeClr val="accent4"/>
          </a:lnRef>
          <a:fillRef idx="0">
            <a:schemeClr val="accent4"/>
          </a:fillRef>
          <a:effectRef idx="2">
            <a:schemeClr val="accent4"/>
          </a:effectRef>
          <a:fontRef idx="minor">
            <a:schemeClr val="tx1"/>
          </a:fontRef>
        </p:style>
      </p:cxnSp>
      <p:cxnSp>
        <p:nvCxnSpPr>
          <p:cNvPr id="97" name="Straight Connector 96"/>
          <p:cNvCxnSpPr/>
          <p:nvPr/>
        </p:nvCxnSpPr>
        <p:spPr bwMode="auto">
          <a:xfrm>
            <a:off x="3886200" y="4648200"/>
            <a:ext cx="4859338" cy="19050"/>
          </a:xfrm>
          <a:prstGeom prst="line">
            <a:avLst/>
          </a:prstGeom>
          <a:ln>
            <a:headEnd type="none" w="med" len="med"/>
            <a:tailEnd type="none" w="med" len="med"/>
          </a:ln>
        </p:spPr>
        <p:style>
          <a:lnRef idx="3">
            <a:schemeClr val="accent4"/>
          </a:lnRef>
          <a:fillRef idx="0">
            <a:schemeClr val="accent4"/>
          </a:fillRef>
          <a:effectRef idx="2">
            <a:schemeClr val="accent4"/>
          </a:effectRef>
          <a:fontRef idx="minor">
            <a:schemeClr val="tx1"/>
          </a:fontRef>
        </p:style>
      </p:cxnSp>
      <p:sp>
        <p:nvSpPr>
          <p:cNvPr id="22647" name="Isosceles Triangle 31"/>
          <p:cNvSpPr>
            <a:spLocks noChangeArrowheads="1"/>
          </p:cNvSpPr>
          <p:nvPr/>
        </p:nvSpPr>
        <p:spPr bwMode="auto">
          <a:xfrm>
            <a:off x="3970338" y="2347913"/>
            <a:ext cx="571500" cy="306387"/>
          </a:xfrm>
          <a:prstGeom prst="triangle">
            <a:avLst>
              <a:gd name="adj" fmla="val 50000"/>
            </a:avLst>
          </a:prstGeom>
          <a:solidFill>
            <a:srgbClr val="E3FBBD"/>
          </a:solidFill>
          <a:ln w="9525" algn="ctr">
            <a:solidFill>
              <a:schemeClr val="tx1"/>
            </a:solidFill>
            <a:round/>
            <a:headEnd/>
            <a:tailEnd/>
          </a:ln>
        </p:spPr>
        <p:txBody>
          <a:bodyPr lIns="0" tIns="0" rIns="0" anchor="ctr"/>
          <a:lstStyle/>
          <a:p>
            <a:pPr algn="ctr"/>
            <a:r>
              <a:rPr lang="en-US" sz="1100" b="1">
                <a:latin typeface="Calibri" pitchFamily="34" charset="0"/>
              </a:rPr>
              <a:t>1</a:t>
            </a:r>
          </a:p>
        </p:txBody>
      </p:sp>
      <p:sp>
        <p:nvSpPr>
          <p:cNvPr id="22648" name="Isosceles Triangle 43"/>
          <p:cNvSpPr>
            <a:spLocks noChangeArrowheads="1"/>
          </p:cNvSpPr>
          <p:nvPr/>
        </p:nvSpPr>
        <p:spPr bwMode="auto">
          <a:xfrm>
            <a:off x="3962400" y="3465513"/>
            <a:ext cx="573088" cy="306387"/>
          </a:xfrm>
          <a:prstGeom prst="triangle">
            <a:avLst>
              <a:gd name="adj" fmla="val 50000"/>
            </a:avLst>
          </a:prstGeom>
          <a:solidFill>
            <a:srgbClr val="E3FBBD"/>
          </a:solidFill>
          <a:ln w="9525" algn="ctr">
            <a:solidFill>
              <a:schemeClr val="tx1"/>
            </a:solidFill>
            <a:round/>
            <a:headEnd/>
            <a:tailEnd/>
          </a:ln>
        </p:spPr>
        <p:txBody>
          <a:bodyPr lIns="0" tIns="0" rIns="0" anchor="ctr"/>
          <a:lstStyle/>
          <a:p>
            <a:pPr algn="ctr"/>
            <a:r>
              <a:rPr lang="en-US" sz="1100" b="1">
                <a:latin typeface="Calibri" pitchFamily="34" charset="0"/>
              </a:rPr>
              <a:t>2</a:t>
            </a:r>
          </a:p>
        </p:txBody>
      </p:sp>
      <p:sp>
        <p:nvSpPr>
          <p:cNvPr id="22649" name="Oval 39"/>
          <p:cNvSpPr>
            <a:spLocks noChangeArrowheads="1"/>
          </p:cNvSpPr>
          <p:nvPr/>
        </p:nvSpPr>
        <p:spPr bwMode="auto">
          <a:xfrm>
            <a:off x="4114800" y="3175000"/>
            <a:ext cx="238125" cy="177800"/>
          </a:xfrm>
          <a:prstGeom prst="ellipse">
            <a:avLst/>
          </a:prstGeom>
          <a:solidFill>
            <a:srgbClr val="E3FBBD"/>
          </a:solidFill>
          <a:ln w="9525" algn="ctr">
            <a:solidFill>
              <a:schemeClr val="tx1"/>
            </a:solidFill>
            <a:round/>
            <a:headEnd/>
            <a:tailEnd/>
          </a:ln>
        </p:spPr>
        <p:txBody>
          <a:bodyPr/>
          <a:lstStyle/>
          <a:p>
            <a:endParaRPr lang="de-DE" sz="1200" b="1">
              <a:latin typeface="Calibri" pitchFamily="34" charset="0"/>
            </a:endParaRPr>
          </a:p>
        </p:txBody>
      </p:sp>
      <p:sp>
        <p:nvSpPr>
          <p:cNvPr id="33" name="Rectangle 2"/>
          <p:cNvSpPr>
            <a:spLocks noChangeArrowheads="1"/>
          </p:cNvSpPr>
          <p:nvPr/>
        </p:nvSpPr>
        <p:spPr bwMode="auto">
          <a:xfrm>
            <a:off x="8239128" y="3562992"/>
            <a:ext cx="238529" cy="162360"/>
          </a:xfrm>
          <a:prstGeom prst="rect">
            <a:avLst/>
          </a:prstGeom>
          <a:gradFill flip="none" rotWithShape="1">
            <a:gsLst>
              <a:gs pos="0">
                <a:schemeClr val="accent1">
                  <a:tint val="66000"/>
                  <a:satMod val="160000"/>
                </a:schemeClr>
              </a:gs>
              <a:gs pos="0">
                <a:schemeClr val="accent1">
                  <a:tint val="66000"/>
                  <a:satMod val="160000"/>
                </a:schemeClr>
              </a:gs>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a:ln w="9525" algn="ctr">
            <a:solidFill>
              <a:srgbClr val="000000"/>
            </a:solidFill>
            <a:miter lim="800000"/>
            <a:headEnd/>
            <a:tailEnd/>
          </a:ln>
        </p:spPr>
        <p:txBody>
          <a:bodyPr lIns="45720" rIns="45720" anchor="ctr"/>
          <a:lstStyle/>
          <a:p>
            <a:pPr fontAlgn="auto">
              <a:spcBef>
                <a:spcPts val="0"/>
              </a:spcBef>
              <a:spcAft>
                <a:spcPts val="0"/>
              </a:spcAft>
              <a:defRPr/>
            </a:pPr>
            <a:endParaRPr lang="de-DE" sz="1200">
              <a:cs typeface="+mn-cs"/>
            </a:endParaRPr>
          </a:p>
        </p:txBody>
      </p:sp>
      <p:sp>
        <p:nvSpPr>
          <p:cNvPr id="22653" name="Isosceles Triangle 51"/>
          <p:cNvSpPr>
            <a:spLocks noChangeArrowheads="1"/>
          </p:cNvSpPr>
          <p:nvPr/>
        </p:nvSpPr>
        <p:spPr bwMode="auto">
          <a:xfrm>
            <a:off x="3962400" y="3960813"/>
            <a:ext cx="573088" cy="306387"/>
          </a:xfrm>
          <a:prstGeom prst="triangle">
            <a:avLst>
              <a:gd name="adj" fmla="val 50000"/>
            </a:avLst>
          </a:prstGeom>
          <a:solidFill>
            <a:srgbClr val="E3FBBD"/>
          </a:solidFill>
          <a:ln w="9525" algn="ctr">
            <a:solidFill>
              <a:schemeClr val="tx1"/>
            </a:solidFill>
            <a:round/>
            <a:headEnd/>
            <a:tailEnd/>
          </a:ln>
        </p:spPr>
        <p:txBody>
          <a:bodyPr lIns="0" tIns="0" rIns="0" bIns="0" anchor="ctr"/>
          <a:lstStyle/>
          <a:p>
            <a:pPr algn="ctr"/>
            <a:r>
              <a:rPr lang="en-US" sz="1100" b="1">
                <a:latin typeface="Calibri" pitchFamily="34" charset="0"/>
              </a:rPr>
              <a:t>3</a:t>
            </a:r>
          </a:p>
        </p:txBody>
      </p:sp>
      <p:sp>
        <p:nvSpPr>
          <p:cNvPr id="22654" name="Isosceles Triangle 43"/>
          <p:cNvSpPr>
            <a:spLocks noChangeArrowheads="1"/>
          </p:cNvSpPr>
          <p:nvPr/>
        </p:nvSpPr>
        <p:spPr bwMode="auto">
          <a:xfrm>
            <a:off x="3962400" y="4494213"/>
            <a:ext cx="573088" cy="306387"/>
          </a:xfrm>
          <a:prstGeom prst="triangle">
            <a:avLst>
              <a:gd name="adj" fmla="val 50000"/>
            </a:avLst>
          </a:prstGeom>
          <a:solidFill>
            <a:srgbClr val="E3FBBD"/>
          </a:solidFill>
          <a:ln w="9525" algn="ctr">
            <a:solidFill>
              <a:schemeClr val="tx1"/>
            </a:solidFill>
            <a:round/>
            <a:headEnd/>
            <a:tailEnd/>
          </a:ln>
        </p:spPr>
        <p:txBody>
          <a:bodyPr lIns="0" tIns="0" rIns="0" anchor="ctr"/>
          <a:lstStyle/>
          <a:p>
            <a:pPr algn="ctr"/>
            <a:r>
              <a:rPr lang="en-US" sz="1100" b="1">
                <a:latin typeface="Calibri" pitchFamily="34" charset="0"/>
              </a:rPr>
              <a:t>2</a:t>
            </a:r>
          </a:p>
        </p:txBody>
      </p:sp>
      <p:sp>
        <p:nvSpPr>
          <p:cNvPr id="99" name="TextBox 98"/>
          <p:cNvSpPr txBox="1"/>
          <p:nvPr/>
        </p:nvSpPr>
        <p:spPr bwMode="auto">
          <a:xfrm>
            <a:off x="4267200" y="4419600"/>
            <a:ext cx="533400" cy="276225"/>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nchor="ctr">
            <a:spAutoFit/>
          </a:bodyPr>
          <a:lstStyle/>
          <a:p>
            <a:pPr fontAlgn="auto">
              <a:spcBef>
                <a:spcPts val="0"/>
              </a:spcBef>
              <a:spcAft>
                <a:spcPts val="0"/>
              </a:spcAft>
              <a:defRPr/>
            </a:pPr>
            <a:r>
              <a:rPr lang="en-US" sz="1200" b="1" dirty="0">
                <a:solidFill>
                  <a:schemeClr val="tx1"/>
                </a:solidFill>
              </a:rPr>
              <a:t>****</a:t>
            </a:r>
            <a:endParaRPr lang="en-US" sz="1200" b="1" dirty="0">
              <a:solidFill>
                <a:schemeClr val="tx1"/>
              </a:solidFill>
            </a:endParaRPr>
          </a:p>
        </p:txBody>
      </p:sp>
      <p:sp>
        <p:nvSpPr>
          <p:cNvPr id="39" name="Rectangle 2"/>
          <p:cNvSpPr>
            <a:spLocks noChangeArrowheads="1"/>
          </p:cNvSpPr>
          <p:nvPr/>
        </p:nvSpPr>
        <p:spPr bwMode="auto">
          <a:xfrm>
            <a:off x="8229603" y="4038600"/>
            <a:ext cx="238529" cy="162360"/>
          </a:xfrm>
          <a:prstGeom prst="rect">
            <a:avLst/>
          </a:prstGeom>
          <a:gradFill flip="none" rotWithShape="1">
            <a:gsLst>
              <a:gs pos="0">
                <a:schemeClr val="accent1">
                  <a:tint val="66000"/>
                  <a:satMod val="160000"/>
                </a:schemeClr>
              </a:gs>
              <a:gs pos="0">
                <a:schemeClr val="accent1">
                  <a:tint val="66000"/>
                  <a:satMod val="160000"/>
                </a:schemeClr>
              </a:gs>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a:ln w="9525" algn="ctr">
            <a:solidFill>
              <a:srgbClr val="000000"/>
            </a:solidFill>
            <a:miter lim="800000"/>
            <a:headEnd/>
            <a:tailEnd/>
          </a:ln>
        </p:spPr>
        <p:txBody>
          <a:bodyPr lIns="45720" rIns="45720" anchor="ctr"/>
          <a:lstStyle/>
          <a:p>
            <a:pPr fontAlgn="auto">
              <a:spcBef>
                <a:spcPts val="0"/>
              </a:spcBef>
              <a:spcAft>
                <a:spcPts val="0"/>
              </a:spcAft>
              <a:defRPr/>
            </a:pPr>
            <a:endParaRPr lang="de-DE" sz="1200">
              <a:cs typeface="+mn-cs"/>
            </a:endParaRPr>
          </a:p>
        </p:txBody>
      </p:sp>
      <p:sp>
        <p:nvSpPr>
          <p:cNvPr id="100" name="Rectangle 2"/>
          <p:cNvSpPr>
            <a:spLocks noChangeArrowheads="1"/>
          </p:cNvSpPr>
          <p:nvPr/>
        </p:nvSpPr>
        <p:spPr bwMode="auto">
          <a:xfrm>
            <a:off x="8229603" y="4572000"/>
            <a:ext cx="238529" cy="162360"/>
          </a:xfrm>
          <a:prstGeom prst="rect">
            <a:avLst/>
          </a:prstGeom>
          <a:gradFill flip="none" rotWithShape="1">
            <a:gsLst>
              <a:gs pos="0">
                <a:schemeClr val="accent1">
                  <a:tint val="66000"/>
                  <a:satMod val="160000"/>
                </a:schemeClr>
              </a:gs>
              <a:gs pos="0">
                <a:schemeClr val="accent1">
                  <a:tint val="66000"/>
                  <a:satMod val="160000"/>
                </a:schemeClr>
              </a:gs>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a:ln w="9525" algn="ctr">
            <a:solidFill>
              <a:srgbClr val="000000"/>
            </a:solidFill>
            <a:miter lim="800000"/>
            <a:headEnd/>
            <a:tailEnd/>
          </a:ln>
        </p:spPr>
        <p:txBody>
          <a:bodyPr lIns="45720" rIns="45720" anchor="ctr"/>
          <a:lstStyle/>
          <a:p>
            <a:pPr fontAlgn="auto">
              <a:spcBef>
                <a:spcPts val="0"/>
              </a:spcBef>
              <a:spcAft>
                <a:spcPts val="0"/>
              </a:spcAft>
              <a:defRPr/>
            </a:pPr>
            <a:endParaRPr lang="de-DE" sz="1200">
              <a:cs typeface="+mn-cs"/>
            </a:endParaRPr>
          </a:p>
        </p:txBody>
      </p:sp>
      <p:cxnSp>
        <p:nvCxnSpPr>
          <p:cNvPr id="101" name="Straight Connector 100"/>
          <p:cNvCxnSpPr/>
          <p:nvPr/>
        </p:nvCxnSpPr>
        <p:spPr bwMode="auto">
          <a:xfrm>
            <a:off x="3886200" y="5010150"/>
            <a:ext cx="4859338" cy="19050"/>
          </a:xfrm>
          <a:prstGeom prst="line">
            <a:avLst/>
          </a:prstGeom>
          <a:ln>
            <a:headEnd type="none" w="med" len="med"/>
            <a:tailEnd type="none" w="med" len="med"/>
          </a:ln>
        </p:spPr>
        <p:style>
          <a:lnRef idx="3">
            <a:schemeClr val="accent4"/>
          </a:lnRef>
          <a:fillRef idx="0">
            <a:schemeClr val="accent4"/>
          </a:fillRef>
          <a:effectRef idx="2">
            <a:schemeClr val="accent4"/>
          </a:effectRef>
          <a:fontRef idx="minor">
            <a:schemeClr val="tx1"/>
          </a:fontRef>
        </p:style>
      </p:cxnSp>
      <p:sp>
        <p:nvSpPr>
          <p:cNvPr id="22663" name="Oval 54"/>
          <p:cNvSpPr>
            <a:spLocks noChangeArrowheads="1"/>
          </p:cNvSpPr>
          <p:nvPr/>
        </p:nvSpPr>
        <p:spPr bwMode="auto">
          <a:xfrm>
            <a:off x="8229600" y="4924425"/>
            <a:ext cx="238125" cy="177800"/>
          </a:xfrm>
          <a:prstGeom prst="ellipse">
            <a:avLst/>
          </a:prstGeom>
          <a:solidFill>
            <a:srgbClr val="E3FBBD"/>
          </a:solidFill>
          <a:ln w="9525" algn="ctr">
            <a:solidFill>
              <a:schemeClr val="tx1"/>
            </a:solidFill>
            <a:round/>
            <a:headEnd/>
            <a:tailEnd/>
          </a:ln>
        </p:spPr>
        <p:txBody>
          <a:bodyPr/>
          <a:lstStyle/>
          <a:p>
            <a:endParaRPr lang="de-DE" sz="1200" b="1">
              <a:latin typeface="Calibri" pitchFamily="34" charset="0"/>
            </a:endParaRPr>
          </a:p>
        </p:txBody>
      </p:sp>
      <p:sp>
        <p:nvSpPr>
          <p:cNvPr id="102" name="TextBox 101"/>
          <p:cNvSpPr txBox="1"/>
          <p:nvPr/>
        </p:nvSpPr>
        <p:spPr bwMode="auto">
          <a:xfrm>
            <a:off x="4267200" y="1600200"/>
            <a:ext cx="715963" cy="276225"/>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nchor="ctr">
            <a:spAutoFit/>
          </a:bodyPr>
          <a:lstStyle/>
          <a:p>
            <a:pPr fontAlgn="auto">
              <a:spcBef>
                <a:spcPts val="0"/>
              </a:spcBef>
              <a:spcAft>
                <a:spcPts val="0"/>
              </a:spcAft>
              <a:defRPr/>
            </a:pPr>
            <a:r>
              <a:rPr lang="en-US" sz="1200" b="1" dirty="0">
                <a:solidFill>
                  <a:schemeClr val="tx1"/>
                </a:solidFill>
              </a:rPr>
              <a:t>**</a:t>
            </a:r>
            <a:endParaRPr lang="en-US" sz="1200" b="1" dirty="0">
              <a:solidFill>
                <a:schemeClr val="tx1"/>
              </a:solidFill>
            </a:endParaRPr>
          </a:p>
        </p:txBody>
      </p:sp>
      <p:sp>
        <p:nvSpPr>
          <p:cNvPr id="103" name="TextBox 102"/>
          <p:cNvSpPr txBox="1"/>
          <p:nvPr/>
        </p:nvSpPr>
        <p:spPr bwMode="auto">
          <a:xfrm>
            <a:off x="1371600" y="1600200"/>
            <a:ext cx="304800" cy="276225"/>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nchor="ctr">
            <a:spAutoFit/>
          </a:bodyPr>
          <a:lstStyle/>
          <a:p>
            <a:pPr fontAlgn="auto">
              <a:spcBef>
                <a:spcPts val="0"/>
              </a:spcBef>
              <a:spcAft>
                <a:spcPts val="0"/>
              </a:spcAft>
              <a:defRPr/>
            </a:pPr>
            <a:r>
              <a:rPr lang="en-US" sz="1200" b="1" dirty="0">
                <a:solidFill>
                  <a:schemeClr val="tx1"/>
                </a:solidFill>
              </a:rPr>
              <a:t>*</a:t>
            </a:r>
            <a:endParaRPr lang="en-US" sz="1200" b="1" dirty="0">
              <a:solidFill>
                <a:schemeClr val="tx1"/>
              </a:solidFill>
            </a:endParaRPr>
          </a:p>
        </p:txBody>
      </p:sp>
      <p:sp>
        <p:nvSpPr>
          <p:cNvPr id="40" name="Rectangle 2" descr="Wide downward diagonal"/>
          <p:cNvSpPr>
            <a:spLocks noChangeArrowheads="1"/>
          </p:cNvSpPr>
          <p:nvPr/>
        </p:nvSpPr>
        <p:spPr bwMode="auto">
          <a:xfrm>
            <a:off x="6629400" y="2438400"/>
            <a:ext cx="238125" cy="161925"/>
          </a:xfrm>
          <a:prstGeom prst="rect">
            <a:avLst/>
          </a:prstGeom>
          <a:gradFill>
            <a:gsLst>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9525" algn="ctr">
            <a:solidFill>
              <a:srgbClr val="000000"/>
            </a:solidFill>
            <a:miter lim="800000"/>
            <a:headEnd/>
            <a:tailEnd/>
          </a:ln>
        </p:spPr>
        <p:txBody>
          <a:bodyPr lIns="45720" rIns="45720" anchor="ctr"/>
          <a:lstStyle/>
          <a:p>
            <a:pPr algn="ctr" fontAlgn="auto">
              <a:spcBef>
                <a:spcPts val="0"/>
              </a:spcBef>
              <a:spcAft>
                <a:spcPts val="0"/>
              </a:spcAft>
              <a:defRPr/>
            </a:pPr>
            <a:r>
              <a:rPr lang="de-DE" sz="1400" b="1" dirty="0">
                <a:latin typeface="+mn-lt"/>
                <a:cs typeface="+mn-cs"/>
              </a:rPr>
              <a:t>?</a:t>
            </a:r>
            <a:endParaRPr lang="de-DE" sz="1400" b="1" dirty="0">
              <a:latin typeface="+mn-lt"/>
              <a:cs typeface="+mn-cs"/>
            </a:endParaRPr>
          </a:p>
        </p:txBody>
      </p:sp>
      <p:sp>
        <p:nvSpPr>
          <p:cNvPr id="41" name="Rectangle 2" descr="Wide downward diagonal"/>
          <p:cNvSpPr>
            <a:spLocks noChangeArrowheads="1"/>
          </p:cNvSpPr>
          <p:nvPr/>
        </p:nvSpPr>
        <p:spPr bwMode="auto">
          <a:xfrm>
            <a:off x="6638925" y="2752725"/>
            <a:ext cx="239713" cy="161925"/>
          </a:xfrm>
          <a:prstGeom prst="rect">
            <a:avLst/>
          </a:prstGeom>
          <a:gradFill>
            <a:gsLst>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9525" algn="ctr">
            <a:solidFill>
              <a:srgbClr val="000000"/>
            </a:solidFill>
            <a:miter lim="800000"/>
            <a:headEnd/>
            <a:tailEnd/>
          </a:ln>
        </p:spPr>
        <p:txBody>
          <a:bodyPr lIns="45720" rIns="45720" anchor="ctr"/>
          <a:lstStyle/>
          <a:p>
            <a:pPr algn="ctr" fontAlgn="auto">
              <a:spcBef>
                <a:spcPts val="0"/>
              </a:spcBef>
              <a:spcAft>
                <a:spcPts val="0"/>
              </a:spcAft>
              <a:defRPr/>
            </a:pPr>
            <a:r>
              <a:rPr lang="de-DE" sz="1400" b="1" dirty="0">
                <a:latin typeface="+mn-lt"/>
                <a:cs typeface="+mn-cs"/>
              </a:rPr>
              <a:t>?</a:t>
            </a:r>
            <a:endParaRPr lang="de-DE" sz="1400" b="1" dirty="0">
              <a:latin typeface="+mn-lt"/>
              <a:cs typeface="+mn-cs"/>
            </a:endParaRPr>
          </a:p>
        </p:txBody>
      </p:sp>
      <p:sp>
        <p:nvSpPr>
          <p:cNvPr id="22668" name="Date Placeholder 45"/>
          <p:cNvSpPr>
            <a:spLocks noGrp="1"/>
          </p:cNvSpPr>
          <p:nvPr>
            <p:ph type="dt"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fld id="{FEE2961F-5AA0-4409-9F8A-C35D5CB4C7A9}" type="datetime1">
              <a:rPr lang="en-US"/>
              <a:pPr fontAlgn="base">
                <a:spcBef>
                  <a:spcPct val="0"/>
                </a:spcBef>
                <a:spcAft>
                  <a:spcPct val="0"/>
                </a:spcAft>
              </a:pPr>
              <a:t>6/12/2009</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Title 43"/>
          <p:cNvSpPr>
            <a:spLocks noGrp="1"/>
          </p:cNvSpPr>
          <p:nvPr>
            <p:ph type="title"/>
          </p:nvPr>
        </p:nvSpPr>
        <p:spPr/>
        <p:txBody>
          <a:bodyPr/>
          <a:lstStyle/>
          <a:p>
            <a:pPr algn="l" fontAlgn="auto">
              <a:spcAft>
                <a:spcPts val="0"/>
              </a:spcAft>
              <a:defRPr/>
            </a:pPr>
            <a:r>
              <a:rPr altLang="ar-SA">
                <a:effectLst>
                  <a:outerShdw blurRad="38100" dist="38100" dir="2700000" algn="tl">
                    <a:srgbClr val="000000">
                      <a:alpha val="43137"/>
                    </a:srgbClr>
                  </a:outerShdw>
                </a:effectLst>
              </a:rPr>
              <a:t>Broadband licensing is designed to attract investments and introduce efficient and fair competition to the broadband market</a:t>
            </a:r>
            <a:endParaRPr/>
          </a:p>
        </p:txBody>
      </p:sp>
      <p:sp>
        <p:nvSpPr>
          <p:cNvPr id="48" name="Rectangle 1"/>
          <p:cNvSpPr>
            <a:spLocks noChangeArrowheads="1"/>
          </p:cNvSpPr>
          <p:nvPr/>
        </p:nvSpPr>
        <p:spPr bwMode="auto">
          <a:xfrm>
            <a:off x="2590800" y="1562100"/>
            <a:ext cx="6324600" cy="533400"/>
          </a:xfrm>
          <a:prstGeom prst="rect">
            <a:avLst/>
          </a:prstGeom>
          <a:ln>
            <a:headEnd/>
            <a:tailEnd/>
          </a:ln>
        </p:spPr>
        <p:style>
          <a:lnRef idx="1">
            <a:schemeClr val="dk1"/>
          </a:lnRef>
          <a:fillRef idx="2">
            <a:schemeClr val="dk1"/>
          </a:fillRef>
          <a:effectRef idx="1">
            <a:schemeClr val="dk1"/>
          </a:effectRef>
          <a:fontRef idx="minor">
            <a:schemeClr val="dk1"/>
          </a:fontRef>
        </p:style>
        <p:txBody>
          <a:bodyPr lIns="10800" tIns="10800" rIns="10800" bIns="10800" anchor="ctr"/>
          <a:lstStyle/>
          <a:p>
            <a:pPr marL="117475" fontAlgn="auto">
              <a:spcBef>
                <a:spcPts val="0"/>
              </a:spcBef>
              <a:spcAft>
                <a:spcPts val="0"/>
              </a:spcAft>
              <a:defRPr/>
            </a:pPr>
            <a:r>
              <a:rPr lang="en-US" sz="1400" dirty="0"/>
              <a:t>International Auction for two players: local and international participants</a:t>
            </a:r>
          </a:p>
          <a:p>
            <a:pPr marL="117475" fontAlgn="auto">
              <a:spcBef>
                <a:spcPts val="0"/>
              </a:spcBef>
              <a:spcAft>
                <a:spcPts val="0"/>
              </a:spcAft>
              <a:defRPr/>
            </a:pPr>
            <a:r>
              <a:rPr lang="en-US" sz="1400" dirty="0"/>
              <a:t>Auction includes access frequencies and license  </a:t>
            </a:r>
            <a:endParaRPr lang="en-US" sz="1400" dirty="0"/>
          </a:p>
        </p:txBody>
      </p:sp>
      <p:sp>
        <p:nvSpPr>
          <p:cNvPr id="50" name="Rectangle 1"/>
          <p:cNvSpPr>
            <a:spLocks noChangeArrowheads="1"/>
          </p:cNvSpPr>
          <p:nvPr/>
        </p:nvSpPr>
        <p:spPr bwMode="auto">
          <a:xfrm>
            <a:off x="2590800" y="2133600"/>
            <a:ext cx="6324600" cy="533400"/>
          </a:xfrm>
          <a:prstGeom prst="rect">
            <a:avLst/>
          </a:prstGeom>
          <a:ln>
            <a:headEnd/>
            <a:tailEnd/>
          </a:ln>
        </p:spPr>
        <p:style>
          <a:lnRef idx="1">
            <a:schemeClr val="dk1"/>
          </a:lnRef>
          <a:fillRef idx="2">
            <a:schemeClr val="dk1"/>
          </a:fillRef>
          <a:effectRef idx="1">
            <a:schemeClr val="dk1"/>
          </a:effectRef>
          <a:fontRef idx="minor">
            <a:schemeClr val="dk1"/>
          </a:fontRef>
        </p:style>
        <p:txBody>
          <a:bodyPr lIns="10800" tIns="10800" rIns="10800" bIns="10800" anchor="ctr"/>
          <a:lstStyle/>
          <a:p>
            <a:pPr marL="117475" fontAlgn="auto">
              <a:spcBef>
                <a:spcPts val="0"/>
              </a:spcBef>
              <a:spcAft>
                <a:spcPts val="0"/>
              </a:spcAft>
              <a:defRPr/>
            </a:pPr>
            <a:r>
              <a:rPr lang="en-US" sz="1400" dirty="0"/>
              <a:t>Incentives to deploy a high capacity core network by providing him exclusivity on the core for three years </a:t>
            </a:r>
            <a:endParaRPr lang="en-US" sz="1400" dirty="0"/>
          </a:p>
        </p:txBody>
      </p:sp>
      <p:sp>
        <p:nvSpPr>
          <p:cNvPr id="51" name="Rectangle 1"/>
          <p:cNvSpPr>
            <a:spLocks noChangeArrowheads="1"/>
          </p:cNvSpPr>
          <p:nvPr/>
        </p:nvSpPr>
        <p:spPr bwMode="auto">
          <a:xfrm>
            <a:off x="2590800" y="2743200"/>
            <a:ext cx="6324600" cy="533400"/>
          </a:xfrm>
          <a:prstGeom prst="rect">
            <a:avLst/>
          </a:prstGeom>
          <a:ln>
            <a:headEnd/>
            <a:tailEnd/>
          </a:ln>
        </p:spPr>
        <p:style>
          <a:lnRef idx="1">
            <a:schemeClr val="dk1"/>
          </a:lnRef>
          <a:fillRef idx="2">
            <a:schemeClr val="dk1"/>
          </a:fillRef>
          <a:effectRef idx="1">
            <a:schemeClr val="dk1"/>
          </a:effectRef>
          <a:fontRef idx="minor">
            <a:schemeClr val="dk1"/>
          </a:fontRef>
        </p:style>
        <p:txBody>
          <a:bodyPr lIns="10800" tIns="10800" rIns="10800" bIns="10800" anchor="ctr"/>
          <a:lstStyle/>
          <a:p>
            <a:pPr marL="117475" fontAlgn="auto">
              <a:spcBef>
                <a:spcPts val="0"/>
              </a:spcBef>
              <a:spcAft>
                <a:spcPts val="0"/>
              </a:spcAft>
              <a:defRPr/>
            </a:pPr>
            <a:r>
              <a:rPr lang="en-US" sz="1400" dirty="0"/>
              <a:t>Can provide all kind of services (given the exclusivity period of </a:t>
            </a:r>
            <a:r>
              <a:rPr lang="en-US" sz="1400" dirty="0" err="1"/>
              <a:t>Liban</a:t>
            </a:r>
            <a:r>
              <a:rPr lang="en-US" sz="1400" dirty="0"/>
              <a:t> Telecom) </a:t>
            </a:r>
            <a:endParaRPr lang="en-US" sz="1400" dirty="0"/>
          </a:p>
        </p:txBody>
      </p:sp>
      <p:sp>
        <p:nvSpPr>
          <p:cNvPr id="52" name="Rectangle 1"/>
          <p:cNvSpPr>
            <a:spLocks noChangeArrowheads="1"/>
          </p:cNvSpPr>
          <p:nvPr/>
        </p:nvSpPr>
        <p:spPr bwMode="auto">
          <a:xfrm>
            <a:off x="2590800" y="3886200"/>
            <a:ext cx="6324600" cy="533400"/>
          </a:xfrm>
          <a:prstGeom prst="rect">
            <a:avLst/>
          </a:prstGeom>
          <a:ln>
            <a:headEnd/>
            <a:tailEnd/>
          </a:ln>
        </p:spPr>
        <p:style>
          <a:lnRef idx="1">
            <a:schemeClr val="dk1"/>
          </a:lnRef>
          <a:fillRef idx="2">
            <a:schemeClr val="dk1"/>
          </a:fillRef>
          <a:effectRef idx="1">
            <a:schemeClr val="dk1"/>
          </a:effectRef>
          <a:fontRef idx="minor">
            <a:schemeClr val="dk1"/>
          </a:fontRef>
        </p:style>
        <p:txBody>
          <a:bodyPr lIns="10800" tIns="10800" rIns="10800" bIns="10800" anchor="ctr"/>
          <a:lstStyle/>
          <a:p>
            <a:pPr marL="117475" fontAlgn="auto">
              <a:spcBef>
                <a:spcPts val="0"/>
              </a:spcBef>
              <a:spcAft>
                <a:spcPts val="0"/>
              </a:spcAft>
              <a:defRPr/>
            </a:pPr>
            <a:r>
              <a:rPr lang="en-US" sz="1400" dirty="0"/>
              <a:t>International auction for broadband access licenses with frequencies </a:t>
            </a:r>
            <a:endParaRPr lang="en-US" sz="1400" dirty="0"/>
          </a:p>
        </p:txBody>
      </p:sp>
      <p:sp>
        <p:nvSpPr>
          <p:cNvPr id="53" name="Rectangle 1"/>
          <p:cNvSpPr>
            <a:spLocks noChangeArrowheads="1"/>
          </p:cNvSpPr>
          <p:nvPr/>
        </p:nvSpPr>
        <p:spPr bwMode="auto">
          <a:xfrm>
            <a:off x="2590800" y="5181600"/>
            <a:ext cx="6324600" cy="533400"/>
          </a:xfrm>
          <a:prstGeom prst="rect">
            <a:avLst/>
          </a:prstGeom>
          <a:ln>
            <a:headEnd/>
            <a:tailEnd/>
          </a:ln>
        </p:spPr>
        <p:style>
          <a:lnRef idx="1">
            <a:schemeClr val="dk1"/>
          </a:lnRef>
          <a:fillRef idx="2">
            <a:schemeClr val="dk1"/>
          </a:fillRef>
          <a:effectRef idx="1">
            <a:schemeClr val="dk1"/>
          </a:effectRef>
          <a:fontRef idx="minor">
            <a:schemeClr val="dk1"/>
          </a:fontRef>
        </p:style>
        <p:txBody>
          <a:bodyPr lIns="10800" tIns="10800" rIns="10800" bIns="10800" anchor="ctr"/>
          <a:lstStyle/>
          <a:p>
            <a:pPr marL="117475" fontAlgn="auto">
              <a:spcBef>
                <a:spcPts val="0"/>
              </a:spcBef>
              <a:spcAft>
                <a:spcPts val="0"/>
              </a:spcAft>
              <a:defRPr/>
            </a:pPr>
            <a:r>
              <a:rPr lang="en-US" sz="1400" dirty="0"/>
              <a:t>Open licensing regime for broadband access licenses without frequencies (whether </a:t>
            </a:r>
            <a:r>
              <a:rPr lang="en-US" sz="1400" dirty="0" err="1"/>
              <a:t>wireline</a:t>
            </a:r>
            <a:r>
              <a:rPr lang="en-US" sz="1400" dirty="0"/>
              <a:t> infrastructure or service based licenses)</a:t>
            </a:r>
            <a:endParaRPr lang="en-US" sz="1400" dirty="0"/>
          </a:p>
        </p:txBody>
      </p:sp>
      <p:sp>
        <p:nvSpPr>
          <p:cNvPr id="64" name="Rectangle 1"/>
          <p:cNvSpPr>
            <a:spLocks noChangeArrowheads="1"/>
          </p:cNvSpPr>
          <p:nvPr/>
        </p:nvSpPr>
        <p:spPr bwMode="auto">
          <a:xfrm>
            <a:off x="2590800" y="5791200"/>
            <a:ext cx="6324600" cy="533400"/>
          </a:xfrm>
          <a:prstGeom prst="rect">
            <a:avLst/>
          </a:prstGeom>
          <a:ln>
            <a:headEnd/>
            <a:tailEnd/>
          </a:ln>
        </p:spPr>
        <p:style>
          <a:lnRef idx="1">
            <a:schemeClr val="dk1"/>
          </a:lnRef>
          <a:fillRef idx="2">
            <a:schemeClr val="dk1"/>
          </a:fillRef>
          <a:effectRef idx="1">
            <a:schemeClr val="dk1"/>
          </a:effectRef>
          <a:fontRef idx="minor">
            <a:schemeClr val="dk1"/>
          </a:fontRef>
        </p:style>
        <p:txBody>
          <a:bodyPr lIns="10800" tIns="10800" rIns="10800" bIns="10800" anchor="ctr"/>
          <a:lstStyle/>
          <a:p>
            <a:pPr marL="117475" fontAlgn="auto">
              <a:spcBef>
                <a:spcPts val="0"/>
              </a:spcBef>
              <a:spcAft>
                <a:spcPts val="0"/>
              </a:spcAft>
              <a:defRPr/>
            </a:pPr>
            <a:r>
              <a:rPr lang="en-US" sz="1400" dirty="0"/>
              <a:t>Can provide any service (subject to the limited exclusivity period of </a:t>
            </a:r>
            <a:r>
              <a:rPr lang="en-US" sz="1400" dirty="0" err="1"/>
              <a:t>Liban</a:t>
            </a:r>
            <a:r>
              <a:rPr lang="en-US" sz="1400" dirty="0"/>
              <a:t> Telecom)</a:t>
            </a:r>
            <a:endParaRPr lang="en-US" sz="1400" dirty="0"/>
          </a:p>
        </p:txBody>
      </p:sp>
      <p:sp>
        <p:nvSpPr>
          <p:cNvPr id="66" name="Rectangle 1"/>
          <p:cNvSpPr>
            <a:spLocks noChangeArrowheads="1"/>
          </p:cNvSpPr>
          <p:nvPr/>
        </p:nvSpPr>
        <p:spPr bwMode="auto">
          <a:xfrm>
            <a:off x="2590800" y="4495800"/>
            <a:ext cx="6324600" cy="533400"/>
          </a:xfrm>
          <a:prstGeom prst="rect">
            <a:avLst/>
          </a:prstGeom>
          <a:ln>
            <a:headEnd/>
            <a:tailEnd/>
          </a:ln>
        </p:spPr>
        <p:style>
          <a:lnRef idx="1">
            <a:schemeClr val="dk1"/>
          </a:lnRef>
          <a:fillRef idx="2">
            <a:schemeClr val="dk1"/>
          </a:fillRef>
          <a:effectRef idx="1">
            <a:schemeClr val="dk1"/>
          </a:effectRef>
          <a:fontRef idx="minor">
            <a:schemeClr val="dk1"/>
          </a:fontRef>
        </p:style>
        <p:txBody>
          <a:bodyPr lIns="10800" tIns="10800" rIns="10800" bIns="10800" anchor="ctr"/>
          <a:lstStyle/>
          <a:p>
            <a:pPr marL="117475" fontAlgn="auto">
              <a:spcBef>
                <a:spcPts val="0"/>
              </a:spcBef>
              <a:spcAft>
                <a:spcPts val="0"/>
              </a:spcAft>
              <a:defRPr/>
            </a:pPr>
            <a:r>
              <a:rPr lang="en-US" sz="1400" dirty="0"/>
              <a:t>Incentives for existing service providers to continue operation and acquire more frequencies </a:t>
            </a:r>
            <a:endParaRPr lang="en-US" sz="1400" dirty="0"/>
          </a:p>
        </p:txBody>
      </p:sp>
      <p:sp>
        <p:nvSpPr>
          <p:cNvPr id="67" name="Right Arrow 66"/>
          <p:cNvSpPr/>
          <p:nvPr/>
        </p:nvSpPr>
        <p:spPr>
          <a:xfrm>
            <a:off x="762000" y="1828800"/>
            <a:ext cx="1447800" cy="1143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NBL</a:t>
            </a:r>
            <a:endParaRPr lang="en-US" dirty="0"/>
          </a:p>
        </p:txBody>
      </p:sp>
      <p:sp>
        <p:nvSpPr>
          <p:cNvPr id="69" name="Right Arrow 68"/>
          <p:cNvSpPr/>
          <p:nvPr/>
        </p:nvSpPr>
        <p:spPr>
          <a:xfrm>
            <a:off x="838200" y="4419600"/>
            <a:ext cx="1447800" cy="1143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BAL </a:t>
            </a:r>
            <a:endParaRPr lang="en-US" dirty="0"/>
          </a:p>
        </p:txBody>
      </p:sp>
      <p:sp>
        <p:nvSpPr>
          <p:cNvPr id="23564" name="Date Placeholder 69"/>
          <p:cNvSpPr>
            <a:spLocks noGrp="1"/>
          </p:cNvSpPr>
          <p:nvPr>
            <p:ph type="dt"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fld id="{0BCE0B61-AC36-43AF-A950-C568DB6FA26A}" type="datetime1">
              <a:rPr lang="en-US"/>
              <a:pPr fontAlgn="base">
                <a:spcBef>
                  <a:spcPct val="0"/>
                </a:spcBef>
                <a:spcAft>
                  <a:spcPct val="0"/>
                </a:spcAft>
              </a:pPr>
              <a:t>6/12/2009</a:t>
            </a:fld>
            <a:endParaRPr lang="en-US"/>
          </a:p>
        </p:txBody>
      </p:sp>
      <p:sp>
        <p:nvSpPr>
          <p:cNvPr id="23565" name="Slide Number Placeholder 70"/>
          <p:cNvSpPr>
            <a:spLocks noGrp="1"/>
          </p:cNvSpPr>
          <p:nvPr>
            <p:ph type="sldNum"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fld id="{9C498DE5-DC93-4576-BD33-20C3394729CF}" type="slidenum">
              <a:rPr lang="en-US"/>
              <a:pPr fontAlgn="base">
                <a:spcBef>
                  <a:spcPct val="0"/>
                </a:spcBef>
                <a:spcAft>
                  <a:spcPct val="0"/>
                </a:spcAft>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Title 43"/>
          <p:cNvSpPr>
            <a:spLocks noGrp="1"/>
          </p:cNvSpPr>
          <p:nvPr>
            <p:ph type="title"/>
          </p:nvPr>
        </p:nvSpPr>
        <p:spPr/>
        <p:txBody>
          <a:bodyPr/>
          <a:lstStyle/>
          <a:p>
            <a:pPr algn="l" fontAlgn="auto">
              <a:spcAft>
                <a:spcPts val="0"/>
              </a:spcAft>
              <a:defRPr/>
            </a:pPr>
            <a:r>
              <a:rPr>
                <a:effectLst>
                  <a:outerShdw blurRad="38100" dist="38100" dir="2700000" algn="tl">
                    <a:srgbClr val="000000">
                      <a:alpha val="43137"/>
                    </a:srgbClr>
                  </a:outerShdw>
                </a:effectLst>
              </a:rPr>
              <a:t>The NBLs will ensure high speed connectivity between the major towns, whereas BALs will ensure competition in access to broadband services all over Lebanon</a:t>
            </a:r>
            <a:endParaRPr/>
          </a:p>
        </p:txBody>
      </p:sp>
      <p:sp>
        <p:nvSpPr>
          <p:cNvPr id="121" name="Rectangle 10"/>
          <p:cNvSpPr>
            <a:spLocks noChangeArrowheads="1"/>
          </p:cNvSpPr>
          <p:nvPr/>
        </p:nvSpPr>
        <p:spPr bwMode="auto">
          <a:xfrm>
            <a:off x="3200400" y="2133600"/>
            <a:ext cx="2743200" cy="3048000"/>
          </a:xfrm>
          <a:prstGeom prst="rect">
            <a:avLst/>
          </a:prstGeom>
          <a:ln w="12700">
            <a:solidFill>
              <a:schemeClr val="bg1">
                <a:lumMod val="65000"/>
              </a:schemeClr>
            </a:solidFill>
            <a:headEnd/>
            <a:tailEnd/>
          </a:ln>
        </p:spPr>
        <p:style>
          <a:lnRef idx="2">
            <a:schemeClr val="dk1"/>
          </a:lnRef>
          <a:fillRef idx="1">
            <a:schemeClr val="lt1"/>
          </a:fillRef>
          <a:effectRef idx="0">
            <a:schemeClr val="dk1"/>
          </a:effectRef>
          <a:fontRef idx="minor">
            <a:schemeClr val="dk1"/>
          </a:fontRef>
        </p:style>
        <p:txBody>
          <a:bodyPr bIns="91440"/>
          <a:lstStyle/>
          <a:p>
            <a:pPr marL="914400" indent="-914400" eaLnBrk="0" fontAlgn="auto" hangingPunct="0">
              <a:lnSpc>
                <a:spcPct val="150000"/>
              </a:lnSpc>
              <a:spcBef>
                <a:spcPct val="25000"/>
              </a:spcBef>
              <a:spcAft>
                <a:spcPts val="0"/>
              </a:spcAft>
              <a:buClr>
                <a:srgbClr val="0B1F65"/>
              </a:buClr>
              <a:defRPr/>
            </a:pPr>
            <a:endParaRPr lang="en-US" b="1" dirty="0">
              <a:latin typeface="Arial" pitchFamily="34" charset="0"/>
              <a:cs typeface="Arial" pitchFamily="34" charset="0"/>
            </a:endParaRPr>
          </a:p>
        </p:txBody>
      </p:sp>
      <p:sp>
        <p:nvSpPr>
          <p:cNvPr id="240" name="TextBox 239"/>
          <p:cNvSpPr txBox="1"/>
          <p:nvPr/>
        </p:nvSpPr>
        <p:spPr>
          <a:xfrm>
            <a:off x="3200400" y="5181600"/>
            <a:ext cx="2743200" cy="838200"/>
          </a:xfrm>
          <a:prstGeom prst="rect">
            <a:avLst/>
          </a:prstGeom>
          <a:ln w="12700">
            <a:solidFill>
              <a:schemeClr val="bg1">
                <a:lumMod val="50000"/>
              </a:schemeClr>
            </a:solidFill>
          </a:ln>
          <a:effectLst/>
        </p:spPr>
        <p:style>
          <a:lnRef idx="2">
            <a:schemeClr val="dk1"/>
          </a:lnRef>
          <a:fillRef idx="1">
            <a:schemeClr val="lt1"/>
          </a:fillRef>
          <a:effectRef idx="0">
            <a:schemeClr val="dk1"/>
          </a:effectRef>
          <a:fontRef idx="minor">
            <a:schemeClr val="dk1"/>
          </a:fontRef>
        </p:style>
        <p:txBody>
          <a:bodyPr/>
          <a:lstStyle/>
          <a:p>
            <a:pPr marL="109538" indent="-109538" fontAlgn="auto">
              <a:spcBef>
                <a:spcPts val="0"/>
              </a:spcBef>
              <a:spcAft>
                <a:spcPts val="0"/>
              </a:spcAft>
              <a:buFont typeface="Arial" pitchFamily="34" charset="0"/>
              <a:buChar char="•"/>
              <a:defRPr/>
            </a:pPr>
            <a:r>
              <a:rPr lang="en-US" sz="1400" dirty="0" err="1"/>
              <a:t>Liban</a:t>
            </a:r>
            <a:r>
              <a:rPr lang="en-US" sz="1400" dirty="0"/>
              <a:t> Telecom </a:t>
            </a:r>
          </a:p>
          <a:p>
            <a:pPr marL="109538" indent="-109538" fontAlgn="auto">
              <a:spcBef>
                <a:spcPts val="0"/>
              </a:spcBef>
              <a:spcAft>
                <a:spcPts val="0"/>
              </a:spcAft>
              <a:buFont typeface="Arial" pitchFamily="34" charset="0"/>
              <a:buChar char="•"/>
              <a:defRPr/>
            </a:pPr>
            <a:r>
              <a:rPr lang="en-US" sz="1400" dirty="0"/>
              <a:t>National Broadband Licenses</a:t>
            </a:r>
          </a:p>
          <a:p>
            <a:pPr marL="109538" indent="-109538" fontAlgn="auto">
              <a:spcBef>
                <a:spcPts val="0"/>
              </a:spcBef>
              <a:spcAft>
                <a:spcPts val="0"/>
              </a:spcAft>
              <a:buFont typeface="Arial" pitchFamily="34" charset="0"/>
              <a:buChar char="•"/>
              <a:defRPr/>
            </a:pPr>
            <a:r>
              <a:rPr lang="en-US" sz="1400" dirty="0"/>
              <a:t>Some Broadband Access Licenses </a:t>
            </a:r>
          </a:p>
          <a:p>
            <a:pPr fontAlgn="auto">
              <a:spcBef>
                <a:spcPts val="0"/>
              </a:spcBef>
              <a:spcAft>
                <a:spcPts val="0"/>
              </a:spcAft>
              <a:buFontTx/>
              <a:buChar char="-"/>
              <a:defRPr/>
            </a:pPr>
            <a:endParaRPr lang="en-US" sz="1400" dirty="0"/>
          </a:p>
        </p:txBody>
      </p:sp>
      <p:pic>
        <p:nvPicPr>
          <p:cNvPr id="24581" name="Picture 51" descr="beirut_80.jpg"/>
          <p:cNvPicPr>
            <a:picLocks noChangeAspect="1"/>
          </p:cNvPicPr>
          <p:nvPr/>
        </p:nvPicPr>
        <p:blipFill>
          <a:blip r:embed="rId3" cstate="print"/>
          <a:srcRect/>
          <a:stretch>
            <a:fillRect/>
          </a:stretch>
        </p:blipFill>
        <p:spPr bwMode="auto">
          <a:xfrm>
            <a:off x="3235325" y="2209800"/>
            <a:ext cx="2659063" cy="2819400"/>
          </a:xfrm>
          <a:prstGeom prst="rect">
            <a:avLst/>
          </a:prstGeom>
          <a:noFill/>
          <a:ln w="9525">
            <a:noFill/>
            <a:miter lim="800000"/>
            <a:headEnd/>
            <a:tailEnd/>
          </a:ln>
        </p:spPr>
      </p:pic>
      <p:sp>
        <p:nvSpPr>
          <p:cNvPr id="54" name="Rectangle 10"/>
          <p:cNvSpPr>
            <a:spLocks noChangeArrowheads="1"/>
          </p:cNvSpPr>
          <p:nvPr/>
        </p:nvSpPr>
        <p:spPr bwMode="auto">
          <a:xfrm>
            <a:off x="4648200" y="3048000"/>
            <a:ext cx="685800" cy="457200"/>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lIns="9144" tIns="9144" rIns="9144" bIns="9144" anchor="ctr"/>
          <a:lstStyle/>
          <a:p>
            <a:pPr marL="914400" indent="-914400" algn="ctr" eaLnBrk="0" fontAlgn="auto" hangingPunct="0">
              <a:lnSpc>
                <a:spcPct val="140000"/>
              </a:lnSpc>
              <a:spcBef>
                <a:spcPct val="25000"/>
              </a:spcBef>
              <a:spcAft>
                <a:spcPts val="0"/>
              </a:spcAft>
              <a:buClr>
                <a:srgbClr val="0B1F65"/>
              </a:buClr>
              <a:defRPr/>
            </a:pPr>
            <a:r>
              <a:rPr lang="en-US" sz="1200" b="1" dirty="0" err="1">
                <a:cs typeface="Arial" pitchFamily="34" charset="0"/>
              </a:rPr>
              <a:t>Achrafieh</a:t>
            </a:r>
            <a:r>
              <a:rPr lang="en-US" sz="1200" b="1" dirty="0">
                <a:cs typeface="Arial" pitchFamily="34" charset="0"/>
              </a:rPr>
              <a:t> </a:t>
            </a:r>
          </a:p>
        </p:txBody>
      </p:sp>
      <p:sp>
        <p:nvSpPr>
          <p:cNvPr id="55" name="Rectangle 10"/>
          <p:cNvSpPr>
            <a:spLocks noChangeArrowheads="1"/>
          </p:cNvSpPr>
          <p:nvPr/>
        </p:nvSpPr>
        <p:spPr bwMode="auto">
          <a:xfrm>
            <a:off x="3482975" y="2743200"/>
            <a:ext cx="685800" cy="457200"/>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lIns="9144" tIns="9144" rIns="9144" bIns="9144" anchor="ctr"/>
          <a:lstStyle/>
          <a:p>
            <a:pPr marL="914400" indent="-914400" algn="ctr" eaLnBrk="0" fontAlgn="auto" hangingPunct="0">
              <a:lnSpc>
                <a:spcPct val="150000"/>
              </a:lnSpc>
              <a:spcBef>
                <a:spcPct val="25000"/>
              </a:spcBef>
              <a:spcAft>
                <a:spcPts val="0"/>
              </a:spcAft>
              <a:buClr>
                <a:srgbClr val="0B1F65"/>
              </a:buClr>
              <a:defRPr/>
            </a:pPr>
            <a:r>
              <a:rPr lang="en-US" sz="1200" b="1" dirty="0" err="1">
                <a:cs typeface="Arial" pitchFamily="34" charset="0"/>
              </a:rPr>
              <a:t>RasBeirut</a:t>
            </a:r>
            <a:r>
              <a:rPr lang="en-US" sz="1200" b="1" dirty="0">
                <a:cs typeface="Arial" pitchFamily="34" charset="0"/>
              </a:rPr>
              <a:t> </a:t>
            </a:r>
          </a:p>
        </p:txBody>
      </p:sp>
      <p:sp>
        <p:nvSpPr>
          <p:cNvPr id="56" name="Rectangle 10"/>
          <p:cNvSpPr>
            <a:spLocks noChangeArrowheads="1"/>
          </p:cNvSpPr>
          <p:nvPr/>
        </p:nvSpPr>
        <p:spPr bwMode="auto">
          <a:xfrm>
            <a:off x="3810000" y="3733800"/>
            <a:ext cx="685800" cy="457200"/>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lIns="9144" tIns="9144" rIns="9144" bIns="9144" anchor="ctr"/>
          <a:lstStyle/>
          <a:p>
            <a:pPr marL="914400" indent="-914400" algn="ctr" eaLnBrk="0" fontAlgn="auto" hangingPunct="0">
              <a:lnSpc>
                <a:spcPct val="140000"/>
              </a:lnSpc>
              <a:spcBef>
                <a:spcPct val="25000"/>
              </a:spcBef>
              <a:spcAft>
                <a:spcPts val="0"/>
              </a:spcAft>
              <a:buClr>
                <a:srgbClr val="0B1F65"/>
              </a:buClr>
              <a:defRPr/>
            </a:pPr>
            <a:r>
              <a:rPr lang="en-US" sz="1200" b="1" dirty="0" err="1">
                <a:cs typeface="Arial" pitchFamily="34" charset="0"/>
              </a:rPr>
              <a:t>Mazraa</a:t>
            </a:r>
            <a:endParaRPr lang="en-US" sz="1200" b="1" dirty="0">
              <a:cs typeface="Arial" pitchFamily="34" charset="0"/>
            </a:endParaRPr>
          </a:p>
        </p:txBody>
      </p:sp>
      <p:sp>
        <p:nvSpPr>
          <p:cNvPr id="57" name="Rectangle 10"/>
          <p:cNvSpPr>
            <a:spLocks noChangeArrowheads="1"/>
          </p:cNvSpPr>
          <p:nvPr/>
        </p:nvSpPr>
        <p:spPr bwMode="auto">
          <a:xfrm>
            <a:off x="4953000" y="4038600"/>
            <a:ext cx="685800" cy="457200"/>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lIns="9144" tIns="9144" rIns="9144" bIns="9144" anchor="ctr"/>
          <a:lstStyle/>
          <a:p>
            <a:pPr marL="914400" indent="-914400" algn="ctr" eaLnBrk="0" fontAlgn="auto" hangingPunct="0">
              <a:lnSpc>
                <a:spcPct val="140000"/>
              </a:lnSpc>
              <a:spcBef>
                <a:spcPct val="25000"/>
              </a:spcBef>
              <a:spcAft>
                <a:spcPts val="0"/>
              </a:spcAft>
              <a:buClr>
                <a:srgbClr val="0B1F65"/>
              </a:buClr>
              <a:defRPr/>
            </a:pPr>
            <a:endParaRPr lang="en-US" sz="1200" b="1" dirty="0">
              <a:cs typeface="Arial" pitchFamily="34" charset="0"/>
            </a:endParaRPr>
          </a:p>
          <a:p>
            <a:pPr marL="914400" indent="-914400" algn="ctr" eaLnBrk="0" fontAlgn="auto" hangingPunct="0">
              <a:lnSpc>
                <a:spcPct val="140000"/>
              </a:lnSpc>
              <a:spcBef>
                <a:spcPct val="25000"/>
              </a:spcBef>
              <a:spcAft>
                <a:spcPts val="0"/>
              </a:spcAft>
              <a:buClr>
                <a:srgbClr val="0B1F65"/>
              </a:buClr>
              <a:defRPr/>
            </a:pPr>
            <a:r>
              <a:rPr lang="en-US" sz="1200" b="1" dirty="0">
                <a:cs typeface="Arial" pitchFamily="34" charset="0"/>
              </a:rPr>
              <a:t>Sin El </a:t>
            </a:r>
            <a:r>
              <a:rPr lang="en-US" sz="1200" b="1" dirty="0" err="1">
                <a:cs typeface="Arial" pitchFamily="34" charset="0"/>
              </a:rPr>
              <a:t>Fil</a:t>
            </a:r>
            <a:r>
              <a:rPr lang="en-US" sz="1200" b="1" dirty="0">
                <a:cs typeface="Arial" pitchFamily="34" charset="0"/>
              </a:rPr>
              <a:t> </a:t>
            </a:r>
          </a:p>
          <a:p>
            <a:pPr marL="914400" indent="-914400" algn="ctr" eaLnBrk="0" fontAlgn="auto" hangingPunct="0">
              <a:lnSpc>
                <a:spcPct val="140000"/>
              </a:lnSpc>
              <a:spcBef>
                <a:spcPct val="25000"/>
              </a:spcBef>
              <a:spcAft>
                <a:spcPts val="0"/>
              </a:spcAft>
              <a:buClr>
                <a:srgbClr val="0B1F65"/>
              </a:buClr>
              <a:defRPr/>
            </a:pPr>
            <a:endParaRPr lang="en-US" sz="1200" b="1" dirty="0">
              <a:cs typeface="Arial" pitchFamily="34" charset="0"/>
            </a:endParaRPr>
          </a:p>
        </p:txBody>
      </p:sp>
      <p:cxnSp>
        <p:nvCxnSpPr>
          <p:cNvPr id="58" name="Straight Arrow Connector 57"/>
          <p:cNvCxnSpPr>
            <a:stCxn id="55" idx="3"/>
          </p:cNvCxnSpPr>
          <p:nvPr/>
        </p:nvCxnSpPr>
        <p:spPr>
          <a:xfrm>
            <a:off x="4168775" y="2971800"/>
            <a:ext cx="555625" cy="228600"/>
          </a:xfrm>
          <a:prstGeom prst="straightConnector1">
            <a:avLst/>
          </a:prstGeom>
          <a:ln w="31750">
            <a:solidFill>
              <a:schemeClr val="tx2"/>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9" name="Straight Arrow Connector 58"/>
          <p:cNvCxnSpPr/>
          <p:nvPr/>
        </p:nvCxnSpPr>
        <p:spPr>
          <a:xfrm>
            <a:off x="4038600" y="3200400"/>
            <a:ext cx="990600" cy="838200"/>
          </a:xfrm>
          <a:prstGeom prst="straightConnector1">
            <a:avLst/>
          </a:prstGeom>
          <a:ln w="31750">
            <a:solidFill>
              <a:schemeClr val="tx2"/>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0" name="Straight Arrow Connector 59"/>
          <p:cNvCxnSpPr/>
          <p:nvPr/>
        </p:nvCxnSpPr>
        <p:spPr>
          <a:xfrm rot="5400000">
            <a:off x="3687763" y="3459162"/>
            <a:ext cx="533400" cy="15875"/>
          </a:xfrm>
          <a:prstGeom prst="straightConnector1">
            <a:avLst/>
          </a:prstGeom>
          <a:ln w="31750">
            <a:solidFill>
              <a:schemeClr val="tx2"/>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a:stCxn id="56" idx="3"/>
            <a:endCxn id="57" idx="1"/>
          </p:cNvCxnSpPr>
          <p:nvPr/>
        </p:nvCxnSpPr>
        <p:spPr>
          <a:xfrm>
            <a:off x="4495800" y="3962400"/>
            <a:ext cx="457200" cy="304800"/>
          </a:xfrm>
          <a:prstGeom prst="straightConnector1">
            <a:avLst/>
          </a:prstGeom>
          <a:ln w="31750">
            <a:solidFill>
              <a:schemeClr val="tx2"/>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2" name="Straight Arrow Connector 61"/>
          <p:cNvCxnSpPr/>
          <p:nvPr/>
        </p:nvCxnSpPr>
        <p:spPr>
          <a:xfrm rot="5400000" flipH="1" flipV="1">
            <a:off x="4419600" y="3505200"/>
            <a:ext cx="228600" cy="228600"/>
          </a:xfrm>
          <a:prstGeom prst="straightConnector1">
            <a:avLst/>
          </a:prstGeom>
          <a:ln w="31750">
            <a:solidFill>
              <a:schemeClr val="tx2"/>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p:nvPr/>
        </p:nvCxnSpPr>
        <p:spPr>
          <a:xfrm rot="5400000">
            <a:off x="4905375" y="3783013"/>
            <a:ext cx="554037" cy="1588"/>
          </a:xfrm>
          <a:prstGeom prst="straightConnector1">
            <a:avLst/>
          </a:prstGeom>
          <a:ln w="31750">
            <a:solidFill>
              <a:schemeClr val="tx2"/>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88" name="TextBox 87"/>
          <p:cNvSpPr txBox="1"/>
          <p:nvPr/>
        </p:nvSpPr>
        <p:spPr>
          <a:xfrm>
            <a:off x="304800" y="1828800"/>
            <a:ext cx="2743200" cy="307975"/>
          </a:xfrm>
          <a:prstGeom prst="rect">
            <a:avLst/>
          </a:prstGeom>
          <a:ln w="12700">
            <a:solidFill>
              <a:schemeClr val="bg1">
                <a:lumMod val="50000"/>
              </a:schemeClr>
            </a:solidFill>
          </a:ln>
          <a:effectLst/>
        </p:spPr>
        <p:style>
          <a:lnRef idx="1">
            <a:schemeClr val="dk1"/>
          </a:lnRef>
          <a:fillRef idx="2">
            <a:schemeClr val="dk1"/>
          </a:fillRef>
          <a:effectRef idx="1">
            <a:schemeClr val="dk1"/>
          </a:effectRef>
          <a:fontRef idx="minor">
            <a:schemeClr val="dk1"/>
          </a:fontRef>
        </p:style>
        <p:txBody>
          <a:bodyPr>
            <a:spAutoFit/>
          </a:bodyPr>
          <a:lstStyle/>
          <a:p>
            <a:pPr algn="ctr" fontAlgn="auto">
              <a:spcBef>
                <a:spcPts val="0"/>
              </a:spcBef>
              <a:spcAft>
                <a:spcPts val="0"/>
              </a:spcAft>
              <a:defRPr/>
            </a:pPr>
            <a:r>
              <a:rPr lang="en-US" sz="1400" b="1" dirty="0"/>
              <a:t>Core </a:t>
            </a:r>
            <a:r>
              <a:rPr lang="en-US" sz="1400" b="1"/>
              <a:t>and International </a:t>
            </a:r>
            <a:endParaRPr lang="en-US" sz="1400" b="1" dirty="0"/>
          </a:p>
        </p:txBody>
      </p:sp>
      <p:sp>
        <p:nvSpPr>
          <p:cNvPr id="89" name="TextBox 88"/>
          <p:cNvSpPr txBox="1"/>
          <p:nvPr/>
        </p:nvSpPr>
        <p:spPr>
          <a:xfrm>
            <a:off x="304800" y="5181600"/>
            <a:ext cx="2743200" cy="838200"/>
          </a:xfrm>
          <a:prstGeom prst="rect">
            <a:avLst/>
          </a:prstGeom>
          <a:ln w="12700">
            <a:solidFill>
              <a:schemeClr val="bg1">
                <a:lumMod val="50000"/>
              </a:schemeClr>
            </a:solidFill>
          </a:ln>
          <a:effectLst/>
        </p:spPr>
        <p:style>
          <a:lnRef idx="2">
            <a:schemeClr val="dk1"/>
          </a:lnRef>
          <a:fillRef idx="1">
            <a:schemeClr val="lt1"/>
          </a:fillRef>
          <a:effectRef idx="0">
            <a:schemeClr val="dk1"/>
          </a:effectRef>
          <a:fontRef idx="minor">
            <a:schemeClr val="dk1"/>
          </a:fontRef>
        </p:style>
        <p:txBody>
          <a:bodyPr/>
          <a:lstStyle/>
          <a:p>
            <a:pPr marL="109538" indent="-109538" fontAlgn="auto">
              <a:spcBef>
                <a:spcPts val="0"/>
              </a:spcBef>
              <a:spcAft>
                <a:spcPts val="0"/>
              </a:spcAft>
              <a:buFont typeface="Arial" pitchFamily="34" charset="0"/>
              <a:buChar char="•"/>
              <a:defRPr/>
            </a:pPr>
            <a:r>
              <a:rPr lang="en-US" sz="1400" dirty="0" err="1"/>
              <a:t>Liban</a:t>
            </a:r>
            <a:r>
              <a:rPr lang="en-US" sz="1400" dirty="0"/>
              <a:t> Telecom </a:t>
            </a:r>
          </a:p>
          <a:p>
            <a:pPr marL="109538" indent="-109538" fontAlgn="auto">
              <a:spcBef>
                <a:spcPts val="0"/>
              </a:spcBef>
              <a:spcAft>
                <a:spcPts val="0"/>
              </a:spcAft>
              <a:buFont typeface="Arial" pitchFamily="34" charset="0"/>
              <a:buChar char="•"/>
              <a:defRPr/>
            </a:pPr>
            <a:r>
              <a:rPr lang="en-US" sz="1400" dirty="0"/>
              <a:t>National Broadband Licenses</a:t>
            </a:r>
          </a:p>
          <a:p>
            <a:pPr fontAlgn="auto">
              <a:spcBef>
                <a:spcPts val="0"/>
              </a:spcBef>
              <a:spcAft>
                <a:spcPts val="0"/>
              </a:spcAft>
              <a:buFontTx/>
              <a:buChar char="-"/>
              <a:defRPr/>
            </a:pPr>
            <a:endParaRPr lang="en-US" sz="1400" dirty="0"/>
          </a:p>
        </p:txBody>
      </p:sp>
      <p:sp>
        <p:nvSpPr>
          <p:cNvPr id="90" name="Rectangle 10"/>
          <p:cNvSpPr>
            <a:spLocks noChangeArrowheads="1"/>
          </p:cNvSpPr>
          <p:nvPr/>
        </p:nvSpPr>
        <p:spPr bwMode="auto">
          <a:xfrm>
            <a:off x="304800" y="2133600"/>
            <a:ext cx="2743200" cy="3048000"/>
          </a:xfrm>
          <a:prstGeom prst="rect">
            <a:avLst/>
          </a:prstGeom>
          <a:ln w="12700">
            <a:solidFill>
              <a:schemeClr val="bg1">
                <a:lumMod val="65000"/>
              </a:schemeClr>
            </a:solidFill>
            <a:headEnd/>
            <a:tailEnd/>
          </a:ln>
        </p:spPr>
        <p:style>
          <a:lnRef idx="2">
            <a:schemeClr val="dk1"/>
          </a:lnRef>
          <a:fillRef idx="1">
            <a:schemeClr val="lt1"/>
          </a:fillRef>
          <a:effectRef idx="0">
            <a:schemeClr val="dk1"/>
          </a:effectRef>
          <a:fontRef idx="minor">
            <a:schemeClr val="dk1"/>
          </a:fontRef>
        </p:style>
        <p:txBody>
          <a:bodyPr bIns="91440"/>
          <a:lstStyle/>
          <a:p>
            <a:pPr marL="914400" indent="-914400" eaLnBrk="0" fontAlgn="auto" hangingPunct="0">
              <a:lnSpc>
                <a:spcPct val="150000"/>
              </a:lnSpc>
              <a:spcBef>
                <a:spcPct val="25000"/>
              </a:spcBef>
              <a:spcAft>
                <a:spcPts val="0"/>
              </a:spcAft>
              <a:buClr>
                <a:srgbClr val="0B1F65"/>
              </a:buClr>
              <a:defRPr/>
            </a:pPr>
            <a:endParaRPr lang="en-US" b="1" dirty="0">
              <a:latin typeface="Arial" pitchFamily="34" charset="0"/>
              <a:cs typeface="Arial" pitchFamily="34" charset="0"/>
            </a:endParaRPr>
          </a:p>
        </p:txBody>
      </p:sp>
      <p:sp>
        <p:nvSpPr>
          <p:cNvPr id="93" name="Rectangle 10"/>
          <p:cNvSpPr>
            <a:spLocks noChangeArrowheads="1"/>
          </p:cNvSpPr>
          <p:nvPr/>
        </p:nvSpPr>
        <p:spPr bwMode="auto">
          <a:xfrm>
            <a:off x="6096000" y="2133600"/>
            <a:ext cx="2819400" cy="3048000"/>
          </a:xfrm>
          <a:prstGeom prst="rect">
            <a:avLst/>
          </a:prstGeom>
          <a:ln w="12700">
            <a:solidFill>
              <a:schemeClr val="bg1">
                <a:lumMod val="65000"/>
              </a:schemeClr>
            </a:solidFill>
            <a:headEnd/>
            <a:tailEnd/>
          </a:ln>
        </p:spPr>
        <p:style>
          <a:lnRef idx="2">
            <a:schemeClr val="dk1"/>
          </a:lnRef>
          <a:fillRef idx="1">
            <a:schemeClr val="lt1"/>
          </a:fillRef>
          <a:effectRef idx="0">
            <a:schemeClr val="dk1"/>
          </a:effectRef>
          <a:fontRef idx="minor">
            <a:schemeClr val="dk1"/>
          </a:fontRef>
        </p:style>
        <p:txBody>
          <a:bodyPr bIns="91440"/>
          <a:lstStyle/>
          <a:p>
            <a:pPr marL="914400" indent="-914400" eaLnBrk="0" fontAlgn="auto" hangingPunct="0">
              <a:lnSpc>
                <a:spcPct val="150000"/>
              </a:lnSpc>
              <a:spcBef>
                <a:spcPct val="25000"/>
              </a:spcBef>
              <a:spcAft>
                <a:spcPts val="0"/>
              </a:spcAft>
              <a:buClr>
                <a:srgbClr val="0B1F65"/>
              </a:buClr>
              <a:defRPr/>
            </a:pPr>
            <a:endParaRPr lang="en-US" b="1" dirty="0">
              <a:latin typeface="Arial" pitchFamily="34" charset="0"/>
              <a:cs typeface="Arial" pitchFamily="34" charset="0"/>
            </a:endParaRPr>
          </a:p>
        </p:txBody>
      </p:sp>
      <p:sp>
        <p:nvSpPr>
          <p:cNvPr id="94" name="TextBox 93"/>
          <p:cNvSpPr txBox="1"/>
          <p:nvPr/>
        </p:nvSpPr>
        <p:spPr>
          <a:xfrm>
            <a:off x="6096000" y="1828800"/>
            <a:ext cx="2819400" cy="307975"/>
          </a:xfrm>
          <a:prstGeom prst="rect">
            <a:avLst/>
          </a:prstGeom>
          <a:ln w="12700">
            <a:solidFill>
              <a:schemeClr val="bg1">
                <a:lumMod val="50000"/>
              </a:schemeClr>
            </a:solidFill>
          </a:ln>
          <a:effectLst/>
        </p:spPr>
        <p:style>
          <a:lnRef idx="1">
            <a:schemeClr val="dk1"/>
          </a:lnRef>
          <a:fillRef idx="2">
            <a:schemeClr val="dk1"/>
          </a:fillRef>
          <a:effectRef idx="1">
            <a:schemeClr val="dk1"/>
          </a:effectRef>
          <a:fontRef idx="minor">
            <a:schemeClr val="dk1"/>
          </a:fontRef>
        </p:style>
        <p:txBody>
          <a:bodyPr>
            <a:spAutoFit/>
          </a:bodyPr>
          <a:lstStyle/>
          <a:p>
            <a:pPr algn="ctr" fontAlgn="auto">
              <a:spcBef>
                <a:spcPts val="0"/>
              </a:spcBef>
              <a:spcAft>
                <a:spcPts val="0"/>
              </a:spcAft>
              <a:defRPr/>
            </a:pPr>
            <a:r>
              <a:rPr lang="en-US" sz="1400" b="1" dirty="0"/>
              <a:t>Access</a:t>
            </a:r>
          </a:p>
        </p:txBody>
      </p:sp>
      <p:sp>
        <p:nvSpPr>
          <p:cNvPr id="95" name="TextBox 94"/>
          <p:cNvSpPr txBox="1"/>
          <p:nvPr/>
        </p:nvSpPr>
        <p:spPr>
          <a:xfrm>
            <a:off x="6096000" y="5181600"/>
            <a:ext cx="2819400" cy="838200"/>
          </a:xfrm>
          <a:prstGeom prst="rect">
            <a:avLst/>
          </a:prstGeom>
          <a:ln w="12700">
            <a:solidFill>
              <a:schemeClr val="bg1">
                <a:lumMod val="50000"/>
              </a:schemeClr>
            </a:solidFill>
          </a:ln>
          <a:effectLst/>
        </p:spPr>
        <p:style>
          <a:lnRef idx="2">
            <a:schemeClr val="dk1"/>
          </a:lnRef>
          <a:fillRef idx="1">
            <a:schemeClr val="lt1"/>
          </a:fillRef>
          <a:effectRef idx="0">
            <a:schemeClr val="dk1"/>
          </a:effectRef>
          <a:fontRef idx="minor">
            <a:schemeClr val="dk1"/>
          </a:fontRef>
        </p:style>
        <p:txBody>
          <a:bodyPr/>
          <a:lstStyle/>
          <a:p>
            <a:pPr marL="109538" indent="-109538" fontAlgn="auto">
              <a:spcBef>
                <a:spcPts val="0"/>
              </a:spcBef>
              <a:spcAft>
                <a:spcPts val="0"/>
              </a:spcAft>
              <a:buFont typeface="Arial" pitchFamily="34" charset="0"/>
              <a:buChar char="•"/>
              <a:defRPr/>
            </a:pPr>
            <a:r>
              <a:rPr lang="en-US" sz="1400" dirty="0" err="1"/>
              <a:t>Liban</a:t>
            </a:r>
            <a:r>
              <a:rPr lang="en-US" sz="1400" dirty="0"/>
              <a:t> Telecom </a:t>
            </a:r>
          </a:p>
          <a:p>
            <a:pPr marL="109538" indent="-109538" fontAlgn="auto">
              <a:spcBef>
                <a:spcPts val="0"/>
              </a:spcBef>
              <a:spcAft>
                <a:spcPts val="0"/>
              </a:spcAft>
              <a:buFont typeface="Arial" pitchFamily="34" charset="0"/>
              <a:buChar char="•"/>
              <a:defRPr/>
            </a:pPr>
            <a:r>
              <a:rPr lang="en-US" sz="1400" dirty="0"/>
              <a:t>National Broadband Licenses</a:t>
            </a:r>
          </a:p>
          <a:p>
            <a:pPr marL="109538" indent="-109538" fontAlgn="auto">
              <a:spcBef>
                <a:spcPts val="0"/>
              </a:spcBef>
              <a:spcAft>
                <a:spcPts val="0"/>
              </a:spcAft>
              <a:buFont typeface="Arial" pitchFamily="34" charset="0"/>
              <a:buChar char="•"/>
              <a:defRPr/>
            </a:pPr>
            <a:r>
              <a:rPr lang="en-US" sz="1400" dirty="0"/>
              <a:t>Broadband Access Licenses </a:t>
            </a:r>
          </a:p>
          <a:p>
            <a:pPr fontAlgn="auto">
              <a:spcBef>
                <a:spcPts val="0"/>
              </a:spcBef>
              <a:spcAft>
                <a:spcPts val="0"/>
              </a:spcAft>
              <a:buFontTx/>
              <a:buChar char="-"/>
              <a:defRPr/>
            </a:pPr>
            <a:endParaRPr lang="en-US" sz="1400" dirty="0"/>
          </a:p>
        </p:txBody>
      </p:sp>
      <p:pic>
        <p:nvPicPr>
          <p:cNvPr id="24598" name="Picture 95" descr="beirut_80.jpg"/>
          <p:cNvPicPr>
            <a:picLocks noChangeAspect="1"/>
          </p:cNvPicPr>
          <p:nvPr/>
        </p:nvPicPr>
        <p:blipFill>
          <a:blip r:embed="rId3" cstate="print"/>
          <a:srcRect/>
          <a:stretch>
            <a:fillRect/>
          </a:stretch>
        </p:blipFill>
        <p:spPr bwMode="auto">
          <a:xfrm>
            <a:off x="6170613" y="2209800"/>
            <a:ext cx="2659062" cy="2819400"/>
          </a:xfrm>
          <a:prstGeom prst="rect">
            <a:avLst/>
          </a:prstGeom>
          <a:noFill/>
          <a:ln w="9525">
            <a:noFill/>
            <a:miter lim="800000"/>
            <a:headEnd/>
            <a:tailEnd/>
          </a:ln>
        </p:spPr>
      </p:pic>
      <p:sp>
        <p:nvSpPr>
          <p:cNvPr id="97" name="Oval 96"/>
          <p:cNvSpPr/>
          <p:nvPr/>
        </p:nvSpPr>
        <p:spPr>
          <a:xfrm>
            <a:off x="7945438" y="3033713"/>
            <a:ext cx="741362" cy="700087"/>
          </a:xfrm>
          <a:prstGeom prst="ellipse">
            <a:avLst/>
          </a:prstGeom>
        </p:spPr>
        <p:style>
          <a:lnRef idx="2">
            <a:schemeClr val="accent4"/>
          </a:lnRef>
          <a:fillRef idx="1">
            <a:schemeClr val="lt1"/>
          </a:fillRef>
          <a:effectRef idx="0">
            <a:schemeClr val="accent4"/>
          </a:effectRef>
          <a:fontRef idx="minor">
            <a:schemeClr val="dk1"/>
          </a:fontRef>
        </p:style>
        <p:txBody>
          <a:bodyPr lIns="0" rIns="0" anchor="ctr"/>
          <a:lstStyle/>
          <a:p>
            <a:pPr algn="ctr" rtl="1" fontAlgn="auto">
              <a:spcBef>
                <a:spcPts val="0"/>
              </a:spcBef>
              <a:spcAft>
                <a:spcPts val="0"/>
              </a:spcAft>
              <a:defRPr/>
            </a:pPr>
            <a:r>
              <a:rPr lang="en-US" sz="1400" dirty="0"/>
              <a:t>User1</a:t>
            </a:r>
          </a:p>
        </p:txBody>
      </p:sp>
      <p:sp>
        <p:nvSpPr>
          <p:cNvPr id="98" name="Oval 97"/>
          <p:cNvSpPr/>
          <p:nvPr/>
        </p:nvSpPr>
        <p:spPr>
          <a:xfrm>
            <a:off x="6802438" y="3948113"/>
            <a:ext cx="741362" cy="700087"/>
          </a:xfrm>
          <a:prstGeom prst="ellipse">
            <a:avLst/>
          </a:prstGeom>
        </p:spPr>
        <p:style>
          <a:lnRef idx="2">
            <a:schemeClr val="accent4"/>
          </a:lnRef>
          <a:fillRef idx="1">
            <a:schemeClr val="lt1"/>
          </a:fillRef>
          <a:effectRef idx="0">
            <a:schemeClr val="accent4"/>
          </a:effectRef>
          <a:fontRef idx="minor">
            <a:schemeClr val="dk1"/>
          </a:fontRef>
        </p:style>
        <p:txBody>
          <a:bodyPr lIns="0" rIns="0" anchor="ctr"/>
          <a:lstStyle/>
          <a:p>
            <a:pPr algn="ctr" rtl="1" fontAlgn="auto">
              <a:spcBef>
                <a:spcPts val="0"/>
              </a:spcBef>
              <a:spcAft>
                <a:spcPts val="0"/>
              </a:spcAft>
              <a:defRPr/>
            </a:pPr>
            <a:r>
              <a:rPr lang="en-US" sz="1400" dirty="0"/>
              <a:t>User3</a:t>
            </a:r>
          </a:p>
        </p:txBody>
      </p:sp>
      <p:sp>
        <p:nvSpPr>
          <p:cNvPr id="99" name="Oval 98"/>
          <p:cNvSpPr/>
          <p:nvPr/>
        </p:nvSpPr>
        <p:spPr>
          <a:xfrm>
            <a:off x="7945438" y="3948113"/>
            <a:ext cx="741362" cy="700087"/>
          </a:xfrm>
          <a:prstGeom prst="ellipse">
            <a:avLst/>
          </a:prstGeom>
        </p:spPr>
        <p:style>
          <a:lnRef idx="2">
            <a:schemeClr val="accent4"/>
          </a:lnRef>
          <a:fillRef idx="1">
            <a:schemeClr val="lt1"/>
          </a:fillRef>
          <a:effectRef idx="0">
            <a:schemeClr val="accent4"/>
          </a:effectRef>
          <a:fontRef idx="minor">
            <a:schemeClr val="dk1"/>
          </a:fontRef>
        </p:style>
        <p:txBody>
          <a:bodyPr lIns="0" rIns="0" anchor="ctr"/>
          <a:lstStyle/>
          <a:p>
            <a:pPr algn="ctr" fontAlgn="auto">
              <a:spcBef>
                <a:spcPts val="0"/>
              </a:spcBef>
              <a:spcAft>
                <a:spcPts val="0"/>
              </a:spcAft>
              <a:defRPr/>
            </a:pPr>
            <a:r>
              <a:rPr lang="en-US" sz="1400" dirty="0"/>
              <a:t>User2</a:t>
            </a:r>
          </a:p>
        </p:txBody>
      </p:sp>
      <p:sp>
        <p:nvSpPr>
          <p:cNvPr id="100" name="Rectangle 10"/>
          <p:cNvSpPr>
            <a:spLocks noChangeArrowheads="1"/>
          </p:cNvSpPr>
          <p:nvPr/>
        </p:nvSpPr>
        <p:spPr bwMode="auto">
          <a:xfrm>
            <a:off x="6705600" y="2971800"/>
            <a:ext cx="685800" cy="457200"/>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lIns="9144" tIns="9144" rIns="9144" bIns="9144" anchor="ctr"/>
          <a:lstStyle/>
          <a:p>
            <a:pPr marL="914400" indent="-914400" algn="ctr" eaLnBrk="0" fontAlgn="auto" hangingPunct="0">
              <a:lnSpc>
                <a:spcPct val="150000"/>
              </a:lnSpc>
              <a:spcBef>
                <a:spcPct val="25000"/>
              </a:spcBef>
              <a:spcAft>
                <a:spcPts val="0"/>
              </a:spcAft>
              <a:buClr>
                <a:srgbClr val="0B1F65"/>
              </a:buClr>
              <a:defRPr/>
            </a:pPr>
            <a:r>
              <a:rPr lang="en-US" sz="1200" b="1" dirty="0" err="1">
                <a:cs typeface="Arial" pitchFamily="34" charset="0"/>
              </a:rPr>
              <a:t>RasBeirut</a:t>
            </a:r>
            <a:r>
              <a:rPr lang="en-US" sz="1200" b="1" dirty="0">
                <a:cs typeface="Arial" pitchFamily="34" charset="0"/>
              </a:rPr>
              <a:t> </a:t>
            </a:r>
          </a:p>
        </p:txBody>
      </p:sp>
      <p:cxnSp>
        <p:nvCxnSpPr>
          <p:cNvPr id="102" name="Straight Arrow Connector 101"/>
          <p:cNvCxnSpPr/>
          <p:nvPr/>
        </p:nvCxnSpPr>
        <p:spPr>
          <a:xfrm rot="5400000">
            <a:off x="6904038" y="3687762"/>
            <a:ext cx="533400" cy="15875"/>
          </a:xfrm>
          <a:prstGeom prst="straightConnector1">
            <a:avLst/>
          </a:prstGeom>
          <a:ln w="31750">
            <a:solidFill>
              <a:schemeClr val="tx2"/>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03" name="Straight Arrow Connector 102"/>
          <p:cNvCxnSpPr/>
          <p:nvPr/>
        </p:nvCxnSpPr>
        <p:spPr>
          <a:xfrm>
            <a:off x="7380288" y="3251200"/>
            <a:ext cx="669925" cy="1588"/>
          </a:xfrm>
          <a:prstGeom prst="straightConnector1">
            <a:avLst/>
          </a:prstGeom>
          <a:ln w="31750">
            <a:solidFill>
              <a:schemeClr val="tx2"/>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04" name="Straight Arrow Connector 103"/>
          <p:cNvCxnSpPr/>
          <p:nvPr/>
        </p:nvCxnSpPr>
        <p:spPr>
          <a:xfrm>
            <a:off x="7391400" y="3429000"/>
            <a:ext cx="762000" cy="533400"/>
          </a:xfrm>
          <a:prstGeom prst="straightConnector1">
            <a:avLst/>
          </a:prstGeom>
          <a:ln w="31750">
            <a:solidFill>
              <a:schemeClr val="tx2"/>
            </a:solidFill>
            <a:headEnd type="triangle"/>
            <a:tailEnd type="triangle"/>
          </a:ln>
        </p:spPr>
        <p:style>
          <a:lnRef idx="1">
            <a:schemeClr val="accent1"/>
          </a:lnRef>
          <a:fillRef idx="0">
            <a:schemeClr val="accent1"/>
          </a:fillRef>
          <a:effectRef idx="0">
            <a:schemeClr val="accent1"/>
          </a:effectRef>
          <a:fontRef idx="minor">
            <a:schemeClr val="tx1"/>
          </a:fontRef>
        </p:style>
      </p:cxnSp>
      <p:pic>
        <p:nvPicPr>
          <p:cNvPr id="24606" name="Picture 107" descr="lebanon-map.jpg"/>
          <p:cNvPicPr>
            <a:picLocks noChangeAspect="1"/>
          </p:cNvPicPr>
          <p:nvPr/>
        </p:nvPicPr>
        <p:blipFill>
          <a:blip r:embed="rId4" cstate="print"/>
          <a:srcRect/>
          <a:stretch>
            <a:fillRect/>
          </a:stretch>
        </p:blipFill>
        <p:spPr bwMode="auto">
          <a:xfrm>
            <a:off x="347663" y="2200275"/>
            <a:ext cx="2635250" cy="2895600"/>
          </a:xfrm>
          <a:prstGeom prst="rect">
            <a:avLst/>
          </a:prstGeom>
          <a:noFill/>
          <a:ln w="12700">
            <a:noFill/>
            <a:miter lim="800000"/>
            <a:headEnd/>
            <a:tailEnd/>
          </a:ln>
        </p:spPr>
      </p:pic>
      <p:sp>
        <p:nvSpPr>
          <p:cNvPr id="24607" name="TextBox 110"/>
          <p:cNvSpPr txBox="1">
            <a:spLocks noChangeArrowheads="1"/>
          </p:cNvSpPr>
          <p:nvPr/>
        </p:nvSpPr>
        <p:spPr bwMode="auto">
          <a:xfrm>
            <a:off x="652463" y="3495675"/>
            <a:ext cx="609600" cy="246063"/>
          </a:xfrm>
          <a:prstGeom prst="rect">
            <a:avLst/>
          </a:prstGeom>
          <a:solidFill>
            <a:srgbClr val="75689F"/>
          </a:solidFill>
          <a:ln w="9525">
            <a:noFill/>
            <a:miter lim="800000"/>
            <a:headEnd/>
            <a:tailEnd/>
          </a:ln>
        </p:spPr>
        <p:txBody>
          <a:bodyPr>
            <a:spAutoFit/>
          </a:bodyPr>
          <a:lstStyle/>
          <a:p>
            <a:r>
              <a:rPr lang="en-US" sz="1000" b="1">
                <a:solidFill>
                  <a:schemeClr val="bg1"/>
                </a:solidFill>
                <a:latin typeface="Calibri" pitchFamily="34" charset="0"/>
              </a:rPr>
              <a:t>BEIRUT</a:t>
            </a:r>
          </a:p>
        </p:txBody>
      </p:sp>
      <p:sp>
        <p:nvSpPr>
          <p:cNvPr id="24608" name="TextBox 113"/>
          <p:cNvSpPr txBox="1">
            <a:spLocks noChangeArrowheads="1"/>
          </p:cNvSpPr>
          <p:nvPr/>
        </p:nvSpPr>
        <p:spPr bwMode="auto">
          <a:xfrm>
            <a:off x="1262063" y="2505075"/>
            <a:ext cx="609600" cy="246063"/>
          </a:xfrm>
          <a:prstGeom prst="rect">
            <a:avLst/>
          </a:prstGeom>
          <a:solidFill>
            <a:srgbClr val="75689F"/>
          </a:solidFill>
          <a:ln w="9525">
            <a:noFill/>
            <a:miter lim="800000"/>
            <a:headEnd/>
            <a:tailEnd/>
          </a:ln>
        </p:spPr>
        <p:txBody>
          <a:bodyPr>
            <a:spAutoFit/>
          </a:bodyPr>
          <a:lstStyle/>
          <a:p>
            <a:r>
              <a:rPr lang="en-US" sz="1000" b="1">
                <a:solidFill>
                  <a:schemeClr val="bg1"/>
                </a:solidFill>
                <a:latin typeface="Calibri" pitchFamily="34" charset="0"/>
              </a:rPr>
              <a:t>TRIPOLI</a:t>
            </a:r>
          </a:p>
        </p:txBody>
      </p:sp>
      <p:sp>
        <p:nvSpPr>
          <p:cNvPr id="24609" name="TextBox 114"/>
          <p:cNvSpPr txBox="1">
            <a:spLocks noChangeArrowheads="1"/>
          </p:cNvSpPr>
          <p:nvPr/>
        </p:nvSpPr>
        <p:spPr bwMode="auto">
          <a:xfrm>
            <a:off x="500063" y="4181475"/>
            <a:ext cx="533400" cy="246063"/>
          </a:xfrm>
          <a:prstGeom prst="rect">
            <a:avLst/>
          </a:prstGeom>
          <a:solidFill>
            <a:srgbClr val="75689F"/>
          </a:solidFill>
          <a:ln w="9525">
            <a:noFill/>
            <a:miter lim="800000"/>
            <a:headEnd/>
            <a:tailEnd/>
          </a:ln>
        </p:spPr>
        <p:txBody>
          <a:bodyPr>
            <a:spAutoFit/>
          </a:bodyPr>
          <a:lstStyle/>
          <a:p>
            <a:r>
              <a:rPr lang="en-US" sz="1000" b="1">
                <a:solidFill>
                  <a:schemeClr val="bg1"/>
                </a:solidFill>
                <a:latin typeface="Calibri" pitchFamily="34" charset="0"/>
              </a:rPr>
              <a:t>SAIDA</a:t>
            </a:r>
          </a:p>
        </p:txBody>
      </p:sp>
      <p:sp>
        <p:nvSpPr>
          <p:cNvPr id="24610" name="TextBox 115"/>
          <p:cNvSpPr txBox="1">
            <a:spLocks noChangeArrowheads="1"/>
          </p:cNvSpPr>
          <p:nvPr/>
        </p:nvSpPr>
        <p:spPr bwMode="auto">
          <a:xfrm>
            <a:off x="1490663" y="3571875"/>
            <a:ext cx="685800" cy="246063"/>
          </a:xfrm>
          <a:prstGeom prst="rect">
            <a:avLst/>
          </a:prstGeom>
          <a:solidFill>
            <a:srgbClr val="75689F"/>
          </a:solidFill>
          <a:ln w="9525">
            <a:noFill/>
            <a:miter lim="800000"/>
            <a:headEnd/>
            <a:tailEnd/>
          </a:ln>
        </p:spPr>
        <p:txBody>
          <a:bodyPr>
            <a:spAutoFit/>
          </a:bodyPr>
          <a:lstStyle/>
          <a:p>
            <a:r>
              <a:rPr lang="en-US" sz="1000" b="1">
                <a:solidFill>
                  <a:schemeClr val="bg1"/>
                </a:solidFill>
                <a:latin typeface="Calibri" pitchFamily="34" charset="0"/>
              </a:rPr>
              <a:t>BEKAA</a:t>
            </a:r>
          </a:p>
        </p:txBody>
      </p:sp>
      <p:cxnSp>
        <p:nvCxnSpPr>
          <p:cNvPr id="118" name="Straight Arrow Connector 117"/>
          <p:cNvCxnSpPr>
            <a:endCxn id="24610" idx="0"/>
          </p:cNvCxnSpPr>
          <p:nvPr/>
        </p:nvCxnSpPr>
        <p:spPr>
          <a:xfrm rot="16200000" flipH="1">
            <a:off x="1281113" y="3019425"/>
            <a:ext cx="838200" cy="266700"/>
          </a:xfrm>
          <a:prstGeom prst="straightConnector1">
            <a:avLst/>
          </a:prstGeom>
          <a:ln w="31750">
            <a:solidFill>
              <a:schemeClr val="tx2"/>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19" name="Straight Arrow Connector 118"/>
          <p:cNvCxnSpPr>
            <a:stCxn id="24610" idx="2"/>
            <a:endCxn id="24609" idx="3"/>
          </p:cNvCxnSpPr>
          <p:nvPr/>
        </p:nvCxnSpPr>
        <p:spPr>
          <a:xfrm rot="5400000">
            <a:off x="1189832" y="3661569"/>
            <a:ext cx="487362" cy="800100"/>
          </a:xfrm>
          <a:prstGeom prst="straightConnector1">
            <a:avLst/>
          </a:prstGeom>
          <a:ln w="31750">
            <a:solidFill>
              <a:schemeClr val="tx2"/>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22" name="Straight Arrow Connector 121"/>
          <p:cNvCxnSpPr>
            <a:stCxn id="24608" idx="2"/>
          </p:cNvCxnSpPr>
          <p:nvPr/>
        </p:nvCxnSpPr>
        <p:spPr>
          <a:xfrm rot="5400000">
            <a:off x="884238" y="2824163"/>
            <a:ext cx="755650" cy="609600"/>
          </a:xfrm>
          <a:prstGeom prst="straightConnector1">
            <a:avLst/>
          </a:prstGeom>
          <a:ln w="31750">
            <a:solidFill>
              <a:schemeClr val="tx2"/>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23" name="Straight Arrow Connector 122"/>
          <p:cNvCxnSpPr>
            <a:stCxn id="24609" idx="3"/>
          </p:cNvCxnSpPr>
          <p:nvPr/>
        </p:nvCxnSpPr>
        <p:spPr>
          <a:xfrm flipV="1">
            <a:off x="1033463" y="2809875"/>
            <a:ext cx="533400" cy="1495425"/>
          </a:xfrm>
          <a:prstGeom prst="straightConnector1">
            <a:avLst/>
          </a:prstGeom>
          <a:ln w="31750">
            <a:solidFill>
              <a:schemeClr val="tx2"/>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24" name="Straight Arrow Connector 123"/>
          <p:cNvCxnSpPr>
            <a:stCxn id="24607" idx="2"/>
            <a:endCxn id="24609" idx="0"/>
          </p:cNvCxnSpPr>
          <p:nvPr/>
        </p:nvCxnSpPr>
        <p:spPr>
          <a:xfrm rot="5400000">
            <a:off x="642144" y="3866357"/>
            <a:ext cx="439737" cy="190500"/>
          </a:xfrm>
          <a:prstGeom prst="straightConnector1">
            <a:avLst/>
          </a:prstGeom>
          <a:ln w="31750">
            <a:solidFill>
              <a:schemeClr val="tx2"/>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34" name="Straight Arrow Connector 133"/>
          <p:cNvCxnSpPr>
            <a:endCxn id="24610" idx="1"/>
          </p:cNvCxnSpPr>
          <p:nvPr/>
        </p:nvCxnSpPr>
        <p:spPr>
          <a:xfrm>
            <a:off x="1262063" y="3571875"/>
            <a:ext cx="228600" cy="123825"/>
          </a:xfrm>
          <a:prstGeom prst="straightConnector1">
            <a:avLst/>
          </a:prstGeom>
          <a:ln w="31750">
            <a:solidFill>
              <a:schemeClr val="tx2"/>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43" name="TextBox 42"/>
          <p:cNvSpPr txBox="1"/>
          <p:nvPr/>
        </p:nvSpPr>
        <p:spPr>
          <a:xfrm>
            <a:off x="3200400" y="1828800"/>
            <a:ext cx="2743200" cy="307975"/>
          </a:xfrm>
          <a:prstGeom prst="rect">
            <a:avLst/>
          </a:prstGeom>
          <a:ln w="12700">
            <a:solidFill>
              <a:schemeClr val="bg1">
                <a:lumMod val="50000"/>
              </a:schemeClr>
            </a:solidFill>
          </a:ln>
          <a:effectLst/>
        </p:spPr>
        <p:style>
          <a:lnRef idx="1">
            <a:schemeClr val="dk1"/>
          </a:lnRef>
          <a:fillRef idx="2">
            <a:schemeClr val="dk1"/>
          </a:fillRef>
          <a:effectRef idx="1">
            <a:schemeClr val="dk1"/>
          </a:effectRef>
          <a:fontRef idx="minor">
            <a:schemeClr val="dk1"/>
          </a:fontRef>
        </p:style>
        <p:txBody>
          <a:bodyPr>
            <a:spAutoFit/>
          </a:bodyPr>
          <a:lstStyle/>
          <a:p>
            <a:pPr algn="ctr" fontAlgn="auto">
              <a:spcBef>
                <a:spcPts val="0"/>
              </a:spcBef>
              <a:spcAft>
                <a:spcPts val="0"/>
              </a:spcAft>
              <a:defRPr/>
            </a:pPr>
            <a:r>
              <a:rPr lang="en-US" sz="1400" b="1" dirty="0"/>
              <a:t>Metropolitan </a:t>
            </a:r>
          </a:p>
        </p:txBody>
      </p:sp>
      <p:sp>
        <p:nvSpPr>
          <p:cNvPr id="24618" name="Date Placeholder 48"/>
          <p:cNvSpPr>
            <a:spLocks noGrp="1"/>
          </p:cNvSpPr>
          <p:nvPr>
            <p:ph type="dt"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fld id="{E6E2A928-0DD8-44BC-BCEE-A2F4F9235550}" type="datetime1">
              <a:rPr lang="en-US"/>
              <a:pPr fontAlgn="base">
                <a:spcBef>
                  <a:spcPct val="0"/>
                </a:spcBef>
                <a:spcAft>
                  <a:spcPct val="0"/>
                </a:spcAft>
              </a:pPr>
              <a:t>6/12/2009</a:t>
            </a:fld>
            <a:endParaRPr lang="en-US"/>
          </a:p>
        </p:txBody>
      </p:sp>
      <p:sp>
        <p:nvSpPr>
          <p:cNvPr id="24619" name="Slide Number Placeholder 49"/>
          <p:cNvSpPr>
            <a:spLocks noGrp="1"/>
          </p:cNvSpPr>
          <p:nvPr>
            <p:ph type="sldNum"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fld id="{649A5986-C6D1-4518-8930-CE827F5ADD85}" type="slidenum">
              <a:rPr lang="en-US"/>
              <a:pPr fontAlgn="base">
                <a:spcBef>
                  <a:spcPct val="0"/>
                </a:spcBef>
                <a:spcAft>
                  <a:spcPct val="0"/>
                </a:spcAft>
              </a:pPr>
              <a:t>17</a:t>
            </a:fld>
            <a:endParaRPr lang="en-US"/>
          </a:p>
        </p:txBody>
      </p:sp>
      <p:cxnSp>
        <p:nvCxnSpPr>
          <p:cNvPr id="45" name="Straight Arrow Connector 44"/>
          <p:cNvCxnSpPr/>
          <p:nvPr/>
        </p:nvCxnSpPr>
        <p:spPr>
          <a:xfrm>
            <a:off x="381000" y="3276600"/>
            <a:ext cx="838200" cy="609600"/>
          </a:xfrm>
          <a:prstGeom prst="straightConnector1">
            <a:avLst/>
          </a:prstGeom>
          <a:ln w="31750">
            <a:solidFill>
              <a:schemeClr val="tx2"/>
            </a:solidFill>
            <a:headEnd type="triangle"/>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fontAlgn="auto">
              <a:spcAft>
                <a:spcPts val="0"/>
              </a:spcAft>
              <a:defRPr/>
            </a:pPr>
            <a:r>
              <a:rPr>
                <a:effectLst>
                  <a:outerShdw blurRad="38100" dist="38100" dir="2700000" algn="tl">
                    <a:srgbClr val="000000">
                      <a:alpha val="43137"/>
                    </a:srgbClr>
                  </a:outerShdw>
                </a:effectLst>
              </a:rPr>
              <a:t>Summary of the main regulations and decisions prepared by the TRA</a:t>
            </a:r>
          </a:p>
        </p:txBody>
      </p:sp>
      <p:grpSp>
        <p:nvGrpSpPr>
          <p:cNvPr id="25603" name="Group 49"/>
          <p:cNvGrpSpPr>
            <a:grpSpLocks/>
          </p:cNvGrpSpPr>
          <p:nvPr/>
        </p:nvGrpSpPr>
        <p:grpSpPr bwMode="auto">
          <a:xfrm>
            <a:off x="104775" y="1200150"/>
            <a:ext cx="8810625" cy="5434013"/>
            <a:chOff x="104775" y="1200150"/>
            <a:chExt cx="9658353" cy="5527327"/>
          </a:xfrm>
        </p:grpSpPr>
        <p:sp>
          <p:nvSpPr>
            <p:cNvPr id="3" name="TextBox 2"/>
            <p:cNvSpPr txBox="1"/>
            <p:nvPr/>
          </p:nvSpPr>
          <p:spPr>
            <a:xfrm>
              <a:off x="6371393" y="5206372"/>
              <a:ext cx="1505310" cy="720183"/>
            </a:xfrm>
            <a:prstGeom prst="rect">
              <a:avLst/>
            </a:prstGeom>
            <a:solidFill>
              <a:schemeClr val="bg1">
                <a:lumMod val="85000"/>
              </a:schemeClr>
            </a:solidFill>
            <a:ln>
              <a:solidFill>
                <a:schemeClr val="tx1"/>
              </a:solidFill>
            </a:ln>
            <a:effectLst>
              <a:outerShdw dist="38100" dir="2700000" algn="tl" rotWithShape="0">
                <a:prstClr val="black">
                  <a:alpha val="40000"/>
                </a:prstClr>
              </a:outerShdw>
            </a:effectLst>
          </p:spPr>
          <p:txBody>
            <a:bodyPr anchor="ctr">
              <a:spAutoFit/>
            </a:bodyPr>
            <a:lstStyle/>
            <a:p>
              <a:pPr marL="114300" indent="-114300" algn="ctr" fontAlgn="auto">
                <a:spcBef>
                  <a:spcPts val="0"/>
                </a:spcBef>
                <a:spcAft>
                  <a:spcPts val="0"/>
                </a:spcAft>
                <a:defRPr/>
              </a:pPr>
              <a:r>
                <a:rPr lang="en-US" sz="1000" dirty="0"/>
                <a:t>Spectrum Management and Licensing Regulation</a:t>
              </a:r>
            </a:p>
          </p:txBody>
        </p:sp>
        <p:sp>
          <p:nvSpPr>
            <p:cNvPr id="25607" name="TextBox 4"/>
            <p:cNvSpPr txBox="1">
              <a:spLocks noChangeArrowheads="1"/>
            </p:cNvSpPr>
            <p:nvPr/>
          </p:nvSpPr>
          <p:spPr bwMode="auto">
            <a:xfrm>
              <a:off x="180975" y="1735139"/>
              <a:ext cx="1454150" cy="250476"/>
            </a:xfrm>
            <a:prstGeom prst="rect">
              <a:avLst/>
            </a:prstGeom>
            <a:noFill/>
            <a:ln w="9525">
              <a:noFill/>
              <a:miter lim="800000"/>
              <a:headEnd/>
              <a:tailEnd/>
            </a:ln>
          </p:spPr>
          <p:txBody>
            <a:bodyPr>
              <a:spAutoFit/>
            </a:bodyPr>
            <a:lstStyle/>
            <a:p>
              <a:pPr algn="ctr"/>
              <a:r>
                <a:rPr lang="en-US" sz="1000">
                  <a:solidFill>
                    <a:srgbClr val="000000"/>
                  </a:solidFill>
                  <a:latin typeface="Calibri" pitchFamily="34" charset="0"/>
                </a:rPr>
                <a:t>Drafting Stage</a:t>
              </a:r>
            </a:p>
          </p:txBody>
        </p:sp>
        <p:sp>
          <p:nvSpPr>
            <p:cNvPr id="25608" name="TextBox 5"/>
            <p:cNvSpPr txBox="1">
              <a:spLocks noChangeArrowheads="1"/>
            </p:cNvSpPr>
            <p:nvPr/>
          </p:nvSpPr>
          <p:spPr bwMode="auto">
            <a:xfrm>
              <a:off x="1685925" y="1735139"/>
              <a:ext cx="1454150" cy="250476"/>
            </a:xfrm>
            <a:prstGeom prst="rect">
              <a:avLst/>
            </a:prstGeom>
            <a:noFill/>
            <a:ln w="9525">
              <a:noFill/>
              <a:miter lim="800000"/>
              <a:headEnd/>
              <a:tailEnd/>
            </a:ln>
          </p:spPr>
          <p:txBody>
            <a:bodyPr>
              <a:spAutoFit/>
            </a:bodyPr>
            <a:lstStyle/>
            <a:p>
              <a:pPr algn="ctr"/>
              <a:r>
                <a:rPr lang="en-US" sz="1000">
                  <a:solidFill>
                    <a:srgbClr val="000000"/>
                  </a:solidFill>
                  <a:latin typeface="Calibri" pitchFamily="34" charset="0"/>
                </a:rPr>
                <a:t>Draft Ready Stage</a:t>
              </a:r>
            </a:p>
          </p:txBody>
        </p:sp>
        <p:sp>
          <p:nvSpPr>
            <p:cNvPr id="25609" name="TextBox 6"/>
            <p:cNvSpPr txBox="1">
              <a:spLocks noChangeArrowheads="1"/>
            </p:cNvSpPr>
            <p:nvPr/>
          </p:nvSpPr>
          <p:spPr bwMode="auto">
            <a:xfrm>
              <a:off x="4819650" y="1763714"/>
              <a:ext cx="1454150" cy="250476"/>
            </a:xfrm>
            <a:prstGeom prst="rect">
              <a:avLst/>
            </a:prstGeom>
            <a:noFill/>
            <a:ln w="9525">
              <a:noFill/>
              <a:miter lim="800000"/>
              <a:headEnd/>
              <a:tailEnd/>
            </a:ln>
          </p:spPr>
          <p:txBody>
            <a:bodyPr>
              <a:spAutoFit/>
            </a:bodyPr>
            <a:lstStyle/>
            <a:p>
              <a:pPr algn="ctr"/>
              <a:r>
                <a:rPr lang="en-US" sz="1000">
                  <a:solidFill>
                    <a:srgbClr val="000000"/>
                  </a:solidFill>
                  <a:latin typeface="Calibri" pitchFamily="34" charset="0"/>
                </a:rPr>
                <a:t>Closed Consultation</a:t>
              </a:r>
            </a:p>
          </p:txBody>
        </p:sp>
        <p:sp>
          <p:nvSpPr>
            <p:cNvPr id="25610" name="TextBox 7"/>
            <p:cNvSpPr txBox="1">
              <a:spLocks noChangeArrowheads="1"/>
            </p:cNvSpPr>
            <p:nvPr/>
          </p:nvSpPr>
          <p:spPr bwMode="auto">
            <a:xfrm>
              <a:off x="6448425" y="1752600"/>
              <a:ext cx="1454150" cy="407024"/>
            </a:xfrm>
            <a:prstGeom prst="rect">
              <a:avLst/>
            </a:prstGeom>
            <a:noFill/>
            <a:ln w="9525">
              <a:noFill/>
              <a:miter lim="800000"/>
              <a:headEnd/>
              <a:tailEnd/>
            </a:ln>
          </p:spPr>
          <p:txBody>
            <a:bodyPr>
              <a:spAutoFit/>
            </a:bodyPr>
            <a:lstStyle/>
            <a:p>
              <a:pPr algn="ctr"/>
              <a:r>
                <a:rPr lang="en-US" sz="1000">
                  <a:solidFill>
                    <a:srgbClr val="000000"/>
                  </a:solidFill>
                  <a:latin typeface="Calibri" pitchFamily="34" charset="0"/>
                </a:rPr>
                <a:t>Final Review (TRA Board)</a:t>
              </a:r>
            </a:p>
          </p:txBody>
        </p:sp>
        <p:sp>
          <p:nvSpPr>
            <p:cNvPr id="25611" name="TextBox 8"/>
            <p:cNvSpPr txBox="1">
              <a:spLocks noChangeArrowheads="1"/>
            </p:cNvSpPr>
            <p:nvPr/>
          </p:nvSpPr>
          <p:spPr bwMode="auto">
            <a:xfrm>
              <a:off x="8305803" y="1752601"/>
              <a:ext cx="1090613" cy="250476"/>
            </a:xfrm>
            <a:prstGeom prst="rect">
              <a:avLst/>
            </a:prstGeom>
            <a:noFill/>
            <a:ln w="9525">
              <a:noFill/>
              <a:miter lim="800000"/>
              <a:headEnd/>
              <a:tailEnd/>
            </a:ln>
          </p:spPr>
          <p:txBody>
            <a:bodyPr>
              <a:spAutoFit/>
            </a:bodyPr>
            <a:lstStyle/>
            <a:p>
              <a:pPr algn="ctr"/>
              <a:r>
                <a:rPr lang="en-US" sz="1000">
                  <a:solidFill>
                    <a:srgbClr val="000000"/>
                  </a:solidFill>
                  <a:latin typeface="Calibri" pitchFamily="34" charset="0"/>
                </a:rPr>
                <a:t>Issued</a:t>
              </a:r>
            </a:p>
          </p:txBody>
        </p:sp>
        <p:sp>
          <p:nvSpPr>
            <p:cNvPr id="9" name="TextBox 8"/>
            <p:cNvSpPr txBox="1"/>
            <p:nvPr/>
          </p:nvSpPr>
          <p:spPr>
            <a:xfrm>
              <a:off x="8076832" y="4048588"/>
              <a:ext cx="1658452" cy="406920"/>
            </a:xfrm>
            <a:prstGeom prst="rect">
              <a:avLst/>
            </a:prstGeom>
            <a:solidFill>
              <a:schemeClr val="bg1">
                <a:lumMod val="85000"/>
              </a:schemeClr>
            </a:solidFill>
            <a:ln>
              <a:solidFill>
                <a:schemeClr val="tx1"/>
              </a:solidFill>
            </a:ln>
            <a:effectLst>
              <a:outerShdw dist="38100" dir="2700000" algn="tl" rotWithShape="0">
                <a:prstClr val="black">
                  <a:alpha val="40000"/>
                </a:prstClr>
              </a:outerShdw>
            </a:effectLst>
          </p:spPr>
          <p:txBody>
            <a:bodyPr anchor="ctr">
              <a:spAutoFit/>
            </a:bodyPr>
            <a:lstStyle/>
            <a:p>
              <a:pPr marL="114300" indent="-114300" algn="ctr" fontAlgn="auto">
                <a:spcBef>
                  <a:spcPts val="0"/>
                </a:spcBef>
                <a:spcAft>
                  <a:spcPts val="0"/>
                </a:spcAft>
                <a:defRPr/>
              </a:pPr>
              <a:r>
                <a:rPr lang="en-US" sz="1000" dirty="0"/>
                <a:t>Type Approval Regulation</a:t>
              </a:r>
            </a:p>
          </p:txBody>
        </p:sp>
        <p:sp>
          <p:nvSpPr>
            <p:cNvPr id="10" name="TextBox 9"/>
            <p:cNvSpPr txBox="1"/>
            <p:nvPr/>
          </p:nvSpPr>
          <p:spPr>
            <a:xfrm>
              <a:off x="104775" y="2705107"/>
              <a:ext cx="1447883" cy="563552"/>
            </a:xfrm>
            <a:prstGeom prst="rect">
              <a:avLst/>
            </a:prstGeom>
            <a:solidFill>
              <a:schemeClr val="bg1">
                <a:lumMod val="85000"/>
              </a:schemeClr>
            </a:solidFill>
            <a:ln>
              <a:solidFill>
                <a:schemeClr val="tx1"/>
              </a:solidFill>
            </a:ln>
            <a:effectLst>
              <a:outerShdw dist="38100" dir="2700000" algn="tl" rotWithShape="0">
                <a:prstClr val="black">
                  <a:alpha val="40000"/>
                </a:prstClr>
              </a:outerShdw>
            </a:effectLst>
          </p:spPr>
          <p:txBody>
            <a:bodyPr anchor="ctr">
              <a:spAutoFit/>
            </a:bodyPr>
            <a:lstStyle/>
            <a:p>
              <a:pPr marL="114300" indent="-114300" algn="ctr" fontAlgn="auto">
                <a:spcBef>
                  <a:spcPts val="0"/>
                </a:spcBef>
                <a:spcAft>
                  <a:spcPts val="0"/>
                </a:spcAft>
                <a:defRPr/>
              </a:pPr>
              <a:r>
                <a:rPr lang="en-US" sz="1000" dirty="0"/>
                <a:t>Accounting Separation Regulation</a:t>
              </a:r>
            </a:p>
          </p:txBody>
        </p:sp>
        <p:sp>
          <p:nvSpPr>
            <p:cNvPr id="11" name="TextBox 10"/>
            <p:cNvSpPr txBox="1"/>
            <p:nvPr/>
          </p:nvSpPr>
          <p:spPr>
            <a:xfrm>
              <a:off x="6371393" y="4730017"/>
              <a:ext cx="1524454" cy="408535"/>
            </a:xfrm>
            <a:prstGeom prst="rect">
              <a:avLst/>
            </a:prstGeom>
            <a:solidFill>
              <a:schemeClr val="bg1">
                <a:lumMod val="85000"/>
              </a:schemeClr>
            </a:solidFill>
            <a:ln>
              <a:solidFill>
                <a:schemeClr val="tx1"/>
              </a:solidFill>
            </a:ln>
            <a:effectLst>
              <a:outerShdw dist="38100" dir="2700000" algn="tl" rotWithShape="0">
                <a:prstClr val="black">
                  <a:alpha val="40000"/>
                </a:prstClr>
              </a:outerShdw>
            </a:effectLst>
          </p:spPr>
          <p:txBody>
            <a:bodyPr anchor="ctr">
              <a:spAutoFit/>
            </a:bodyPr>
            <a:lstStyle/>
            <a:p>
              <a:pPr marL="114300" indent="-114300" algn="ctr" fontAlgn="auto">
                <a:spcBef>
                  <a:spcPts val="0"/>
                </a:spcBef>
                <a:spcAft>
                  <a:spcPts val="0"/>
                </a:spcAft>
                <a:defRPr/>
              </a:pPr>
              <a:r>
                <a:rPr lang="en-US" sz="1000" dirty="0"/>
                <a:t>Spectrum Pricing Opinion </a:t>
              </a:r>
            </a:p>
          </p:txBody>
        </p:sp>
        <p:sp>
          <p:nvSpPr>
            <p:cNvPr id="12" name="TextBox 11"/>
            <p:cNvSpPr txBox="1"/>
            <p:nvPr/>
          </p:nvSpPr>
          <p:spPr>
            <a:xfrm>
              <a:off x="6381835" y="5974998"/>
              <a:ext cx="1505310" cy="406920"/>
            </a:xfrm>
            <a:prstGeom prst="rect">
              <a:avLst/>
            </a:prstGeom>
            <a:solidFill>
              <a:schemeClr val="bg1">
                <a:lumMod val="85000"/>
              </a:schemeClr>
            </a:solidFill>
            <a:ln>
              <a:solidFill>
                <a:schemeClr val="tx1"/>
              </a:solidFill>
            </a:ln>
            <a:effectLst>
              <a:outerShdw dist="38100" dir="2700000" algn="tl" rotWithShape="0">
                <a:prstClr val="black">
                  <a:alpha val="40000"/>
                </a:prstClr>
              </a:outerShdw>
            </a:effectLst>
          </p:spPr>
          <p:txBody>
            <a:bodyPr anchor="ctr">
              <a:spAutoFit/>
            </a:bodyPr>
            <a:lstStyle/>
            <a:p>
              <a:pPr marL="114300" indent="-114300" algn="ctr" fontAlgn="auto">
                <a:spcBef>
                  <a:spcPts val="0"/>
                </a:spcBef>
                <a:spcAft>
                  <a:spcPts val="0"/>
                </a:spcAft>
                <a:defRPr/>
              </a:pPr>
              <a:r>
                <a:rPr lang="en-US" sz="1000" dirty="0"/>
                <a:t>Consumer Affairs Regulation</a:t>
              </a:r>
            </a:p>
          </p:txBody>
        </p:sp>
        <p:sp>
          <p:nvSpPr>
            <p:cNvPr id="13" name="TextBox 12"/>
            <p:cNvSpPr txBox="1"/>
            <p:nvPr/>
          </p:nvSpPr>
          <p:spPr>
            <a:xfrm>
              <a:off x="8076832" y="2057589"/>
              <a:ext cx="1628868" cy="406920"/>
            </a:xfrm>
            <a:prstGeom prst="rect">
              <a:avLst/>
            </a:prstGeom>
            <a:solidFill>
              <a:schemeClr val="bg1">
                <a:lumMod val="85000"/>
              </a:schemeClr>
            </a:solidFill>
            <a:ln>
              <a:solidFill>
                <a:schemeClr val="tx1"/>
              </a:solidFill>
            </a:ln>
            <a:effectLst>
              <a:outerShdw dist="38100" dir="2700000" algn="tl" rotWithShape="0">
                <a:prstClr val="black">
                  <a:alpha val="40000"/>
                </a:prstClr>
              </a:outerShdw>
            </a:effectLst>
          </p:spPr>
          <p:txBody>
            <a:bodyPr>
              <a:spAutoFit/>
            </a:bodyPr>
            <a:lstStyle/>
            <a:p>
              <a:pPr fontAlgn="auto">
                <a:spcBef>
                  <a:spcPts val="0"/>
                </a:spcBef>
                <a:spcAft>
                  <a:spcPts val="0"/>
                </a:spcAft>
                <a:defRPr/>
              </a:pPr>
              <a:r>
                <a:rPr lang="en-US" sz="1000" dirty="0"/>
                <a:t>Significant Market Power Regulation</a:t>
              </a:r>
            </a:p>
          </p:txBody>
        </p:sp>
        <p:sp>
          <p:nvSpPr>
            <p:cNvPr id="14" name="TextBox 13"/>
            <p:cNvSpPr txBox="1"/>
            <p:nvPr/>
          </p:nvSpPr>
          <p:spPr>
            <a:xfrm>
              <a:off x="104775" y="2209376"/>
              <a:ext cx="1454844" cy="406920"/>
            </a:xfrm>
            <a:prstGeom prst="rect">
              <a:avLst/>
            </a:prstGeom>
            <a:solidFill>
              <a:schemeClr val="bg1">
                <a:lumMod val="85000"/>
              </a:schemeClr>
            </a:solidFill>
            <a:ln>
              <a:solidFill>
                <a:schemeClr val="tx1"/>
              </a:solidFill>
            </a:ln>
            <a:effectLst>
              <a:outerShdw dist="38100" dir="2700000" algn="tl" rotWithShape="0">
                <a:prstClr val="black">
                  <a:alpha val="40000"/>
                </a:prstClr>
              </a:outerShdw>
            </a:effectLst>
          </p:spPr>
          <p:txBody>
            <a:bodyPr anchor="ctr">
              <a:spAutoFit/>
            </a:bodyPr>
            <a:lstStyle/>
            <a:p>
              <a:pPr marL="114300" indent="-114300" algn="ctr" fontAlgn="auto">
                <a:spcBef>
                  <a:spcPts val="0"/>
                </a:spcBef>
                <a:spcAft>
                  <a:spcPts val="0"/>
                </a:spcAft>
                <a:defRPr/>
              </a:pPr>
              <a:r>
                <a:rPr lang="en-US" sz="1000" dirty="0"/>
                <a:t>Access to the Local Loop Regulation</a:t>
              </a:r>
            </a:p>
          </p:txBody>
        </p:sp>
        <p:sp>
          <p:nvSpPr>
            <p:cNvPr id="15" name="Pie 14"/>
            <p:cNvSpPr/>
            <p:nvPr/>
          </p:nvSpPr>
          <p:spPr bwMode="auto">
            <a:xfrm>
              <a:off x="409318" y="1371315"/>
              <a:ext cx="549917" cy="456978"/>
            </a:xfrm>
            <a:prstGeom prst="pie">
              <a:avLst>
                <a:gd name="adj1" fmla="val 16183475"/>
                <a:gd name="adj2" fmla="val 12637"/>
              </a:avLst>
            </a:prstGeom>
            <a:solidFill>
              <a:srgbClr val="75689F"/>
            </a:solidFill>
            <a:ln w="9525" cap="flat" cmpd="sng" algn="ctr">
              <a:solidFill>
                <a:schemeClr val="tx1"/>
              </a:solidFill>
              <a:prstDash val="solid"/>
              <a:round/>
              <a:headEnd type="none" w="med" len="med"/>
              <a:tailEnd type="none" w="med" len="med"/>
            </a:ln>
            <a:effectLst/>
          </p:spPr>
          <p:txBody>
            <a:bodyPr/>
            <a:lstStyle/>
            <a:p>
              <a:pPr algn="r" rtl="1" fontAlgn="auto">
                <a:spcBef>
                  <a:spcPts val="0"/>
                </a:spcBef>
                <a:spcAft>
                  <a:spcPts val="0"/>
                </a:spcAft>
                <a:defRPr/>
              </a:pPr>
              <a:endParaRPr lang="en-US" sz="1000" dirty="0"/>
            </a:p>
          </p:txBody>
        </p:sp>
        <p:sp>
          <p:nvSpPr>
            <p:cNvPr id="16" name="Pie 15"/>
            <p:cNvSpPr/>
            <p:nvPr/>
          </p:nvSpPr>
          <p:spPr bwMode="auto">
            <a:xfrm>
              <a:off x="1991199" y="1295421"/>
              <a:ext cx="548177" cy="456977"/>
            </a:xfrm>
            <a:prstGeom prst="pie">
              <a:avLst>
                <a:gd name="adj1" fmla="val 16278680"/>
                <a:gd name="adj2" fmla="val 2682988"/>
              </a:avLst>
            </a:prstGeom>
            <a:solidFill>
              <a:srgbClr val="75689F"/>
            </a:solidFill>
            <a:ln w="9525" cap="flat" cmpd="sng" algn="ctr">
              <a:solidFill>
                <a:schemeClr val="tx1"/>
              </a:solidFill>
              <a:prstDash val="solid"/>
              <a:round/>
              <a:headEnd type="none" w="med" len="med"/>
              <a:tailEnd type="none" w="med" len="med"/>
            </a:ln>
            <a:effectLst/>
          </p:spPr>
          <p:txBody>
            <a:bodyPr/>
            <a:lstStyle/>
            <a:p>
              <a:pPr algn="r" rtl="1" fontAlgn="auto">
                <a:spcBef>
                  <a:spcPts val="0"/>
                </a:spcBef>
                <a:spcAft>
                  <a:spcPts val="0"/>
                </a:spcAft>
                <a:defRPr/>
              </a:pPr>
              <a:endParaRPr lang="en-US" sz="1000" dirty="0"/>
            </a:p>
          </p:txBody>
        </p:sp>
        <p:sp>
          <p:nvSpPr>
            <p:cNvPr id="17" name="Pie 16"/>
            <p:cNvSpPr/>
            <p:nvPr/>
          </p:nvSpPr>
          <p:spPr bwMode="auto">
            <a:xfrm>
              <a:off x="5231533" y="1246979"/>
              <a:ext cx="549917" cy="458592"/>
            </a:xfrm>
            <a:prstGeom prst="pie">
              <a:avLst>
                <a:gd name="adj1" fmla="val 16183475"/>
                <a:gd name="adj2" fmla="val 8595817"/>
              </a:avLst>
            </a:prstGeom>
            <a:solidFill>
              <a:srgbClr val="75689F"/>
            </a:solidFill>
            <a:ln w="9525" cap="flat" cmpd="sng" algn="ctr">
              <a:solidFill>
                <a:schemeClr val="tx1"/>
              </a:solidFill>
              <a:prstDash val="solid"/>
              <a:round/>
              <a:headEnd type="none" w="med" len="med"/>
              <a:tailEnd type="none" w="med" len="med"/>
            </a:ln>
            <a:effectLst/>
          </p:spPr>
          <p:txBody>
            <a:bodyPr/>
            <a:lstStyle/>
            <a:p>
              <a:pPr algn="r" rtl="1" fontAlgn="auto">
                <a:spcBef>
                  <a:spcPts val="0"/>
                </a:spcBef>
                <a:spcAft>
                  <a:spcPts val="0"/>
                </a:spcAft>
                <a:defRPr/>
              </a:pPr>
              <a:endParaRPr lang="en-US" sz="1000" dirty="0"/>
            </a:p>
          </p:txBody>
        </p:sp>
        <p:sp>
          <p:nvSpPr>
            <p:cNvPr id="18" name="Pie 17"/>
            <p:cNvSpPr/>
            <p:nvPr/>
          </p:nvSpPr>
          <p:spPr bwMode="auto">
            <a:xfrm>
              <a:off x="6829077" y="1295421"/>
              <a:ext cx="549917" cy="456977"/>
            </a:xfrm>
            <a:prstGeom prst="pie">
              <a:avLst>
                <a:gd name="adj1" fmla="val 16183475"/>
                <a:gd name="adj2" fmla="val 10799988"/>
              </a:avLst>
            </a:prstGeom>
            <a:solidFill>
              <a:srgbClr val="75689F"/>
            </a:solidFill>
            <a:ln w="9525" cap="flat" cmpd="sng" algn="ctr">
              <a:solidFill>
                <a:schemeClr val="tx1"/>
              </a:solidFill>
              <a:prstDash val="solid"/>
              <a:round/>
              <a:headEnd type="none" w="med" len="med"/>
              <a:tailEnd type="none" w="med" len="med"/>
            </a:ln>
            <a:effectLst/>
          </p:spPr>
          <p:txBody>
            <a:bodyPr/>
            <a:lstStyle/>
            <a:p>
              <a:pPr algn="r" rtl="1" fontAlgn="auto">
                <a:spcBef>
                  <a:spcPts val="0"/>
                </a:spcBef>
                <a:spcAft>
                  <a:spcPts val="0"/>
                </a:spcAft>
                <a:defRPr/>
              </a:pPr>
              <a:endParaRPr lang="en-US" sz="1000" dirty="0"/>
            </a:p>
          </p:txBody>
        </p:sp>
        <p:sp>
          <p:nvSpPr>
            <p:cNvPr id="19" name="Pie 18"/>
            <p:cNvSpPr/>
            <p:nvPr/>
          </p:nvSpPr>
          <p:spPr bwMode="auto">
            <a:xfrm>
              <a:off x="8558879" y="1295421"/>
              <a:ext cx="548177" cy="456977"/>
            </a:xfrm>
            <a:prstGeom prst="pie">
              <a:avLst>
                <a:gd name="adj1" fmla="val 16183475"/>
                <a:gd name="adj2" fmla="val 16183295"/>
              </a:avLst>
            </a:prstGeom>
            <a:solidFill>
              <a:srgbClr val="75689F"/>
            </a:solidFill>
            <a:ln w="9525" cap="flat" cmpd="sng" algn="ctr">
              <a:solidFill>
                <a:schemeClr val="tx1"/>
              </a:solidFill>
              <a:prstDash val="solid"/>
              <a:round/>
              <a:headEnd type="none" w="med" len="med"/>
              <a:tailEnd type="none" w="med" len="med"/>
            </a:ln>
            <a:effectLst/>
          </p:spPr>
          <p:txBody>
            <a:bodyPr/>
            <a:lstStyle/>
            <a:p>
              <a:pPr algn="r" rtl="1" fontAlgn="auto">
                <a:spcBef>
                  <a:spcPts val="0"/>
                </a:spcBef>
                <a:spcAft>
                  <a:spcPts val="0"/>
                </a:spcAft>
                <a:defRPr/>
              </a:pPr>
              <a:endParaRPr lang="en-US" sz="1000" dirty="0"/>
            </a:p>
          </p:txBody>
        </p:sp>
        <p:sp>
          <p:nvSpPr>
            <p:cNvPr id="20" name="TextBox 19"/>
            <p:cNvSpPr txBox="1"/>
            <p:nvPr/>
          </p:nvSpPr>
          <p:spPr>
            <a:xfrm>
              <a:off x="6371393" y="2719640"/>
              <a:ext cx="1524454" cy="406920"/>
            </a:xfrm>
            <a:prstGeom prst="rect">
              <a:avLst/>
            </a:prstGeom>
            <a:solidFill>
              <a:schemeClr val="bg1">
                <a:lumMod val="85000"/>
              </a:schemeClr>
            </a:solidFill>
            <a:ln>
              <a:solidFill>
                <a:schemeClr val="tx1"/>
              </a:solidFill>
            </a:ln>
            <a:effectLst>
              <a:outerShdw dist="38100" dir="2700000" algn="tl" rotWithShape="0">
                <a:prstClr val="black">
                  <a:alpha val="40000"/>
                </a:prstClr>
              </a:outerShdw>
            </a:effectLst>
          </p:spPr>
          <p:txBody>
            <a:bodyPr anchor="ctr">
              <a:spAutoFit/>
            </a:bodyPr>
            <a:lstStyle/>
            <a:p>
              <a:pPr marL="114300" indent="-114300" algn="ctr" fontAlgn="auto">
                <a:spcBef>
                  <a:spcPts val="0"/>
                </a:spcBef>
                <a:spcAft>
                  <a:spcPts val="0"/>
                </a:spcAft>
                <a:defRPr/>
              </a:pPr>
              <a:r>
                <a:rPr lang="en-US" sz="1000" dirty="0"/>
                <a:t>Broadband Policy Statement </a:t>
              </a:r>
            </a:p>
          </p:txBody>
        </p:sp>
        <p:sp>
          <p:nvSpPr>
            <p:cNvPr id="21" name="TextBox 20"/>
            <p:cNvSpPr txBox="1"/>
            <p:nvPr/>
          </p:nvSpPr>
          <p:spPr>
            <a:xfrm>
              <a:off x="8076832" y="5572922"/>
              <a:ext cx="1686296" cy="406920"/>
            </a:xfrm>
            <a:prstGeom prst="rect">
              <a:avLst/>
            </a:prstGeom>
            <a:solidFill>
              <a:schemeClr val="bg1">
                <a:lumMod val="85000"/>
              </a:schemeClr>
            </a:solidFill>
            <a:ln>
              <a:solidFill>
                <a:schemeClr val="tx1"/>
              </a:solidFill>
            </a:ln>
            <a:effectLst>
              <a:outerShdw dist="38100" dir="2700000" algn="tl" rotWithShape="0">
                <a:prstClr val="black">
                  <a:alpha val="40000"/>
                </a:prstClr>
              </a:outerShdw>
            </a:effectLst>
          </p:spPr>
          <p:txBody>
            <a:bodyPr anchor="ctr">
              <a:spAutoFit/>
            </a:bodyPr>
            <a:lstStyle/>
            <a:p>
              <a:pPr marL="114300" indent="-114300" algn="ctr" fontAlgn="auto">
                <a:spcBef>
                  <a:spcPts val="0"/>
                </a:spcBef>
                <a:spcAft>
                  <a:spcPts val="0"/>
                </a:spcAft>
                <a:defRPr/>
              </a:pPr>
              <a:r>
                <a:rPr lang="en-US" sz="1000" dirty="0"/>
                <a:t>Lebanese National Frequency Table</a:t>
              </a:r>
            </a:p>
          </p:txBody>
        </p:sp>
        <p:sp>
          <p:nvSpPr>
            <p:cNvPr id="22" name="TextBox 21"/>
            <p:cNvSpPr txBox="1"/>
            <p:nvPr/>
          </p:nvSpPr>
          <p:spPr>
            <a:xfrm>
              <a:off x="6371393" y="2209376"/>
              <a:ext cx="1524454" cy="406920"/>
            </a:xfrm>
            <a:prstGeom prst="rect">
              <a:avLst/>
            </a:prstGeom>
            <a:solidFill>
              <a:schemeClr val="bg1">
                <a:lumMod val="85000"/>
              </a:schemeClr>
            </a:solidFill>
            <a:ln>
              <a:solidFill>
                <a:schemeClr val="tx1"/>
              </a:solidFill>
            </a:ln>
            <a:effectLst>
              <a:outerShdw dist="38100" dir="2700000" algn="tl" rotWithShape="0">
                <a:prstClr val="black">
                  <a:alpha val="40000"/>
                </a:prstClr>
              </a:outerShdw>
            </a:effectLst>
          </p:spPr>
          <p:txBody>
            <a:bodyPr anchor="ctr">
              <a:spAutoFit/>
            </a:bodyPr>
            <a:lstStyle/>
            <a:p>
              <a:pPr marL="114300" indent="-114300" algn="ctr" fontAlgn="auto">
                <a:spcBef>
                  <a:spcPts val="0"/>
                </a:spcBef>
                <a:spcAft>
                  <a:spcPts val="0"/>
                </a:spcAft>
                <a:defRPr/>
              </a:pPr>
              <a:r>
                <a:rPr lang="en-US" sz="1000" dirty="0"/>
                <a:t>Liberalization Roadmap</a:t>
              </a:r>
            </a:p>
          </p:txBody>
        </p:sp>
        <p:sp>
          <p:nvSpPr>
            <p:cNvPr id="23" name="TextBox 22"/>
            <p:cNvSpPr txBox="1"/>
            <p:nvPr/>
          </p:nvSpPr>
          <p:spPr>
            <a:xfrm>
              <a:off x="6371393" y="3223446"/>
              <a:ext cx="1540115" cy="408534"/>
            </a:xfrm>
            <a:prstGeom prst="rect">
              <a:avLst/>
            </a:prstGeom>
            <a:solidFill>
              <a:schemeClr val="bg1">
                <a:lumMod val="85000"/>
              </a:schemeClr>
            </a:solidFill>
            <a:ln>
              <a:solidFill>
                <a:schemeClr val="tx1"/>
              </a:solidFill>
            </a:ln>
            <a:effectLst>
              <a:outerShdw dist="38100" dir="2700000" algn="tl" rotWithShape="0">
                <a:prstClr val="black">
                  <a:alpha val="40000"/>
                </a:prstClr>
              </a:outerShdw>
            </a:effectLst>
          </p:spPr>
          <p:txBody>
            <a:bodyPr anchor="ctr">
              <a:spAutoFit/>
            </a:bodyPr>
            <a:lstStyle/>
            <a:p>
              <a:pPr marL="114300" indent="-114300" algn="ctr" fontAlgn="auto">
                <a:spcBef>
                  <a:spcPts val="0"/>
                </a:spcBef>
                <a:spcAft>
                  <a:spcPts val="0"/>
                </a:spcAft>
                <a:defRPr/>
              </a:pPr>
              <a:r>
                <a:rPr lang="en-US" sz="1000" dirty="0"/>
                <a:t>Licensing</a:t>
              </a:r>
            </a:p>
            <a:p>
              <a:pPr marL="114300" indent="-114300" algn="ctr" fontAlgn="auto">
                <a:spcBef>
                  <a:spcPts val="0"/>
                </a:spcBef>
                <a:spcAft>
                  <a:spcPts val="0"/>
                </a:spcAft>
                <a:defRPr/>
              </a:pPr>
              <a:r>
                <a:rPr lang="en-US" sz="1000" dirty="0"/>
                <a:t>Regulation </a:t>
              </a:r>
            </a:p>
          </p:txBody>
        </p:sp>
        <p:cxnSp>
          <p:nvCxnSpPr>
            <p:cNvPr id="25627" name="Straight Connector 28"/>
            <p:cNvCxnSpPr>
              <a:cxnSpLocks noChangeShapeType="1"/>
            </p:cNvCxnSpPr>
            <p:nvPr/>
          </p:nvCxnSpPr>
          <p:spPr bwMode="auto">
            <a:xfrm rot="5400000">
              <a:off x="1572420" y="2847182"/>
              <a:ext cx="3295651" cy="1588"/>
            </a:xfrm>
            <a:prstGeom prst="line">
              <a:avLst/>
            </a:prstGeom>
            <a:noFill/>
            <a:ln w="12700" algn="ctr">
              <a:solidFill>
                <a:srgbClr val="000000"/>
              </a:solidFill>
              <a:round/>
              <a:headEnd/>
              <a:tailEnd/>
            </a:ln>
          </p:spPr>
        </p:cxnSp>
        <p:sp>
          <p:nvSpPr>
            <p:cNvPr id="25" name="TextBox 24"/>
            <p:cNvSpPr txBox="1"/>
            <p:nvPr/>
          </p:nvSpPr>
          <p:spPr>
            <a:xfrm>
              <a:off x="8076832" y="3591611"/>
              <a:ext cx="1658452" cy="406920"/>
            </a:xfrm>
            <a:prstGeom prst="rect">
              <a:avLst/>
            </a:prstGeom>
            <a:solidFill>
              <a:schemeClr val="bg1">
                <a:lumMod val="85000"/>
              </a:schemeClr>
            </a:solidFill>
            <a:ln>
              <a:solidFill>
                <a:schemeClr val="tx1"/>
              </a:solidFill>
            </a:ln>
            <a:effectLst>
              <a:outerShdw dist="38100" dir="2700000" algn="tl" rotWithShape="0">
                <a:prstClr val="black">
                  <a:alpha val="40000"/>
                </a:prstClr>
              </a:outerShdw>
            </a:effectLst>
          </p:spPr>
          <p:txBody>
            <a:bodyPr anchor="ctr">
              <a:spAutoFit/>
            </a:bodyPr>
            <a:lstStyle/>
            <a:p>
              <a:pPr marL="114300" indent="-114300" algn="ctr" fontAlgn="auto">
                <a:spcBef>
                  <a:spcPts val="0"/>
                </a:spcBef>
                <a:spcAft>
                  <a:spcPts val="0"/>
                </a:spcAft>
                <a:defRPr/>
              </a:pPr>
              <a:r>
                <a:rPr lang="en-US" sz="1000" dirty="0"/>
                <a:t>Interconnection Regulation</a:t>
              </a:r>
            </a:p>
          </p:txBody>
        </p:sp>
        <p:sp>
          <p:nvSpPr>
            <p:cNvPr id="26" name="TextBox 25"/>
            <p:cNvSpPr txBox="1"/>
            <p:nvPr/>
          </p:nvSpPr>
          <p:spPr>
            <a:xfrm>
              <a:off x="8076832" y="2514565"/>
              <a:ext cx="1639310" cy="1033447"/>
            </a:xfrm>
            <a:prstGeom prst="rect">
              <a:avLst/>
            </a:prstGeom>
            <a:solidFill>
              <a:schemeClr val="bg1">
                <a:lumMod val="85000"/>
              </a:schemeClr>
            </a:solidFill>
            <a:ln>
              <a:solidFill>
                <a:schemeClr val="tx1"/>
              </a:solidFill>
            </a:ln>
            <a:effectLst>
              <a:outerShdw dist="38100" dir="2700000" algn="tl" rotWithShape="0">
                <a:prstClr val="black">
                  <a:alpha val="40000"/>
                </a:prstClr>
              </a:outerShdw>
            </a:effectLst>
          </p:spPr>
          <p:txBody>
            <a:bodyPr anchor="ctr">
              <a:spAutoFit/>
            </a:bodyPr>
            <a:lstStyle/>
            <a:p>
              <a:pPr marL="114300" indent="-114300" fontAlgn="auto">
                <a:spcBef>
                  <a:spcPts val="0"/>
                </a:spcBef>
                <a:spcAft>
                  <a:spcPts val="0"/>
                </a:spcAft>
                <a:defRPr/>
              </a:pPr>
              <a:r>
                <a:rPr lang="en-US" sz="1000" dirty="0"/>
                <a:t>Decisions: </a:t>
              </a:r>
            </a:p>
            <a:p>
              <a:pPr marL="114300" indent="-114300" fontAlgn="auto">
                <a:spcBef>
                  <a:spcPts val="0"/>
                </a:spcBef>
                <a:spcAft>
                  <a:spcPts val="0"/>
                </a:spcAft>
                <a:buFont typeface="Arial" pitchFamily="34" charset="0"/>
                <a:buChar char="•"/>
                <a:defRPr/>
              </a:pPr>
              <a:r>
                <a:rPr lang="en-US" sz="1000" dirty="0"/>
                <a:t>VSAT, </a:t>
              </a:r>
            </a:p>
            <a:p>
              <a:pPr marL="114300" indent="-114300" fontAlgn="auto">
                <a:spcBef>
                  <a:spcPts val="0"/>
                </a:spcBef>
                <a:spcAft>
                  <a:spcPts val="0"/>
                </a:spcAft>
                <a:buFont typeface="Arial" pitchFamily="34" charset="0"/>
                <a:buChar char="•"/>
                <a:defRPr/>
              </a:pPr>
              <a:r>
                <a:rPr lang="en-US" sz="1000" dirty="0"/>
                <a:t>Trial IPTV</a:t>
              </a:r>
            </a:p>
            <a:p>
              <a:pPr marL="114300" indent="-114300" fontAlgn="auto">
                <a:spcBef>
                  <a:spcPts val="0"/>
                </a:spcBef>
                <a:spcAft>
                  <a:spcPts val="0"/>
                </a:spcAft>
                <a:buFont typeface="Arial" pitchFamily="34" charset="0"/>
                <a:buChar char="•"/>
                <a:defRPr/>
              </a:pPr>
              <a:r>
                <a:rPr lang="en-US" sz="1000" dirty="0"/>
                <a:t>Spectrum  trial Allocation for MoT / OGERO  </a:t>
              </a:r>
            </a:p>
          </p:txBody>
        </p:sp>
        <p:sp>
          <p:nvSpPr>
            <p:cNvPr id="27" name="TextBox 26"/>
            <p:cNvSpPr txBox="1"/>
            <p:nvPr/>
          </p:nvSpPr>
          <p:spPr>
            <a:xfrm>
              <a:off x="1761487" y="2209376"/>
              <a:ext cx="1373053" cy="406920"/>
            </a:xfrm>
            <a:prstGeom prst="rect">
              <a:avLst/>
            </a:prstGeom>
            <a:solidFill>
              <a:schemeClr val="bg1">
                <a:lumMod val="85000"/>
              </a:schemeClr>
            </a:solidFill>
            <a:ln>
              <a:solidFill>
                <a:schemeClr val="tx1"/>
              </a:solidFill>
            </a:ln>
            <a:effectLst>
              <a:outerShdw dist="38100" dir="2700000" algn="tl" rotWithShape="0">
                <a:prstClr val="black">
                  <a:alpha val="40000"/>
                </a:prstClr>
              </a:outerShdw>
            </a:effectLst>
          </p:spPr>
          <p:txBody>
            <a:bodyPr anchor="ctr">
              <a:spAutoFit/>
            </a:bodyPr>
            <a:lstStyle/>
            <a:p>
              <a:pPr marL="114300" indent="-114300" algn="ctr" fontAlgn="auto">
                <a:spcBef>
                  <a:spcPts val="0"/>
                </a:spcBef>
                <a:spcAft>
                  <a:spcPts val="0"/>
                </a:spcAft>
                <a:defRPr/>
              </a:pPr>
              <a:r>
                <a:rPr lang="en-US" sz="1000" dirty="0"/>
                <a:t>VOIP Policy Statement </a:t>
              </a:r>
            </a:p>
          </p:txBody>
        </p:sp>
        <p:sp>
          <p:nvSpPr>
            <p:cNvPr id="28" name="TextBox 27"/>
            <p:cNvSpPr txBox="1"/>
            <p:nvPr/>
          </p:nvSpPr>
          <p:spPr>
            <a:xfrm>
              <a:off x="6371393" y="3740169"/>
              <a:ext cx="1524454" cy="250287"/>
            </a:xfrm>
            <a:prstGeom prst="rect">
              <a:avLst/>
            </a:prstGeom>
            <a:solidFill>
              <a:schemeClr val="bg1">
                <a:lumMod val="85000"/>
              </a:schemeClr>
            </a:solidFill>
            <a:ln>
              <a:solidFill>
                <a:schemeClr val="tx1"/>
              </a:solidFill>
            </a:ln>
            <a:effectLst>
              <a:outerShdw blurRad="50800" dist="38100" dir="2700000" algn="tl" rotWithShape="0">
                <a:prstClr val="black">
                  <a:alpha val="40000"/>
                </a:prstClr>
              </a:outerShdw>
            </a:effectLst>
          </p:spPr>
          <p:txBody>
            <a:bodyPr anchor="ctr">
              <a:spAutoFit/>
            </a:bodyPr>
            <a:lstStyle/>
            <a:p>
              <a:pPr marL="114300" indent="-114300" algn="ctr" fontAlgn="auto">
                <a:spcBef>
                  <a:spcPts val="0"/>
                </a:spcBef>
                <a:spcAft>
                  <a:spcPts val="0"/>
                </a:spcAft>
                <a:defRPr/>
              </a:pPr>
              <a:r>
                <a:rPr lang="en-US" sz="1000" dirty="0"/>
                <a:t>Pricing Regulation</a:t>
              </a:r>
            </a:p>
          </p:txBody>
        </p:sp>
        <p:sp>
          <p:nvSpPr>
            <p:cNvPr id="29" name="TextBox 28"/>
            <p:cNvSpPr txBox="1"/>
            <p:nvPr/>
          </p:nvSpPr>
          <p:spPr>
            <a:xfrm>
              <a:off x="1761487" y="2705107"/>
              <a:ext cx="1362611" cy="250288"/>
            </a:xfrm>
            <a:prstGeom prst="rect">
              <a:avLst/>
            </a:prstGeom>
            <a:solidFill>
              <a:schemeClr val="bg1">
                <a:lumMod val="85000"/>
              </a:schemeClr>
            </a:solidFill>
            <a:ln>
              <a:solidFill>
                <a:schemeClr val="tx1"/>
              </a:solidFill>
            </a:ln>
            <a:effectLst>
              <a:outerShdw dist="38100" dir="2700000" algn="tl" rotWithShape="0">
                <a:prstClr val="black">
                  <a:alpha val="40000"/>
                </a:prstClr>
              </a:outerShdw>
            </a:effectLst>
          </p:spPr>
          <p:txBody>
            <a:bodyPr anchor="ctr">
              <a:spAutoFit/>
            </a:bodyPr>
            <a:lstStyle/>
            <a:p>
              <a:pPr marL="114300" indent="-114300" algn="ctr" fontAlgn="auto">
                <a:spcBef>
                  <a:spcPts val="0"/>
                </a:spcBef>
                <a:spcAft>
                  <a:spcPts val="0"/>
                </a:spcAft>
                <a:defRPr/>
              </a:pPr>
              <a:r>
                <a:rPr lang="en-US" sz="1000" dirty="0"/>
                <a:t>National Roaming </a:t>
              </a:r>
            </a:p>
          </p:txBody>
        </p:sp>
        <p:sp>
          <p:nvSpPr>
            <p:cNvPr id="30" name="TextBox 29"/>
            <p:cNvSpPr txBox="1"/>
            <p:nvPr/>
          </p:nvSpPr>
          <p:spPr>
            <a:xfrm>
              <a:off x="6371393" y="4080883"/>
              <a:ext cx="1524454" cy="563552"/>
            </a:xfrm>
            <a:prstGeom prst="rect">
              <a:avLst/>
            </a:prstGeom>
            <a:solidFill>
              <a:schemeClr val="bg1">
                <a:lumMod val="85000"/>
              </a:schemeClr>
            </a:solidFill>
            <a:ln>
              <a:solidFill>
                <a:schemeClr val="tx1"/>
              </a:solidFill>
            </a:ln>
            <a:effectLst>
              <a:outerShdw blurRad="50800" dist="38100" dir="2700000" algn="tl" rotWithShape="0">
                <a:prstClr val="black">
                  <a:alpha val="40000"/>
                </a:prstClr>
              </a:outerShdw>
            </a:effectLst>
          </p:spPr>
          <p:txBody>
            <a:bodyPr anchor="ctr">
              <a:spAutoFit/>
            </a:bodyPr>
            <a:lstStyle/>
            <a:p>
              <a:pPr marL="114300" indent="-114300" algn="ctr" fontAlgn="auto">
                <a:spcBef>
                  <a:spcPts val="0"/>
                </a:spcBef>
                <a:spcAft>
                  <a:spcPts val="0"/>
                </a:spcAft>
                <a:defRPr/>
              </a:pPr>
              <a:r>
                <a:rPr lang="en-US" sz="1000" dirty="0"/>
                <a:t>Interconnection Interim Pricing Decision</a:t>
              </a:r>
            </a:p>
          </p:txBody>
        </p:sp>
        <p:sp>
          <p:nvSpPr>
            <p:cNvPr id="31" name="TextBox 30"/>
            <p:cNvSpPr txBox="1"/>
            <p:nvPr/>
          </p:nvSpPr>
          <p:spPr>
            <a:xfrm>
              <a:off x="4886965" y="2238442"/>
              <a:ext cx="1339988" cy="563551"/>
            </a:xfrm>
            <a:prstGeom prst="rect">
              <a:avLst/>
            </a:prstGeom>
            <a:solidFill>
              <a:schemeClr val="bg1">
                <a:lumMod val="85000"/>
              </a:schemeClr>
            </a:solidFill>
            <a:ln>
              <a:solidFill>
                <a:schemeClr val="tx1"/>
              </a:solidFill>
            </a:ln>
            <a:effectLst>
              <a:outerShdw dist="38100" dir="2700000" algn="tl" rotWithShape="0">
                <a:prstClr val="black">
                  <a:alpha val="40000"/>
                </a:prstClr>
              </a:outerShdw>
            </a:effectLst>
          </p:spPr>
          <p:txBody>
            <a:bodyPr anchor="ctr">
              <a:spAutoFit/>
            </a:bodyPr>
            <a:lstStyle/>
            <a:p>
              <a:pPr marL="114300" indent="-114300" algn="ctr" fontAlgn="auto">
                <a:spcBef>
                  <a:spcPts val="0"/>
                </a:spcBef>
                <a:spcAft>
                  <a:spcPts val="0"/>
                </a:spcAft>
                <a:defRPr/>
              </a:pPr>
              <a:r>
                <a:rPr lang="en-US" sz="1000" dirty="0"/>
                <a:t>Spectrum </a:t>
              </a:r>
              <a:r>
                <a:rPr lang="en-US" sz="1000" dirty="0" err="1"/>
                <a:t>Refarming</a:t>
              </a:r>
              <a:r>
                <a:rPr lang="en-US" sz="1000" dirty="0"/>
                <a:t> and Packaging Plan</a:t>
              </a:r>
            </a:p>
          </p:txBody>
        </p:sp>
        <p:cxnSp>
          <p:nvCxnSpPr>
            <p:cNvPr id="25635" name="Straight Connector 28"/>
            <p:cNvCxnSpPr>
              <a:cxnSpLocks noChangeShapeType="1"/>
            </p:cNvCxnSpPr>
            <p:nvPr/>
          </p:nvCxnSpPr>
          <p:spPr bwMode="auto">
            <a:xfrm rot="5400000">
              <a:off x="3987800" y="3527425"/>
              <a:ext cx="4648200" cy="31750"/>
            </a:xfrm>
            <a:prstGeom prst="line">
              <a:avLst/>
            </a:prstGeom>
            <a:noFill/>
            <a:ln w="12700" algn="ctr">
              <a:solidFill>
                <a:srgbClr val="000000"/>
              </a:solidFill>
              <a:round/>
              <a:headEnd/>
              <a:tailEnd/>
            </a:ln>
          </p:spPr>
        </p:cxnSp>
        <p:cxnSp>
          <p:nvCxnSpPr>
            <p:cNvPr id="25636" name="Straight Connector 28"/>
            <p:cNvCxnSpPr>
              <a:cxnSpLocks noChangeShapeType="1"/>
            </p:cNvCxnSpPr>
            <p:nvPr/>
          </p:nvCxnSpPr>
          <p:spPr bwMode="auto">
            <a:xfrm rot="5400000">
              <a:off x="5239544" y="3942557"/>
              <a:ext cx="5486400" cy="1588"/>
            </a:xfrm>
            <a:prstGeom prst="line">
              <a:avLst/>
            </a:prstGeom>
            <a:noFill/>
            <a:ln w="12700" algn="ctr">
              <a:solidFill>
                <a:srgbClr val="000000"/>
              </a:solidFill>
              <a:round/>
              <a:headEnd/>
              <a:tailEnd/>
            </a:ln>
          </p:spPr>
        </p:cxnSp>
        <p:sp>
          <p:nvSpPr>
            <p:cNvPr id="34" name="TextBox 33"/>
            <p:cNvSpPr txBox="1"/>
            <p:nvPr/>
          </p:nvSpPr>
          <p:spPr>
            <a:xfrm>
              <a:off x="8076832" y="4505566"/>
              <a:ext cx="1677595" cy="406920"/>
            </a:xfrm>
            <a:prstGeom prst="rect">
              <a:avLst/>
            </a:prstGeom>
            <a:solidFill>
              <a:schemeClr val="bg1">
                <a:lumMod val="85000"/>
              </a:schemeClr>
            </a:solidFill>
            <a:ln>
              <a:solidFill>
                <a:schemeClr val="tx1"/>
              </a:solidFill>
            </a:ln>
            <a:effectLst>
              <a:outerShdw blurRad="50800" dist="38100" dir="2700000" algn="tl" rotWithShape="0">
                <a:prstClr val="black">
                  <a:alpha val="40000"/>
                </a:prstClr>
              </a:outerShdw>
            </a:effectLst>
          </p:spPr>
          <p:txBody>
            <a:bodyPr anchor="ctr">
              <a:spAutoFit/>
            </a:bodyPr>
            <a:lstStyle/>
            <a:p>
              <a:pPr marL="114300" indent="-114300" algn="ctr" fontAlgn="auto">
                <a:spcBef>
                  <a:spcPts val="0"/>
                </a:spcBef>
                <a:spcAft>
                  <a:spcPts val="0"/>
                </a:spcAft>
                <a:defRPr/>
              </a:pPr>
              <a:r>
                <a:rPr lang="en-US" sz="1000" dirty="0"/>
                <a:t>Quality of Service Regulation</a:t>
              </a:r>
            </a:p>
          </p:txBody>
        </p:sp>
        <p:sp>
          <p:nvSpPr>
            <p:cNvPr id="35" name="TextBox 34"/>
            <p:cNvSpPr txBox="1"/>
            <p:nvPr/>
          </p:nvSpPr>
          <p:spPr>
            <a:xfrm>
              <a:off x="8076832" y="4962543"/>
              <a:ext cx="1677595" cy="563552"/>
            </a:xfrm>
            <a:prstGeom prst="rect">
              <a:avLst/>
            </a:prstGeom>
            <a:solidFill>
              <a:schemeClr val="bg1">
                <a:lumMod val="85000"/>
              </a:schemeClr>
            </a:solidFill>
            <a:ln>
              <a:solidFill>
                <a:schemeClr val="tx1"/>
              </a:solidFill>
            </a:ln>
            <a:effectLst>
              <a:outerShdw blurRad="50800" dist="38100" dir="2700000" algn="tl" rotWithShape="0">
                <a:prstClr val="black">
                  <a:alpha val="40000"/>
                </a:prstClr>
              </a:outerShdw>
            </a:effectLst>
          </p:spPr>
          <p:txBody>
            <a:bodyPr lIns="45720" rIns="45720" anchor="ctr">
              <a:spAutoFit/>
            </a:bodyPr>
            <a:lstStyle/>
            <a:p>
              <a:pPr marL="114300" indent="-114300" algn="ctr" fontAlgn="auto">
                <a:spcBef>
                  <a:spcPts val="0"/>
                </a:spcBef>
                <a:spcAft>
                  <a:spcPts val="0"/>
                </a:spcAft>
                <a:defRPr/>
              </a:pPr>
              <a:r>
                <a:rPr lang="en-US" sz="1000" dirty="0"/>
                <a:t>Decision for establishment of call centers</a:t>
              </a:r>
            </a:p>
          </p:txBody>
        </p:sp>
        <p:sp>
          <p:nvSpPr>
            <p:cNvPr id="36" name="TextBox 35"/>
            <p:cNvSpPr txBox="1"/>
            <p:nvPr/>
          </p:nvSpPr>
          <p:spPr>
            <a:xfrm>
              <a:off x="104775" y="3352627"/>
              <a:ext cx="1463546" cy="250287"/>
            </a:xfrm>
            <a:prstGeom prst="rect">
              <a:avLst/>
            </a:prstGeom>
            <a:solidFill>
              <a:schemeClr val="bg1">
                <a:lumMod val="85000"/>
              </a:schemeClr>
            </a:solidFill>
            <a:ln>
              <a:solidFill>
                <a:schemeClr val="tx1"/>
              </a:solidFill>
            </a:ln>
            <a:effectLst>
              <a:outerShdw dist="38100" dir="2700000" algn="tl" rotWithShape="0">
                <a:prstClr val="black">
                  <a:alpha val="40000"/>
                </a:prstClr>
              </a:outerShdw>
            </a:effectLst>
          </p:spPr>
          <p:txBody>
            <a:bodyPr anchor="ctr">
              <a:spAutoFit/>
            </a:bodyPr>
            <a:lstStyle/>
            <a:p>
              <a:pPr marL="114300" indent="-114300" algn="ctr" fontAlgn="auto">
                <a:spcBef>
                  <a:spcPts val="0"/>
                </a:spcBef>
                <a:spcAft>
                  <a:spcPts val="0"/>
                </a:spcAft>
                <a:defRPr/>
              </a:pPr>
              <a:r>
                <a:rPr lang="en-US" sz="1000" dirty="0"/>
                <a:t>Universal Service</a:t>
              </a:r>
            </a:p>
          </p:txBody>
        </p:sp>
        <p:sp>
          <p:nvSpPr>
            <p:cNvPr id="37" name="TextBox 36"/>
            <p:cNvSpPr txBox="1"/>
            <p:nvPr/>
          </p:nvSpPr>
          <p:spPr>
            <a:xfrm>
              <a:off x="104775" y="3704645"/>
              <a:ext cx="1463546" cy="250287"/>
            </a:xfrm>
            <a:prstGeom prst="rect">
              <a:avLst/>
            </a:prstGeom>
            <a:solidFill>
              <a:schemeClr val="bg1">
                <a:lumMod val="85000"/>
              </a:schemeClr>
            </a:solidFill>
            <a:ln>
              <a:solidFill>
                <a:schemeClr val="tx1"/>
              </a:solidFill>
            </a:ln>
            <a:effectLst>
              <a:outerShdw dist="38100" dir="2700000" algn="tl" rotWithShape="0">
                <a:prstClr val="black">
                  <a:alpha val="40000"/>
                </a:prstClr>
              </a:outerShdw>
            </a:effectLst>
          </p:spPr>
          <p:txBody>
            <a:bodyPr anchor="ctr">
              <a:spAutoFit/>
            </a:bodyPr>
            <a:lstStyle/>
            <a:p>
              <a:pPr marL="114300" indent="-114300" algn="ctr" fontAlgn="auto">
                <a:spcBef>
                  <a:spcPts val="0"/>
                </a:spcBef>
                <a:spcAft>
                  <a:spcPts val="0"/>
                </a:spcAft>
                <a:defRPr/>
              </a:pPr>
              <a:r>
                <a:rPr lang="en-US" sz="1000" dirty="0"/>
                <a:t>CS / CPS</a:t>
              </a:r>
            </a:p>
          </p:txBody>
        </p:sp>
        <p:cxnSp>
          <p:nvCxnSpPr>
            <p:cNvPr id="25641" name="Straight Connector 28"/>
            <p:cNvCxnSpPr>
              <a:cxnSpLocks noChangeShapeType="1"/>
            </p:cNvCxnSpPr>
            <p:nvPr/>
          </p:nvCxnSpPr>
          <p:spPr bwMode="auto">
            <a:xfrm rot="5400000">
              <a:off x="57944" y="2866231"/>
              <a:ext cx="3295651" cy="1588"/>
            </a:xfrm>
            <a:prstGeom prst="line">
              <a:avLst/>
            </a:prstGeom>
            <a:noFill/>
            <a:ln w="12700" algn="ctr">
              <a:solidFill>
                <a:srgbClr val="000000"/>
              </a:solidFill>
              <a:round/>
              <a:headEnd/>
              <a:tailEnd/>
            </a:ln>
          </p:spPr>
        </p:cxnSp>
        <p:sp>
          <p:nvSpPr>
            <p:cNvPr id="39" name="TextBox 38"/>
            <p:cNvSpPr txBox="1"/>
            <p:nvPr/>
          </p:nvSpPr>
          <p:spPr>
            <a:xfrm>
              <a:off x="4886965" y="2876272"/>
              <a:ext cx="1341729" cy="406920"/>
            </a:xfrm>
            <a:prstGeom prst="rect">
              <a:avLst/>
            </a:prstGeom>
            <a:solidFill>
              <a:schemeClr val="bg1">
                <a:lumMod val="85000"/>
              </a:schemeClr>
            </a:solidFill>
            <a:ln>
              <a:solidFill>
                <a:schemeClr val="tx1"/>
              </a:solidFill>
            </a:ln>
            <a:effectLst>
              <a:outerShdw dist="38100" dir="2700000" algn="tl" rotWithShape="0">
                <a:prstClr val="black">
                  <a:alpha val="40000"/>
                </a:prstClr>
              </a:outerShdw>
            </a:effectLst>
          </p:spPr>
          <p:txBody>
            <a:bodyPr anchor="ctr">
              <a:spAutoFit/>
            </a:bodyPr>
            <a:lstStyle/>
            <a:p>
              <a:pPr marL="114300" indent="-114300" algn="ctr" fontAlgn="auto">
                <a:spcBef>
                  <a:spcPts val="0"/>
                </a:spcBef>
                <a:spcAft>
                  <a:spcPts val="0"/>
                </a:spcAft>
                <a:defRPr/>
              </a:pPr>
              <a:r>
                <a:rPr lang="en-US" sz="1000" dirty="0"/>
                <a:t>Improving FM Broadcasting</a:t>
              </a:r>
            </a:p>
          </p:txBody>
        </p:sp>
        <p:sp>
          <p:nvSpPr>
            <p:cNvPr id="25643" name="TextBox 42"/>
            <p:cNvSpPr txBox="1">
              <a:spLocks noChangeArrowheads="1"/>
            </p:cNvSpPr>
            <p:nvPr/>
          </p:nvSpPr>
          <p:spPr bwMode="auto">
            <a:xfrm>
              <a:off x="3219450" y="1754189"/>
              <a:ext cx="1454150" cy="407024"/>
            </a:xfrm>
            <a:prstGeom prst="rect">
              <a:avLst/>
            </a:prstGeom>
            <a:noFill/>
            <a:ln w="9525">
              <a:noFill/>
              <a:miter lim="800000"/>
              <a:headEnd/>
              <a:tailEnd/>
            </a:ln>
          </p:spPr>
          <p:txBody>
            <a:bodyPr>
              <a:spAutoFit/>
            </a:bodyPr>
            <a:lstStyle/>
            <a:p>
              <a:pPr algn="ctr"/>
              <a:r>
                <a:rPr lang="en-US" sz="1000">
                  <a:solidFill>
                    <a:srgbClr val="000000"/>
                  </a:solidFill>
                  <a:latin typeface="Calibri" pitchFamily="34" charset="0"/>
                </a:rPr>
                <a:t>On going Consultation</a:t>
              </a:r>
            </a:p>
          </p:txBody>
        </p:sp>
        <p:sp>
          <p:nvSpPr>
            <p:cNvPr id="41" name="Pie 40"/>
            <p:cNvSpPr/>
            <p:nvPr/>
          </p:nvSpPr>
          <p:spPr bwMode="auto">
            <a:xfrm>
              <a:off x="3632250" y="1238904"/>
              <a:ext cx="549917" cy="456978"/>
            </a:xfrm>
            <a:prstGeom prst="pie">
              <a:avLst>
                <a:gd name="adj1" fmla="val 16183475"/>
                <a:gd name="adj2" fmla="val 5495935"/>
              </a:avLst>
            </a:prstGeom>
            <a:solidFill>
              <a:srgbClr val="75689F"/>
            </a:solidFill>
            <a:ln w="9525" cap="flat" cmpd="sng" algn="ctr">
              <a:solidFill>
                <a:schemeClr val="tx1"/>
              </a:solidFill>
              <a:prstDash val="solid"/>
              <a:round/>
              <a:headEnd type="none" w="med" len="med"/>
              <a:tailEnd type="none" w="med" len="med"/>
            </a:ln>
            <a:effectLst/>
          </p:spPr>
          <p:txBody>
            <a:bodyPr/>
            <a:lstStyle/>
            <a:p>
              <a:pPr algn="r" rtl="1" fontAlgn="auto">
                <a:spcBef>
                  <a:spcPts val="0"/>
                </a:spcBef>
                <a:spcAft>
                  <a:spcPts val="0"/>
                </a:spcAft>
                <a:defRPr/>
              </a:pPr>
              <a:endParaRPr lang="en-US" sz="1000" dirty="0"/>
            </a:p>
          </p:txBody>
        </p:sp>
        <p:sp>
          <p:nvSpPr>
            <p:cNvPr id="42" name="TextBox 41"/>
            <p:cNvSpPr txBox="1"/>
            <p:nvPr/>
          </p:nvSpPr>
          <p:spPr>
            <a:xfrm>
              <a:off x="3285941" y="2228753"/>
              <a:ext cx="1341729" cy="563551"/>
            </a:xfrm>
            <a:prstGeom prst="rect">
              <a:avLst/>
            </a:prstGeom>
            <a:solidFill>
              <a:schemeClr val="bg1">
                <a:lumMod val="85000"/>
              </a:schemeClr>
            </a:solidFill>
            <a:ln>
              <a:solidFill>
                <a:schemeClr val="tx1"/>
              </a:solidFill>
            </a:ln>
            <a:effectLst>
              <a:outerShdw dist="38100" dir="2700000" algn="tl" rotWithShape="0">
                <a:prstClr val="black">
                  <a:alpha val="40000"/>
                </a:prstClr>
              </a:outerShdw>
            </a:effectLst>
          </p:spPr>
          <p:txBody>
            <a:bodyPr anchor="ctr">
              <a:spAutoFit/>
            </a:bodyPr>
            <a:lstStyle/>
            <a:p>
              <a:pPr marL="114300" indent="-114300" algn="ctr" fontAlgn="auto">
                <a:spcBef>
                  <a:spcPts val="0"/>
                </a:spcBef>
                <a:spcAft>
                  <a:spcPts val="0"/>
                </a:spcAft>
                <a:defRPr/>
              </a:pPr>
              <a:r>
                <a:rPr lang="en-US" sz="1000" dirty="0"/>
                <a:t>Study on the Use of Public Property</a:t>
              </a:r>
            </a:p>
          </p:txBody>
        </p:sp>
        <p:cxnSp>
          <p:nvCxnSpPr>
            <p:cNvPr id="25646" name="Straight Connector 28"/>
            <p:cNvCxnSpPr>
              <a:cxnSpLocks noChangeShapeType="1"/>
            </p:cNvCxnSpPr>
            <p:nvPr/>
          </p:nvCxnSpPr>
          <p:spPr bwMode="auto">
            <a:xfrm rot="5400000">
              <a:off x="2444750" y="3546476"/>
              <a:ext cx="4648200" cy="31750"/>
            </a:xfrm>
            <a:prstGeom prst="line">
              <a:avLst/>
            </a:prstGeom>
            <a:noFill/>
            <a:ln w="12700" algn="ctr">
              <a:solidFill>
                <a:srgbClr val="000000"/>
              </a:solidFill>
              <a:round/>
              <a:headEnd/>
              <a:tailEnd/>
            </a:ln>
          </p:spPr>
        </p:cxnSp>
        <p:sp>
          <p:nvSpPr>
            <p:cNvPr id="44" name="TextBox 43"/>
            <p:cNvSpPr txBox="1"/>
            <p:nvPr/>
          </p:nvSpPr>
          <p:spPr>
            <a:xfrm>
              <a:off x="8076832" y="6477189"/>
              <a:ext cx="1677595" cy="250288"/>
            </a:xfrm>
            <a:prstGeom prst="rect">
              <a:avLst/>
            </a:prstGeom>
            <a:solidFill>
              <a:schemeClr val="bg1">
                <a:lumMod val="85000"/>
              </a:schemeClr>
            </a:solidFill>
            <a:ln>
              <a:solidFill>
                <a:schemeClr val="tx1"/>
              </a:solidFill>
            </a:ln>
            <a:effectLst>
              <a:outerShdw blurRad="50800" dist="38100" dir="2700000" algn="tl" rotWithShape="0">
                <a:prstClr val="black">
                  <a:alpha val="40000"/>
                </a:prstClr>
              </a:outerShdw>
            </a:effectLst>
          </p:spPr>
          <p:txBody>
            <a:bodyPr anchor="ctr">
              <a:spAutoFit/>
            </a:bodyPr>
            <a:lstStyle/>
            <a:p>
              <a:pPr marL="114300" indent="-114300" algn="ctr" fontAlgn="auto">
                <a:spcBef>
                  <a:spcPts val="0"/>
                </a:spcBef>
                <a:spcAft>
                  <a:spcPts val="0"/>
                </a:spcAft>
                <a:defRPr/>
              </a:pPr>
              <a:r>
                <a:rPr lang="en-US" sz="1000" dirty="0"/>
                <a:t>Numbering Regulation</a:t>
              </a:r>
            </a:p>
          </p:txBody>
        </p:sp>
        <p:sp>
          <p:nvSpPr>
            <p:cNvPr id="45" name="TextBox 44"/>
            <p:cNvSpPr txBox="1"/>
            <p:nvPr/>
          </p:nvSpPr>
          <p:spPr>
            <a:xfrm>
              <a:off x="8080313" y="6029900"/>
              <a:ext cx="1675854" cy="406920"/>
            </a:xfrm>
            <a:prstGeom prst="rect">
              <a:avLst/>
            </a:prstGeom>
            <a:solidFill>
              <a:schemeClr val="bg1">
                <a:lumMod val="85000"/>
              </a:schemeClr>
            </a:solidFill>
            <a:ln>
              <a:solidFill>
                <a:schemeClr val="tx1"/>
              </a:solidFill>
            </a:ln>
            <a:effectLst>
              <a:outerShdw blurRad="50800" dist="38100" dir="2700000" algn="tl" rotWithShape="0">
                <a:prstClr val="black">
                  <a:alpha val="40000"/>
                </a:prstClr>
              </a:outerShdw>
            </a:effectLst>
          </p:spPr>
          <p:txBody>
            <a:bodyPr anchor="ctr">
              <a:spAutoFit/>
            </a:bodyPr>
            <a:lstStyle/>
            <a:p>
              <a:pPr marL="114300" indent="-114300" algn="ctr" fontAlgn="auto">
                <a:spcBef>
                  <a:spcPts val="0"/>
                </a:spcBef>
                <a:spcAft>
                  <a:spcPts val="0"/>
                </a:spcAft>
                <a:defRPr/>
              </a:pPr>
              <a:r>
                <a:rPr lang="en-US" sz="1000" dirty="0"/>
                <a:t>National Numbering Plan</a:t>
              </a:r>
            </a:p>
          </p:txBody>
        </p:sp>
        <p:sp>
          <p:nvSpPr>
            <p:cNvPr id="46" name="TextBox 45"/>
            <p:cNvSpPr txBox="1"/>
            <p:nvPr/>
          </p:nvSpPr>
          <p:spPr>
            <a:xfrm>
              <a:off x="1761487" y="3029675"/>
              <a:ext cx="1362611" cy="563551"/>
            </a:xfrm>
            <a:prstGeom prst="rect">
              <a:avLst/>
            </a:prstGeom>
            <a:solidFill>
              <a:schemeClr val="bg1">
                <a:lumMod val="85000"/>
              </a:schemeClr>
            </a:solidFill>
            <a:ln>
              <a:solidFill>
                <a:schemeClr val="tx1"/>
              </a:solidFill>
            </a:ln>
            <a:effectLst>
              <a:outerShdw dist="38100" dir="2700000" algn="tl" rotWithShape="0">
                <a:prstClr val="black">
                  <a:alpha val="40000"/>
                </a:prstClr>
              </a:outerShdw>
            </a:effectLst>
          </p:spPr>
          <p:txBody>
            <a:bodyPr anchor="ctr">
              <a:spAutoFit/>
            </a:bodyPr>
            <a:lstStyle/>
            <a:p>
              <a:pPr marL="114300" indent="-114300" algn="ctr" fontAlgn="auto">
                <a:spcBef>
                  <a:spcPts val="0"/>
                </a:spcBef>
                <a:spcAft>
                  <a:spcPts val="0"/>
                </a:spcAft>
                <a:defRPr/>
              </a:pPr>
              <a:r>
                <a:rPr lang="en-US" sz="1000" dirty="0"/>
                <a:t>Code of Practice for Value Added Services</a:t>
              </a:r>
            </a:p>
          </p:txBody>
        </p:sp>
        <p:sp>
          <p:nvSpPr>
            <p:cNvPr id="47" name="TextBox 46"/>
            <p:cNvSpPr txBox="1"/>
            <p:nvPr/>
          </p:nvSpPr>
          <p:spPr>
            <a:xfrm>
              <a:off x="1761487" y="3657816"/>
              <a:ext cx="1362611" cy="563552"/>
            </a:xfrm>
            <a:prstGeom prst="rect">
              <a:avLst/>
            </a:prstGeom>
            <a:solidFill>
              <a:schemeClr val="bg1">
                <a:lumMod val="85000"/>
              </a:schemeClr>
            </a:solidFill>
            <a:ln>
              <a:solidFill>
                <a:schemeClr val="tx1"/>
              </a:solidFill>
            </a:ln>
            <a:effectLst>
              <a:outerShdw dist="38100" dir="2700000" algn="tl" rotWithShape="0">
                <a:prstClr val="black">
                  <a:alpha val="40000"/>
                </a:prstClr>
              </a:outerShdw>
            </a:effectLst>
          </p:spPr>
          <p:txBody>
            <a:bodyPr anchor="ctr">
              <a:spAutoFit/>
            </a:bodyPr>
            <a:lstStyle/>
            <a:p>
              <a:pPr marL="114300" indent="-114300" algn="ctr" fontAlgn="auto">
                <a:spcBef>
                  <a:spcPts val="0"/>
                </a:spcBef>
                <a:spcAft>
                  <a:spcPts val="0"/>
                </a:spcAft>
                <a:defRPr/>
              </a:pPr>
              <a:r>
                <a:rPr lang="en-US" sz="1000" dirty="0"/>
                <a:t>Study on the Right to Use Fees for Spectrum</a:t>
              </a:r>
            </a:p>
          </p:txBody>
        </p:sp>
        <p:sp>
          <p:nvSpPr>
            <p:cNvPr id="48" name="TextBox 47"/>
            <p:cNvSpPr txBox="1"/>
            <p:nvPr/>
          </p:nvSpPr>
          <p:spPr>
            <a:xfrm>
              <a:off x="4886965" y="3352627"/>
              <a:ext cx="1341729" cy="563551"/>
            </a:xfrm>
            <a:prstGeom prst="rect">
              <a:avLst/>
            </a:prstGeom>
            <a:solidFill>
              <a:schemeClr val="bg1">
                <a:lumMod val="85000"/>
              </a:schemeClr>
            </a:solidFill>
            <a:ln>
              <a:solidFill>
                <a:schemeClr val="tx1"/>
              </a:solidFill>
            </a:ln>
            <a:effectLst>
              <a:outerShdw dist="38100" dir="2700000" algn="tl" rotWithShape="0">
                <a:prstClr val="black">
                  <a:alpha val="40000"/>
                </a:prstClr>
              </a:outerShdw>
            </a:effectLst>
          </p:spPr>
          <p:txBody>
            <a:bodyPr lIns="0" rIns="0" anchor="ctr">
              <a:spAutoFit/>
            </a:bodyPr>
            <a:lstStyle/>
            <a:p>
              <a:pPr marL="114300" indent="-114300" algn="ctr" fontAlgn="auto">
                <a:spcBef>
                  <a:spcPts val="0"/>
                </a:spcBef>
                <a:spcAft>
                  <a:spcPts val="0"/>
                </a:spcAft>
                <a:defRPr/>
              </a:pPr>
              <a:r>
                <a:rPr lang="en-US" sz="1000" dirty="0"/>
                <a:t>Digital Migration Strategy for TV Broadcasting Plan</a:t>
              </a:r>
            </a:p>
          </p:txBody>
        </p:sp>
        <p:sp>
          <p:nvSpPr>
            <p:cNvPr id="49" name="TextBox 48"/>
            <p:cNvSpPr txBox="1"/>
            <p:nvPr/>
          </p:nvSpPr>
          <p:spPr>
            <a:xfrm>
              <a:off x="4886965" y="3972695"/>
              <a:ext cx="1341729" cy="406920"/>
            </a:xfrm>
            <a:prstGeom prst="rect">
              <a:avLst/>
            </a:prstGeom>
            <a:solidFill>
              <a:schemeClr val="bg1">
                <a:lumMod val="85000"/>
              </a:schemeClr>
            </a:solidFill>
            <a:ln>
              <a:solidFill>
                <a:schemeClr val="tx1"/>
              </a:solidFill>
            </a:ln>
            <a:effectLst>
              <a:outerShdw dist="38100" dir="2700000" algn="tl" rotWithShape="0">
                <a:prstClr val="black">
                  <a:alpha val="40000"/>
                </a:prstClr>
              </a:outerShdw>
            </a:effectLst>
          </p:spPr>
          <p:txBody>
            <a:bodyPr lIns="0" rIns="0" anchor="ctr">
              <a:spAutoFit/>
            </a:bodyPr>
            <a:lstStyle/>
            <a:p>
              <a:pPr marL="114300" indent="-114300" algn="ctr" fontAlgn="auto">
                <a:spcBef>
                  <a:spcPts val="0"/>
                </a:spcBef>
                <a:spcAft>
                  <a:spcPts val="0"/>
                </a:spcAft>
                <a:defRPr/>
              </a:pPr>
              <a:r>
                <a:rPr lang="en-US" sz="1000" dirty="0"/>
                <a:t>Access to Information Regulation</a:t>
              </a:r>
            </a:p>
          </p:txBody>
        </p:sp>
      </p:grpSp>
      <p:sp>
        <p:nvSpPr>
          <p:cNvPr id="25604" name="Date Placeholder 50"/>
          <p:cNvSpPr>
            <a:spLocks noGrp="1"/>
          </p:cNvSpPr>
          <p:nvPr>
            <p:ph type="dt"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fld id="{2002D75E-D4FE-492E-A636-DE0E58837188}" type="datetime1">
              <a:rPr lang="en-US"/>
              <a:pPr fontAlgn="base">
                <a:spcBef>
                  <a:spcPct val="0"/>
                </a:spcBef>
                <a:spcAft>
                  <a:spcPct val="0"/>
                </a:spcAft>
              </a:pPr>
              <a:t>6/12/2009</a:t>
            </a:fld>
            <a:endParaRPr lang="en-US"/>
          </a:p>
        </p:txBody>
      </p:sp>
      <p:sp>
        <p:nvSpPr>
          <p:cNvPr id="25605" name="Slide Number Placeholder 51"/>
          <p:cNvSpPr>
            <a:spLocks noGrp="1"/>
          </p:cNvSpPr>
          <p:nvPr>
            <p:ph type="sldNum"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fld id="{E8405CE4-EA9A-4EB6-8E75-D9543F4C2F1A}" type="slidenum">
              <a:rPr lang="en-US"/>
              <a:pPr fontAlgn="base">
                <a:spcBef>
                  <a:spcPct val="0"/>
                </a:spcBef>
                <a:spcAft>
                  <a:spcPct val="0"/>
                </a:spcAft>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ctr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mtClean="0"/>
              <a:t>Thank you!</a:t>
            </a:r>
            <a:br>
              <a:rPr lang="en-US" smtClean="0"/>
            </a:br>
            <a:r>
              <a:rPr lang="en-US" smtClean="0"/>
              <a:t/>
            </a:r>
            <a:br>
              <a:rPr lang="en-US" smtClean="0"/>
            </a:br>
            <a:r>
              <a:rPr lang="en-US" sz="3600" smtClean="0">
                <a:hlinkClick r:id="rId3"/>
              </a:rPr>
              <a:t>www.tra.gov.lb</a:t>
            </a:r>
            <a:r>
              <a:rPr lang="en-US" sz="3600" smtClean="0"/>
              <a:t/>
            </a:r>
            <a:br>
              <a:rPr lang="en-US" sz="3600" smtClean="0"/>
            </a:br>
            <a:r>
              <a:rPr lang="en-US" smtClean="0"/>
              <a: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14400" y="1981200"/>
            <a:ext cx="7772400" cy="762000"/>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219" name="Text Placeholder 1"/>
          <p:cNvSpPr>
            <a:spLocks noGrp="1"/>
          </p:cNvSpPr>
          <p:nvPr>
            <p:ph type="body" sz="quarter" idx="13"/>
          </p:nvPr>
        </p:nvSpPr>
        <p:spPr bwMode="auto">
          <a:xfrm>
            <a:off x="914400" y="1981200"/>
            <a:ext cx="7391400" cy="4419600"/>
          </a:xfrm>
          <a:noFill/>
        </p:spPr>
        <p:txBody>
          <a:bodyPr vert="horz" wrap="square" lIns="91440" tIns="45720" rIns="91440" bIns="45720" numCol="1" anchor="t" anchorCtr="0" compatLnSpc="1">
            <a:prstTxWarp prst="textNoShape">
              <a:avLst/>
            </a:prstTxWarp>
          </a:bodyPr>
          <a:lstStyle/>
          <a:p>
            <a:r>
              <a:t>Status of telecommunications in Lebanon</a:t>
            </a:r>
          </a:p>
          <a:p>
            <a:r>
              <a:t>Needs of un/underserved areas</a:t>
            </a:r>
          </a:p>
          <a:p>
            <a:r>
              <a:t>Options for ubiquitous coverage</a:t>
            </a:r>
          </a:p>
        </p:txBody>
      </p:sp>
      <p:sp>
        <p:nvSpPr>
          <p:cNvPr id="9220" name="Date Placeholder 3"/>
          <p:cNvSpPr>
            <a:spLocks noGrp="1"/>
          </p:cNvSpPr>
          <p:nvPr>
            <p:ph type="dt" sz="quarter" idx="14"/>
          </p:nvPr>
        </p:nvSpPr>
        <p:spPr bwMode="auto">
          <a:xfrm>
            <a:off x="457200" y="6356350"/>
            <a:ext cx="2133600" cy="365125"/>
          </a:xfrm>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fld id="{217A6ED3-12F3-4CEB-BF64-7569F54CBC4C}" type="datetime1">
              <a:rPr lang="en-US"/>
              <a:pPr fontAlgn="base">
                <a:spcBef>
                  <a:spcPct val="0"/>
                </a:spcBef>
                <a:spcAft>
                  <a:spcPct val="0"/>
                </a:spcAft>
              </a:pPr>
              <a:t>6/12/2009</a:t>
            </a:fld>
            <a:endParaRPr lang="en-US"/>
          </a:p>
        </p:txBody>
      </p:sp>
      <p:sp>
        <p:nvSpPr>
          <p:cNvPr id="9221" name="Slide Number Placeholder 4"/>
          <p:cNvSpPr>
            <a:spLocks noGrp="1"/>
          </p:cNvSpPr>
          <p:nvPr>
            <p:ph type="sldNum" sz="quarter" idx="15"/>
          </p:nvPr>
        </p:nvSpPr>
        <p:spPr bwMode="auto">
          <a:xfrm>
            <a:off x="6553200" y="6356350"/>
            <a:ext cx="2133600" cy="365125"/>
          </a:xfrm>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fld id="{B68AF11F-4BA7-47BF-8C5C-5DF89A0B55ED}" type="slidenum">
              <a:rPr lang="en-US"/>
              <a:pPr fontAlgn="base">
                <a:spcBef>
                  <a:spcPct val="0"/>
                </a:spcBef>
                <a:spcAft>
                  <a:spcPct val="0"/>
                </a:spcAft>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1" name="Rectangle 40"/>
          <p:cNvSpPr/>
          <p:nvPr/>
        </p:nvSpPr>
        <p:spPr bwMode="auto">
          <a:xfrm>
            <a:off x="1062038" y="2117725"/>
            <a:ext cx="1189037" cy="366713"/>
          </a:xfrm>
          <a:prstGeom prst="rect">
            <a:avLst/>
          </a:prstGeom>
          <a:solidFill>
            <a:srgbClr val="8381AD"/>
          </a:solidFill>
          <a:ln>
            <a:solidFill>
              <a:srgbClr val="75689F"/>
            </a:solidFill>
          </a:ln>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en-US" sz="1400" b="1" dirty="0">
                <a:solidFill>
                  <a:schemeClr val="bg1"/>
                </a:solidFill>
                <a:latin typeface="+mj-lt"/>
              </a:rPr>
              <a:t>Mobile </a:t>
            </a:r>
          </a:p>
        </p:txBody>
      </p:sp>
      <p:sp>
        <p:nvSpPr>
          <p:cNvPr id="43" name="Rectangle 42"/>
          <p:cNvSpPr/>
          <p:nvPr/>
        </p:nvSpPr>
        <p:spPr bwMode="auto">
          <a:xfrm>
            <a:off x="1062038" y="2803525"/>
            <a:ext cx="1189037" cy="366713"/>
          </a:xfrm>
          <a:prstGeom prst="rect">
            <a:avLst/>
          </a:prstGeom>
          <a:solidFill>
            <a:srgbClr val="8381AD"/>
          </a:solidFill>
          <a:ln>
            <a:solidFill>
              <a:srgbClr val="75689F"/>
            </a:solidFill>
          </a:ln>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en-US" sz="1400" b="1" dirty="0">
                <a:solidFill>
                  <a:schemeClr val="bg1"/>
                </a:solidFill>
                <a:latin typeface="+mj-lt"/>
              </a:rPr>
              <a:t>Internet</a:t>
            </a:r>
            <a:endParaRPr lang="en-US" sz="1400" b="1" dirty="0">
              <a:solidFill>
                <a:schemeClr val="bg1"/>
              </a:solidFill>
              <a:latin typeface="+mj-lt"/>
            </a:endParaRPr>
          </a:p>
        </p:txBody>
      </p:sp>
      <p:sp>
        <p:nvSpPr>
          <p:cNvPr id="56" name="Rectangle 55"/>
          <p:cNvSpPr/>
          <p:nvPr/>
        </p:nvSpPr>
        <p:spPr bwMode="auto">
          <a:xfrm>
            <a:off x="2316163" y="2803525"/>
            <a:ext cx="1189037" cy="366713"/>
          </a:xfrm>
          <a:prstGeom prst="rect">
            <a:avLst/>
          </a:prstGeom>
          <a:solidFill>
            <a:srgbClr val="C2B9D1"/>
          </a:solidFill>
          <a:ln>
            <a:solidFill>
              <a:srgbClr val="75689F"/>
            </a:solidFill>
          </a:ln>
        </p:spPr>
        <p:style>
          <a:lnRef idx="2">
            <a:schemeClr val="accent1"/>
          </a:lnRef>
          <a:fillRef idx="1">
            <a:schemeClr val="lt1"/>
          </a:fillRef>
          <a:effectRef idx="0">
            <a:schemeClr val="accent1"/>
          </a:effectRef>
          <a:fontRef idx="minor">
            <a:schemeClr val="dk1"/>
          </a:fontRef>
        </p:style>
        <p:txBody>
          <a:bodyPr/>
          <a:lstStyle/>
          <a:p>
            <a:pPr algn="ctr" fontAlgn="auto">
              <a:spcBef>
                <a:spcPts val="0"/>
              </a:spcBef>
              <a:spcAft>
                <a:spcPts val="0"/>
              </a:spcAft>
              <a:defRPr/>
            </a:pPr>
            <a:r>
              <a:rPr lang="en-US" sz="1400" b="1" dirty="0">
                <a:solidFill>
                  <a:schemeClr val="tx1"/>
                </a:solidFill>
                <a:latin typeface="+mj-lt"/>
              </a:rPr>
              <a:t>32.5%</a:t>
            </a:r>
            <a:r>
              <a:rPr lang="en-US" sz="1400" baseline="30000" dirty="0">
                <a:solidFill>
                  <a:schemeClr val="tx1"/>
                </a:solidFill>
              </a:rPr>
              <a:t> </a:t>
            </a:r>
            <a:r>
              <a:rPr lang="en-US" sz="1400" baseline="30000" dirty="0">
                <a:solidFill>
                  <a:schemeClr val="tx1"/>
                </a:solidFill>
              </a:rPr>
              <a:t>(*)</a:t>
            </a:r>
          </a:p>
          <a:p>
            <a:pPr algn="ctr" fontAlgn="auto">
              <a:spcBef>
                <a:spcPts val="0"/>
              </a:spcBef>
              <a:spcAft>
                <a:spcPts val="0"/>
              </a:spcAft>
              <a:defRPr/>
            </a:pPr>
            <a:endParaRPr lang="en-US" sz="1400" dirty="0">
              <a:solidFill>
                <a:schemeClr val="tx1"/>
              </a:solidFill>
            </a:endParaRPr>
          </a:p>
          <a:p>
            <a:pPr algn="ctr" fontAlgn="auto">
              <a:spcBef>
                <a:spcPts val="0"/>
              </a:spcBef>
              <a:spcAft>
                <a:spcPts val="0"/>
              </a:spcAft>
              <a:defRPr/>
            </a:pPr>
            <a:endParaRPr lang="en-US" sz="1400" b="1" dirty="0">
              <a:solidFill>
                <a:schemeClr val="tx1"/>
              </a:solidFill>
              <a:latin typeface="+mj-lt"/>
            </a:endParaRPr>
          </a:p>
        </p:txBody>
      </p:sp>
      <p:sp>
        <p:nvSpPr>
          <p:cNvPr id="57" name="Rectangle 56"/>
          <p:cNvSpPr/>
          <p:nvPr/>
        </p:nvSpPr>
        <p:spPr bwMode="auto">
          <a:xfrm>
            <a:off x="3459163" y="2803525"/>
            <a:ext cx="1189037" cy="366713"/>
          </a:xfrm>
          <a:prstGeom prst="rect">
            <a:avLst/>
          </a:prstGeom>
          <a:solidFill>
            <a:srgbClr val="C2B9D1"/>
          </a:solidFill>
          <a:ln>
            <a:solidFill>
              <a:srgbClr val="75689F"/>
            </a:solidFill>
          </a:ln>
        </p:spPr>
        <p:style>
          <a:lnRef idx="2">
            <a:schemeClr val="accent1"/>
          </a:lnRef>
          <a:fillRef idx="1">
            <a:schemeClr val="lt1"/>
          </a:fillRef>
          <a:effectRef idx="0">
            <a:schemeClr val="accent1"/>
          </a:effectRef>
          <a:fontRef idx="minor">
            <a:schemeClr val="dk1"/>
          </a:fontRef>
        </p:style>
        <p:txBody>
          <a:bodyPr/>
          <a:lstStyle/>
          <a:p>
            <a:pPr algn="ctr" fontAlgn="auto">
              <a:spcBef>
                <a:spcPts val="0"/>
              </a:spcBef>
              <a:spcAft>
                <a:spcPts val="0"/>
              </a:spcAft>
              <a:defRPr/>
            </a:pPr>
            <a:r>
              <a:rPr lang="en-US" sz="1400" b="1" dirty="0">
                <a:solidFill>
                  <a:schemeClr val="tx1"/>
                </a:solidFill>
              </a:rPr>
              <a:t>~ 16</a:t>
            </a:r>
          </a:p>
        </p:txBody>
      </p:sp>
      <p:sp>
        <p:nvSpPr>
          <p:cNvPr id="62" name="Rectangle 61"/>
          <p:cNvSpPr/>
          <p:nvPr/>
        </p:nvSpPr>
        <p:spPr bwMode="auto">
          <a:xfrm>
            <a:off x="4602163" y="2803525"/>
            <a:ext cx="2362200" cy="366713"/>
          </a:xfrm>
          <a:prstGeom prst="rect">
            <a:avLst/>
          </a:prstGeom>
          <a:solidFill>
            <a:srgbClr val="C2B9D1"/>
          </a:solidFill>
          <a:ln>
            <a:solidFill>
              <a:srgbClr val="75689F"/>
            </a:solidFill>
          </a:ln>
        </p:spPr>
        <p:style>
          <a:lnRef idx="2">
            <a:schemeClr val="accent1"/>
          </a:lnRef>
          <a:fillRef idx="1">
            <a:schemeClr val="lt1"/>
          </a:fillRef>
          <a:effectRef idx="0">
            <a:schemeClr val="accent1"/>
          </a:effectRef>
          <a:fontRef idx="minor">
            <a:schemeClr val="dk1"/>
          </a:fontRef>
        </p:style>
        <p:txBody>
          <a:bodyPr/>
          <a:lstStyle/>
          <a:p>
            <a:pPr algn="ctr" fontAlgn="auto">
              <a:spcBef>
                <a:spcPts val="0"/>
              </a:spcBef>
              <a:spcAft>
                <a:spcPts val="0"/>
              </a:spcAft>
              <a:defRPr/>
            </a:pPr>
            <a:r>
              <a:rPr lang="en-US" sz="1400" b="1" dirty="0">
                <a:solidFill>
                  <a:schemeClr val="tx1"/>
                </a:solidFill>
                <a:latin typeface="+mj-lt"/>
              </a:rPr>
              <a:t>Private </a:t>
            </a:r>
          </a:p>
        </p:txBody>
      </p:sp>
      <p:sp>
        <p:nvSpPr>
          <p:cNvPr id="64" name="Rectangle 63"/>
          <p:cNvSpPr/>
          <p:nvPr/>
        </p:nvSpPr>
        <p:spPr bwMode="auto">
          <a:xfrm>
            <a:off x="6934200" y="2803525"/>
            <a:ext cx="1189038" cy="366713"/>
          </a:xfrm>
          <a:prstGeom prst="rect">
            <a:avLst/>
          </a:prstGeom>
          <a:solidFill>
            <a:srgbClr val="C2B9D1"/>
          </a:solidFill>
          <a:ln>
            <a:solidFill>
              <a:srgbClr val="75689F"/>
            </a:solidFill>
          </a:ln>
        </p:spPr>
        <p:style>
          <a:lnRef idx="2">
            <a:schemeClr val="accent1"/>
          </a:lnRef>
          <a:fillRef idx="1">
            <a:schemeClr val="lt1"/>
          </a:fillRef>
          <a:effectRef idx="0">
            <a:schemeClr val="accent1"/>
          </a:effectRef>
          <a:fontRef idx="minor">
            <a:schemeClr val="dk1"/>
          </a:fontRef>
        </p:style>
        <p:txBody>
          <a:bodyPr/>
          <a:lstStyle/>
          <a:p>
            <a:pPr algn="ctr" fontAlgn="auto">
              <a:spcBef>
                <a:spcPts val="0"/>
              </a:spcBef>
              <a:spcAft>
                <a:spcPts val="0"/>
              </a:spcAft>
              <a:defRPr/>
            </a:pPr>
            <a:r>
              <a:rPr lang="en-US" sz="1400" b="1" dirty="0">
                <a:solidFill>
                  <a:schemeClr val="tx1"/>
                </a:solidFill>
                <a:latin typeface="+mj-lt"/>
              </a:rPr>
              <a:t>Competition </a:t>
            </a:r>
          </a:p>
        </p:txBody>
      </p:sp>
      <p:sp>
        <p:nvSpPr>
          <p:cNvPr id="25" name="Title 24"/>
          <p:cNvSpPr>
            <a:spLocks noGrp="1"/>
          </p:cNvSpPr>
          <p:nvPr>
            <p:ph type="title"/>
          </p:nvPr>
        </p:nvSpPr>
        <p:spPr/>
        <p:txBody>
          <a:bodyPr/>
          <a:lstStyle/>
          <a:p>
            <a:pPr algn="l" fontAlgn="auto">
              <a:spcAft>
                <a:spcPts val="0"/>
              </a:spcAft>
              <a:defRPr/>
            </a:pPr>
            <a:r>
              <a:rPr>
                <a:latin typeface="Arial "/>
              </a:rPr>
              <a:t>Most </a:t>
            </a:r>
            <a:r>
              <a:rPr>
                <a:latin typeface="Arial "/>
              </a:rPr>
              <a:t>telecommunications markets in </a:t>
            </a:r>
            <a:r>
              <a:rPr>
                <a:latin typeface="Arial "/>
              </a:rPr>
              <a:t>Lebanon </a:t>
            </a:r>
            <a:r>
              <a:rPr>
                <a:latin typeface="Arial "/>
              </a:rPr>
              <a:t>are stagnant and suffer from lack of competition </a:t>
            </a:r>
          </a:p>
        </p:txBody>
      </p:sp>
      <p:sp>
        <p:nvSpPr>
          <p:cNvPr id="37" name="Rectangle 36"/>
          <p:cNvSpPr/>
          <p:nvPr/>
        </p:nvSpPr>
        <p:spPr bwMode="auto">
          <a:xfrm>
            <a:off x="1062038" y="1600200"/>
            <a:ext cx="1189037" cy="441325"/>
          </a:xfrm>
          <a:prstGeom prst="rect">
            <a:avLst/>
          </a:prstGeom>
          <a:solidFill>
            <a:srgbClr val="8381AD"/>
          </a:solidFill>
          <a:ln>
            <a:solidFill>
              <a:srgbClr val="75689F"/>
            </a:solidFill>
          </a:ln>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en-US" sz="1400" b="1" dirty="0">
                <a:solidFill>
                  <a:schemeClr val="bg1"/>
                </a:solidFill>
                <a:latin typeface="+mj-lt"/>
              </a:rPr>
              <a:t>Main Markets </a:t>
            </a:r>
            <a:endParaRPr lang="en-US" sz="1400" b="1" dirty="0">
              <a:solidFill>
                <a:schemeClr val="bg1"/>
              </a:solidFill>
              <a:latin typeface="+mj-lt"/>
            </a:endParaRPr>
          </a:p>
        </p:txBody>
      </p:sp>
      <p:sp>
        <p:nvSpPr>
          <p:cNvPr id="40" name="Rectangle 39"/>
          <p:cNvSpPr/>
          <p:nvPr/>
        </p:nvSpPr>
        <p:spPr bwMode="auto">
          <a:xfrm>
            <a:off x="2316163" y="2117725"/>
            <a:ext cx="1189037" cy="366713"/>
          </a:xfrm>
          <a:prstGeom prst="rect">
            <a:avLst/>
          </a:prstGeom>
          <a:solidFill>
            <a:srgbClr val="C2B9D1"/>
          </a:solidFill>
          <a:ln>
            <a:solidFill>
              <a:srgbClr val="75689F"/>
            </a:solidFill>
          </a:ln>
        </p:spPr>
        <p:style>
          <a:lnRef idx="2">
            <a:schemeClr val="accent1"/>
          </a:lnRef>
          <a:fillRef idx="1">
            <a:schemeClr val="lt1"/>
          </a:fillRef>
          <a:effectRef idx="0">
            <a:schemeClr val="accent1"/>
          </a:effectRef>
          <a:fontRef idx="minor">
            <a:schemeClr val="dk1"/>
          </a:fontRef>
        </p:style>
        <p:txBody>
          <a:bodyPr/>
          <a:lstStyle/>
          <a:p>
            <a:pPr algn="ctr" fontAlgn="auto">
              <a:spcBef>
                <a:spcPts val="0"/>
              </a:spcBef>
              <a:spcAft>
                <a:spcPts val="0"/>
              </a:spcAft>
              <a:defRPr/>
            </a:pPr>
            <a:r>
              <a:rPr lang="en-US" sz="1400" b="1" dirty="0">
                <a:solidFill>
                  <a:schemeClr val="tx1"/>
                </a:solidFill>
                <a:latin typeface="+mj-lt"/>
              </a:rPr>
              <a:t>35%</a:t>
            </a:r>
          </a:p>
          <a:p>
            <a:pPr algn="ctr" fontAlgn="auto">
              <a:spcBef>
                <a:spcPts val="0"/>
              </a:spcBef>
              <a:spcAft>
                <a:spcPts val="0"/>
              </a:spcAft>
              <a:defRPr/>
            </a:pPr>
            <a:endParaRPr lang="en-US" sz="1400" dirty="0">
              <a:solidFill>
                <a:schemeClr val="tx1"/>
              </a:solidFill>
              <a:latin typeface="+mj-lt"/>
            </a:endParaRPr>
          </a:p>
        </p:txBody>
      </p:sp>
      <p:sp>
        <p:nvSpPr>
          <p:cNvPr id="42" name="Rectangle 41"/>
          <p:cNvSpPr/>
          <p:nvPr/>
        </p:nvSpPr>
        <p:spPr bwMode="auto">
          <a:xfrm>
            <a:off x="1062038" y="2484438"/>
            <a:ext cx="1189037" cy="365125"/>
          </a:xfrm>
          <a:prstGeom prst="rect">
            <a:avLst/>
          </a:prstGeom>
          <a:solidFill>
            <a:srgbClr val="8381AD"/>
          </a:solidFill>
          <a:ln>
            <a:solidFill>
              <a:srgbClr val="75689F"/>
            </a:solidFill>
          </a:ln>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en-US" sz="1400" b="1" dirty="0">
                <a:solidFill>
                  <a:schemeClr val="bg1"/>
                </a:solidFill>
                <a:latin typeface="+mj-lt"/>
              </a:rPr>
              <a:t>Fixed</a:t>
            </a:r>
            <a:endParaRPr lang="en-US" sz="1400" b="1" dirty="0">
              <a:solidFill>
                <a:schemeClr val="bg1"/>
              </a:solidFill>
              <a:latin typeface="+mj-lt"/>
            </a:endParaRPr>
          </a:p>
        </p:txBody>
      </p:sp>
      <p:sp>
        <p:nvSpPr>
          <p:cNvPr id="44" name="Rectangle 43"/>
          <p:cNvSpPr/>
          <p:nvPr/>
        </p:nvSpPr>
        <p:spPr bwMode="auto">
          <a:xfrm>
            <a:off x="1062038" y="3170238"/>
            <a:ext cx="1189037" cy="457200"/>
          </a:xfrm>
          <a:prstGeom prst="rect">
            <a:avLst/>
          </a:prstGeom>
          <a:solidFill>
            <a:srgbClr val="8381AD"/>
          </a:solidFill>
          <a:ln>
            <a:solidFill>
              <a:srgbClr val="75689F"/>
            </a:solidFill>
          </a:ln>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en-US" sz="1400" b="1" dirty="0">
                <a:solidFill>
                  <a:schemeClr val="bg1"/>
                </a:solidFill>
                <a:latin typeface="+mj-lt"/>
              </a:rPr>
              <a:t>ADSL</a:t>
            </a:r>
            <a:endParaRPr lang="en-US" sz="1400" b="1" dirty="0">
              <a:solidFill>
                <a:schemeClr val="bg1"/>
              </a:solidFill>
              <a:latin typeface="+mj-lt"/>
            </a:endParaRPr>
          </a:p>
        </p:txBody>
      </p:sp>
      <p:sp>
        <p:nvSpPr>
          <p:cNvPr id="45" name="Rectangle 44"/>
          <p:cNvSpPr/>
          <p:nvPr/>
        </p:nvSpPr>
        <p:spPr bwMode="auto">
          <a:xfrm>
            <a:off x="3459163" y="2117725"/>
            <a:ext cx="1189037" cy="366713"/>
          </a:xfrm>
          <a:prstGeom prst="rect">
            <a:avLst/>
          </a:prstGeom>
          <a:solidFill>
            <a:srgbClr val="C2B9D1"/>
          </a:solidFill>
          <a:ln>
            <a:solidFill>
              <a:srgbClr val="75689F"/>
            </a:solidFill>
          </a:ln>
        </p:spPr>
        <p:style>
          <a:lnRef idx="2">
            <a:schemeClr val="accent1"/>
          </a:lnRef>
          <a:fillRef idx="1">
            <a:schemeClr val="lt1"/>
          </a:fillRef>
          <a:effectRef idx="0">
            <a:schemeClr val="accent1"/>
          </a:effectRef>
          <a:fontRef idx="minor">
            <a:schemeClr val="dk1"/>
          </a:fontRef>
        </p:style>
        <p:txBody>
          <a:bodyPr/>
          <a:lstStyle/>
          <a:p>
            <a:pPr algn="ctr" fontAlgn="auto">
              <a:spcBef>
                <a:spcPts val="0"/>
              </a:spcBef>
              <a:spcAft>
                <a:spcPts val="0"/>
              </a:spcAft>
              <a:defRPr/>
            </a:pPr>
            <a:r>
              <a:rPr lang="en-US" sz="1400" b="1" dirty="0">
                <a:solidFill>
                  <a:schemeClr val="tx1"/>
                </a:solidFill>
                <a:latin typeface="+mj-lt"/>
              </a:rPr>
              <a:t>2</a:t>
            </a:r>
          </a:p>
        </p:txBody>
      </p:sp>
      <p:sp>
        <p:nvSpPr>
          <p:cNvPr id="46" name="Rectangle 45"/>
          <p:cNvSpPr/>
          <p:nvPr/>
        </p:nvSpPr>
        <p:spPr bwMode="auto">
          <a:xfrm>
            <a:off x="2316163" y="1600200"/>
            <a:ext cx="1189037" cy="441325"/>
          </a:xfrm>
          <a:prstGeom prst="rect">
            <a:avLst/>
          </a:prstGeom>
          <a:solidFill>
            <a:srgbClr val="8381AD"/>
          </a:solidFill>
          <a:ln>
            <a:solidFill>
              <a:srgbClr val="75689F"/>
            </a:solidFill>
          </a:ln>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en-US" sz="1400" b="1" dirty="0">
                <a:solidFill>
                  <a:schemeClr val="bg1"/>
                </a:solidFill>
                <a:latin typeface="+mj-lt"/>
              </a:rPr>
              <a:t>Penetration </a:t>
            </a:r>
          </a:p>
        </p:txBody>
      </p:sp>
      <p:sp>
        <p:nvSpPr>
          <p:cNvPr id="47" name="Rectangle 46"/>
          <p:cNvSpPr/>
          <p:nvPr/>
        </p:nvSpPr>
        <p:spPr bwMode="auto">
          <a:xfrm>
            <a:off x="3459163" y="1600200"/>
            <a:ext cx="1189037" cy="441325"/>
          </a:xfrm>
          <a:prstGeom prst="rect">
            <a:avLst/>
          </a:prstGeom>
          <a:solidFill>
            <a:srgbClr val="8381AD"/>
          </a:solidFill>
          <a:ln>
            <a:solidFill>
              <a:srgbClr val="75689F"/>
            </a:solidFill>
          </a:ln>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en-US" sz="1400" b="1" dirty="0">
                <a:solidFill>
                  <a:schemeClr val="bg1"/>
                </a:solidFill>
                <a:latin typeface="+mj-lt"/>
              </a:rPr>
              <a:t>Number of SP</a:t>
            </a:r>
          </a:p>
        </p:txBody>
      </p:sp>
      <p:sp>
        <p:nvSpPr>
          <p:cNvPr id="48" name="Rectangle 47"/>
          <p:cNvSpPr/>
          <p:nvPr/>
        </p:nvSpPr>
        <p:spPr bwMode="auto">
          <a:xfrm>
            <a:off x="4602163" y="1600200"/>
            <a:ext cx="2362200" cy="441325"/>
          </a:xfrm>
          <a:prstGeom prst="rect">
            <a:avLst/>
          </a:prstGeom>
          <a:solidFill>
            <a:srgbClr val="8381AD"/>
          </a:solidFill>
          <a:ln>
            <a:solidFill>
              <a:srgbClr val="75689F"/>
            </a:solidFill>
          </a:ln>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en-US" sz="1400" b="1" dirty="0">
                <a:solidFill>
                  <a:schemeClr val="bg1"/>
                </a:solidFill>
                <a:latin typeface="+mj-lt"/>
              </a:rPr>
              <a:t>Private / State-owned </a:t>
            </a:r>
          </a:p>
        </p:txBody>
      </p:sp>
      <p:sp>
        <p:nvSpPr>
          <p:cNvPr id="49" name="Rectangle 48"/>
          <p:cNvSpPr/>
          <p:nvPr/>
        </p:nvSpPr>
        <p:spPr bwMode="auto">
          <a:xfrm>
            <a:off x="6934200" y="1600200"/>
            <a:ext cx="1189038" cy="441325"/>
          </a:xfrm>
          <a:prstGeom prst="rect">
            <a:avLst/>
          </a:prstGeom>
          <a:solidFill>
            <a:srgbClr val="8381AD"/>
          </a:solidFill>
          <a:ln>
            <a:solidFill>
              <a:srgbClr val="75689F"/>
            </a:solidFill>
          </a:ln>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en-US" sz="1400" b="1" dirty="0">
                <a:solidFill>
                  <a:schemeClr val="bg1"/>
                </a:solidFill>
                <a:latin typeface="+mj-lt"/>
              </a:rPr>
              <a:t>Level of Competition </a:t>
            </a:r>
          </a:p>
        </p:txBody>
      </p:sp>
      <p:sp>
        <p:nvSpPr>
          <p:cNvPr id="50" name="Rectangle 49"/>
          <p:cNvSpPr/>
          <p:nvPr/>
        </p:nvSpPr>
        <p:spPr bwMode="auto">
          <a:xfrm>
            <a:off x="4602163" y="2117725"/>
            <a:ext cx="2362200" cy="366713"/>
          </a:xfrm>
          <a:prstGeom prst="rect">
            <a:avLst/>
          </a:prstGeom>
          <a:solidFill>
            <a:srgbClr val="C2B9D1"/>
          </a:solidFill>
          <a:ln>
            <a:solidFill>
              <a:srgbClr val="75689F"/>
            </a:solidFill>
          </a:ln>
        </p:spPr>
        <p:style>
          <a:lnRef idx="2">
            <a:schemeClr val="accent1"/>
          </a:lnRef>
          <a:fillRef idx="1">
            <a:schemeClr val="lt1"/>
          </a:fillRef>
          <a:effectRef idx="0">
            <a:schemeClr val="accent1"/>
          </a:effectRef>
          <a:fontRef idx="minor">
            <a:schemeClr val="dk1"/>
          </a:fontRef>
        </p:style>
        <p:txBody>
          <a:bodyPr/>
          <a:lstStyle/>
          <a:p>
            <a:pPr algn="ctr" fontAlgn="auto">
              <a:spcBef>
                <a:spcPts val="0"/>
              </a:spcBef>
              <a:spcAft>
                <a:spcPts val="0"/>
              </a:spcAft>
              <a:defRPr/>
            </a:pPr>
            <a:r>
              <a:rPr lang="en-US" sz="1400" b="1" dirty="0">
                <a:solidFill>
                  <a:schemeClr val="tx1"/>
                </a:solidFill>
                <a:latin typeface="+mj-lt"/>
              </a:rPr>
              <a:t>State-Owned</a:t>
            </a:r>
          </a:p>
        </p:txBody>
      </p:sp>
      <p:sp>
        <p:nvSpPr>
          <p:cNvPr id="51" name="Rectangle 50"/>
          <p:cNvSpPr/>
          <p:nvPr/>
        </p:nvSpPr>
        <p:spPr bwMode="auto">
          <a:xfrm>
            <a:off x="6934200" y="2117725"/>
            <a:ext cx="1189038" cy="366713"/>
          </a:xfrm>
          <a:prstGeom prst="rect">
            <a:avLst/>
          </a:prstGeom>
          <a:solidFill>
            <a:srgbClr val="C2B9D1"/>
          </a:solidFill>
          <a:ln>
            <a:solidFill>
              <a:srgbClr val="75689F"/>
            </a:solidFill>
          </a:ln>
        </p:spPr>
        <p:style>
          <a:lnRef idx="2">
            <a:schemeClr val="accent1"/>
          </a:lnRef>
          <a:fillRef idx="1">
            <a:schemeClr val="lt1"/>
          </a:fillRef>
          <a:effectRef idx="0">
            <a:schemeClr val="accent1"/>
          </a:effectRef>
          <a:fontRef idx="minor">
            <a:schemeClr val="dk1"/>
          </a:fontRef>
        </p:style>
        <p:txBody>
          <a:bodyPr/>
          <a:lstStyle/>
          <a:p>
            <a:pPr algn="ctr" fontAlgn="auto">
              <a:spcBef>
                <a:spcPts val="0"/>
              </a:spcBef>
              <a:spcAft>
                <a:spcPts val="0"/>
              </a:spcAft>
              <a:defRPr/>
            </a:pPr>
            <a:r>
              <a:rPr lang="en-US" sz="1400" b="1" dirty="0">
                <a:solidFill>
                  <a:schemeClr val="tx1"/>
                </a:solidFill>
                <a:latin typeface="+mj-lt"/>
              </a:rPr>
              <a:t>Monopoly </a:t>
            </a:r>
          </a:p>
        </p:txBody>
      </p:sp>
      <p:sp>
        <p:nvSpPr>
          <p:cNvPr id="52" name="Rectangle 51"/>
          <p:cNvSpPr/>
          <p:nvPr/>
        </p:nvSpPr>
        <p:spPr bwMode="auto">
          <a:xfrm>
            <a:off x="2316163" y="2484438"/>
            <a:ext cx="1189037" cy="365125"/>
          </a:xfrm>
          <a:prstGeom prst="rect">
            <a:avLst/>
          </a:prstGeom>
          <a:solidFill>
            <a:srgbClr val="C2B9D1"/>
          </a:solidFill>
          <a:ln>
            <a:solidFill>
              <a:srgbClr val="75689F"/>
            </a:solidFill>
          </a:ln>
        </p:spPr>
        <p:style>
          <a:lnRef idx="2">
            <a:schemeClr val="accent1"/>
          </a:lnRef>
          <a:fillRef idx="1">
            <a:schemeClr val="lt1"/>
          </a:fillRef>
          <a:effectRef idx="0">
            <a:schemeClr val="accent1"/>
          </a:effectRef>
          <a:fontRef idx="minor">
            <a:schemeClr val="dk1"/>
          </a:fontRef>
        </p:style>
        <p:txBody>
          <a:bodyPr/>
          <a:lstStyle/>
          <a:p>
            <a:pPr algn="ctr" fontAlgn="auto">
              <a:spcBef>
                <a:spcPts val="0"/>
              </a:spcBef>
              <a:spcAft>
                <a:spcPts val="0"/>
              </a:spcAft>
              <a:defRPr/>
            </a:pPr>
            <a:r>
              <a:rPr lang="en-US" sz="1400" b="1" dirty="0">
                <a:solidFill>
                  <a:schemeClr val="tx1"/>
                </a:solidFill>
                <a:latin typeface="+mj-lt"/>
              </a:rPr>
              <a:t>67%</a:t>
            </a:r>
            <a:r>
              <a:rPr lang="en-US" sz="1400" baseline="30000" dirty="0">
                <a:solidFill>
                  <a:schemeClr val="tx1"/>
                </a:solidFill>
              </a:rPr>
              <a:t> (*)</a:t>
            </a:r>
          </a:p>
          <a:p>
            <a:pPr algn="ctr" fontAlgn="auto">
              <a:spcBef>
                <a:spcPts val="0"/>
              </a:spcBef>
              <a:spcAft>
                <a:spcPts val="0"/>
              </a:spcAft>
              <a:defRPr/>
            </a:pPr>
            <a:endParaRPr lang="en-US" sz="1400" dirty="0">
              <a:solidFill>
                <a:schemeClr val="tx1"/>
              </a:solidFill>
            </a:endParaRPr>
          </a:p>
          <a:p>
            <a:pPr algn="ctr" fontAlgn="auto">
              <a:spcBef>
                <a:spcPts val="0"/>
              </a:spcBef>
              <a:spcAft>
                <a:spcPts val="0"/>
              </a:spcAft>
              <a:defRPr/>
            </a:pPr>
            <a:r>
              <a:rPr lang="en-US" sz="1400" b="1" dirty="0">
                <a:solidFill>
                  <a:schemeClr val="tx1"/>
                </a:solidFill>
                <a:latin typeface="+mj-lt"/>
              </a:rPr>
              <a:t> </a:t>
            </a:r>
            <a:endParaRPr lang="en-US" sz="1400" b="1" dirty="0">
              <a:solidFill>
                <a:schemeClr val="tx1"/>
              </a:solidFill>
              <a:latin typeface="+mj-lt"/>
            </a:endParaRPr>
          </a:p>
        </p:txBody>
      </p:sp>
      <p:sp>
        <p:nvSpPr>
          <p:cNvPr id="53" name="Rectangle 52"/>
          <p:cNvSpPr/>
          <p:nvPr/>
        </p:nvSpPr>
        <p:spPr bwMode="auto">
          <a:xfrm>
            <a:off x="3459163" y="2484438"/>
            <a:ext cx="1189037" cy="365125"/>
          </a:xfrm>
          <a:prstGeom prst="rect">
            <a:avLst/>
          </a:prstGeom>
          <a:solidFill>
            <a:srgbClr val="C2B9D1"/>
          </a:solidFill>
          <a:ln>
            <a:solidFill>
              <a:srgbClr val="75689F"/>
            </a:solidFill>
          </a:ln>
        </p:spPr>
        <p:style>
          <a:lnRef idx="2">
            <a:schemeClr val="accent1"/>
          </a:lnRef>
          <a:fillRef idx="1">
            <a:schemeClr val="lt1"/>
          </a:fillRef>
          <a:effectRef idx="0">
            <a:schemeClr val="accent1"/>
          </a:effectRef>
          <a:fontRef idx="minor">
            <a:schemeClr val="dk1"/>
          </a:fontRef>
        </p:style>
        <p:txBody>
          <a:bodyPr/>
          <a:lstStyle/>
          <a:p>
            <a:pPr algn="ctr" fontAlgn="auto">
              <a:spcBef>
                <a:spcPts val="0"/>
              </a:spcBef>
              <a:spcAft>
                <a:spcPts val="0"/>
              </a:spcAft>
              <a:defRPr/>
            </a:pPr>
            <a:r>
              <a:rPr lang="en-US" sz="1400" b="1" dirty="0">
                <a:solidFill>
                  <a:schemeClr val="tx1"/>
                </a:solidFill>
                <a:latin typeface="+mj-lt"/>
              </a:rPr>
              <a:t>1</a:t>
            </a:r>
          </a:p>
        </p:txBody>
      </p:sp>
      <p:sp>
        <p:nvSpPr>
          <p:cNvPr id="54" name="Rectangle 53"/>
          <p:cNvSpPr/>
          <p:nvPr/>
        </p:nvSpPr>
        <p:spPr bwMode="auto">
          <a:xfrm>
            <a:off x="4602163" y="2484438"/>
            <a:ext cx="2362200" cy="365125"/>
          </a:xfrm>
          <a:prstGeom prst="rect">
            <a:avLst/>
          </a:prstGeom>
          <a:solidFill>
            <a:srgbClr val="C2B9D1"/>
          </a:solidFill>
          <a:ln>
            <a:solidFill>
              <a:srgbClr val="75689F"/>
            </a:solidFill>
          </a:ln>
        </p:spPr>
        <p:style>
          <a:lnRef idx="2">
            <a:schemeClr val="accent1"/>
          </a:lnRef>
          <a:fillRef idx="1">
            <a:schemeClr val="lt1"/>
          </a:fillRef>
          <a:effectRef idx="0">
            <a:schemeClr val="accent1"/>
          </a:effectRef>
          <a:fontRef idx="minor">
            <a:schemeClr val="dk1"/>
          </a:fontRef>
        </p:style>
        <p:txBody>
          <a:bodyPr/>
          <a:lstStyle/>
          <a:p>
            <a:pPr algn="ctr" fontAlgn="auto">
              <a:spcBef>
                <a:spcPts val="0"/>
              </a:spcBef>
              <a:spcAft>
                <a:spcPts val="0"/>
              </a:spcAft>
              <a:defRPr/>
            </a:pPr>
            <a:r>
              <a:rPr lang="en-US" sz="1400" b="1" dirty="0">
                <a:solidFill>
                  <a:schemeClr val="tx1"/>
                </a:solidFill>
                <a:latin typeface="+mj-lt"/>
              </a:rPr>
              <a:t>State-Owned</a:t>
            </a:r>
          </a:p>
        </p:txBody>
      </p:sp>
      <p:sp>
        <p:nvSpPr>
          <p:cNvPr id="55" name="Rectangle 54"/>
          <p:cNvSpPr/>
          <p:nvPr/>
        </p:nvSpPr>
        <p:spPr bwMode="auto">
          <a:xfrm>
            <a:off x="6934200" y="2484438"/>
            <a:ext cx="1189038" cy="365125"/>
          </a:xfrm>
          <a:prstGeom prst="rect">
            <a:avLst/>
          </a:prstGeom>
          <a:solidFill>
            <a:srgbClr val="C2B9D1"/>
          </a:solidFill>
          <a:ln>
            <a:solidFill>
              <a:srgbClr val="75689F"/>
            </a:solidFill>
          </a:ln>
        </p:spPr>
        <p:style>
          <a:lnRef idx="2">
            <a:schemeClr val="accent1"/>
          </a:lnRef>
          <a:fillRef idx="1">
            <a:schemeClr val="lt1"/>
          </a:fillRef>
          <a:effectRef idx="0">
            <a:schemeClr val="accent1"/>
          </a:effectRef>
          <a:fontRef idx="minor">
            <a:schemeClr val="dk1"/>
          </a:fontRef>
        </p:style>
        <p:txBody>
          <a:bodyPr/>
          <a:lstStyle/>
          <a:p>
            <a:pPr algn="ctr" fontAlgn="auto">
              <a:spcBef>
                <a:spcPts val="0"/>
              </a:spcBef>
              <a:spcAft>
                <a:spcPts val="0"/>
              </a:spcAft>
              <a:defRPr/>
            </a:pPr>
            <a:r>
              <a:rPr lang="en-US" sz="1400" b="1" dirty="0">
                <a:solidFill>
                  <a:schemeClr val="tx1"/>
                </a:solidFill>
                <a:latin typeface="+mj-lt"/>
              </a:rPr>
              <a:t>Monopoly </a:t>
            </a:r>
          </a:p>
        </p:txBody>
      </p:sp>
      <p:sp>
        <p:nvSpPr>
          <p:cNvPr id="65" name="Rectangle 64"/>
          <p:cNvSpPr/>
          <p:nvPr/>
        </p:nvSpPr>
        <p:spPr bwMode="auto">
          <a:xfrm>
            <a:off x="2316163" y="3170238"/>
            <a:ext cx="1189037" cy="457200"/>
          </a:xfrm>
          <a:prstGeom prst="rect">
            <a:avLst/>
          </a:prstGeom>
          <a:solidFill>
            <a:srgbClr val="C2B9D1"/>
          </a:solidFill>
          <a:ln>
            <a:solidFill>
              <a:srgbClr val="75689F"/>
            </a:solidFill>
          </a:ln>
        </p:spPr>
        <p:style>
          <a:lnRef idx="2">
            <a:schemeClr val="accent1"/>
          </a:lnRef>
          <a:fillRef idx="1">
            <a:schemeClr val="lt1"/>
          </a:fillRef>
          <a:effectRef idx="0">
            <a:schemeClr val="accent1"/>
          </a:effectRef>
          <a:fontRef idx="minor">
            <a:schemeClr val="dk1"/>
          </a:fontRef>
        </p:style>
        <p:txBody>
          <a:bodyPr/>
          <a:lstStyle/>
          <a:p>
            <a:pPr algn="ctr" fontAlgn="auto">
              <a:spcBef>
                <a:spcPts val="0"/>
              </a:spcBef>
              <a:spcAft>
                <a:spcPts val="0"/>
              </a:spcAft>
              <a:defRPr/>
            </a:pPr>
            <a:r>
              <a:rPr lang="en-US" sz="1400" b="1" dirty="0">
                <a:solidFill>
                  <a:schemeClr val="tx1"/>
                </a:solidFill>
              </a:rPr>
              <a:t>~ </a:t>
            </a:r>
            <a:r>
              <a:rPr lang="en-US" sz="1400" b="1" dirty="0">
                <a:solidFill>
                  <a:schemeClr val="tx1"/>
                </a:solidFill>
                <a:latin typeface="+mj-lt"/>
              </a:rPr>
              <a:t>11% </a:t>
            </a:r>
            <a:r>
              <a:rPr lang="en-US" sz="1400" baseline="30000" dirty="0">
                <a:solidFill>
                  <a:schemeClr val="tx1"/>
                </a:solidFill>
                <a:latin typeface="+mj-lt"/>
              </a:rPr>
              <a:t>(*)</a:t>
            </a:r>
          </a:p>
          <a:p>
            <a:pPr algn="ctr" fontAlgn="auto">
              <a:spcBef>
                <a:spcPts val="0"/>
              </a:spcBef>
              <a:spcAft>
                <a:spcPts val="0"/>
              </a:spcAft>
              <a:defRPr/>
            </a:pPr>
            <a:endParaRPr lang="en-US" sz="1400" dirty="0">
              <a:solidFill>
                <a:schemeClr val="tx1"/>
              </a:solidFill>
            </a:endParaRPr>
          </a:p>
          <a:p>
            <a:pPr algn="ctr" fontAlgn="auto">
              <a:spcBef>
                <a:spcPts val="0"/>
              </a:spcBef>
              <a:spcAft>
                <a:spcPts val="0"/>
              </a:spcAft>
              <a:defRPr/>
            </a:pPr>
            <a:endParaRPr lang="en-US" sz="1400" baseline="30000" dirty="0">
              <a:solidFill>
                <a:schemeClr val="tx1"/>
              </a:solidFill>
              <a:latin typeface="+mj-lt"/>
            </a:endParaRPr>
          </a:p>
        </p:txBody>
      </p:sp>
      <p:sp>
        <p:nvSpPr>
          <p:cNvPr id="66" name="Rectangle 65"/>
          <p:cNvSpPr/>
          <p:nvPr/>
        </p:nvSpPr>
        <p:spPr bwMode="auto">
          <a:xfrm>
            <a:off x="3459163" y="3170238"/>
            <a:ext cx="1189037" cy="457200"/>
          </a:xfrm>
          <a:prstGeom prst="rect">
            <a:avLst/>
          </a:prstGeom>
          <a:solidFill>
            <a:srgbClr val="C2B9D1"/>
          </a:solidFill>
          <a:ln>
            <a:solidFill>
              <a:srgbClr val="75689F"/>
            </a:solidFill>
          </a:ln>
        </p:spPr>
        <p:style>
          <a:lnRef idx="2">
            <a:schemeClr val="accent1"/>
          </a:lnRef>
          <a:fillRef idx="1">
            <a:schemeClr val="lt1"/>
          </a:fillRef>
          <a:effectRef idx="0">
            <a:schemeClr val="accent1"/>
          </a:effectRef>
          <a:fontRef idx="minor">
            <a:schemeClr val="dk1"/>
          </a:fontRef>
        </p:style>
        <p:txBody>
          <a:bodyPr/>
          <a:lstStyle/>
          <a:p>
            <a:pPr algn="ctr" fontAlgn="auto">
              <a:spcBef>
                <a:spcPts val="0"/>
              </a:spcBef>
              <a:spcAft>
                <a:spcPts val="0"/>
              </a:spcAft>
              <a:defRPr/>
            </a:pPr>
            <a:r>
              <a:rPr lang="en-US" sz="1400" b="1" dirty="0">
                <a:solidFill>
                  <a:schemeClr val="tx1"/>
                </a:solidFill>
                <a:latin typeface="+mj-lt"/>
              </a:rPr>
              <a:t>~ 8</a:t>
            </a:r>
          </a:p>
        </p:txBody>
      </p:sp>
      <p:sp>
        <p:nvSpPr>
          <p:cNvPr id="67" name="Rectangle 66"/>
          <p:cNvSpPr/>
          <p:nvPr/>
        </p:nvSpPr>
        <p:spPr bwMode="auto">
          <a:xfrm>
            <a:off x="4602163" y="3170238"/>
            <a:ext cx="2362200" cy="457200"/>
          </a:xfrm>
          <a:prstGeom prst="rect">
            <a:avLst/>
          </a:prstGeom>
          <a:solidFill>
            <a:srgbClr val="C2B9D1"/>
          </a:solidFill>
          <a:ln>
            <a:solidFill>
              <a:srgbClr val="75689F"/>
            </a:solidFill>
          </a:ln>
        </p:spPr>
        <p:style>
          <a:lnRef idx="2">
            <a:schemeClr val="accent1"/>
          </a:lnRef>
          <a:fillRef idx="1">
            <a:schemeClr val="lt1"/>
          </a:fillRef>
          <a:effectRef idx="0">
            <a:schemeClr val="accent1"/>
          </a:effectRef>
          <a:fontRef idx="minor">
            <a:schemeClr val="dk1"/>
          </a:fontRef>
        </p:style>
        <p:txBody>
          <a:bodyPr/>
          <a:lstStyle/>
          <a:p>
            <a:pPr algn="ctr" fontAlgn="auto">
              <a:spcBef>
                <a:spcPts val="0"/>
              </a:spcBef>
              <a:spcAft>
                <a:spcPts val="0"/>
              </a:spcAft>
              <a:defRPr/>
            </a:pPr>
            <a:r>
              <a:rPr lang="en-US" sz="1400" b="1" dirty="0" err="1">
                <a:solidFill>
                  <a:schemeClr val="tx1"/>
                </a:solidFill>
                <a:latin typeface="+mj-lt"/>
              </a:rPr>
              <a:t>MoT</a:t>
            </a:r>
            <a:r>
              <a:rPr lang="en-US" sz="1400" b="1" dirty="0">
                <a:solidFill>
                  <a:schemeClr val="tx1"/>
                </a:solidFill>
                <a:latin typeface="+mj-lt"/>
              </a:rPr>
              <a:t> / </a:t>
            </a:r>
            <a:r>
              <a:rPr lang="en-US" sz="1400" b="1" dirty="0" err="1">
                <a:solidFill>
                  <a:schemeClr val="tx1"/>
                </a:solidFill>
                <a:latin typeface="+mj-lt"/>
              </a:rPr>
              <a:t>Ogero</a:t>
            </a:r>
            <a:endParaRPr lang="en-US" sz="1400" b="1" dirty="0">
              <a:solidFill>
                <a:schemeClr val="tx1"/>
              </a:solidFill>
              <a:latin typeface="+mj-lt"/>
            </a:endParaRPr>
          </a:p>
          <a:p>
            <a:pPr algn="ctr" fontAlgn="auto">
              <a:spcBef>
                <a:spcPts val="0"/>
              </a:spcBef>
              <a:spcAft>
                <a:spcPts val="0"/>
              </a:spcAft>
              <a:defRPr/>
            </a:pPr>
            <a:r>
              <a:rPr lang="en-US" sz="1400" b="1" dirty="0">
                <a:solidFill>
                  <a:schemeClr val="tx1"/>
                </a:solidFill>
                <a:latin typeface="+mj-lt"/>
              </a:rPr>
              <a:t>(</a:t>
            </a:r>
            <a:r>
              <a:rPr lang="en-US" sz="1400" b="1" dirty="0" err="1">
                <a:solidFill>
                  <a:schemeClr val="tx1"/>
                </a:solidFill>
                <a:latin typeface="+mj-lt"/>
              </a:rPr>
              <a:t>bitstream</a:t>
            </a:r>
            <a:r>
              <a:rPr lang="en-US" sz="1400" b="1" dirty="0">
                <a:solidFill>
                  <a:schemeClr val="tx1"/>
                </a:solidFill>
                <a:latin typeface="+mj-lt"/>
              </a:rPr>
              <a:t>, line sharing) </a:t>
            </a:r>
            <a:endParaRPr lang="en-US" sz="1400" b="1" dirty="0">
              <a:solidFill>
                <a:schemeClr val="tx1"/>
              </a:solidFill>
              <a:latin typeface="+mj-lt"/>
            </a:endParaRPr>
          </a:p>
        </p:txBody>
      </p:sp>
      <p:sp>
        <p:nvSpPr>
          <p:cNvPr id="69" name="Rectangle 68"/>
          <p:cNvSpPr/>
          <p:nvPr/>
        </p:nvSpPr>
        <p:spPr bwMode="auto">
          <a:xfrm>
            <a:off x="6934200" y="3170238"/>
            <a:ext cx="1189038" cy="457200"/>
          </a:xfrm>
          <a:prstGeom prst="rect">
            <a:avLst/>
          </a:prstGeom>
          <a:solidFill>
            <a:srgbClr val="C2B9D1"/>
          </a:solidFill>
          <a:ln>
            <a:solidFill>
              <a:srgbClr val="75689F"/>
            </a:solidFill>
          </a:ln>
        </p:spPr>
        <p:style>
          <a:lnRef idx="2">
            <a:schemeClr val="accent1"/>
          </a:lnRef>
          <a:fillRef idx="1">
            <a:schemeClr val="lt1"/>
          </a:fillRef>
          <a:effectRef idx="0">
            <a:schemeClr val="accent1"/>
          </a:effectRef>
          <a:fontRef idx="minor">
            <a:schemeClr val="dk1"/>
          </a:fontRef>
        </p:style>
        <p:txBody>
          <a:bodyPr/>
          <a:lstStyle/>
          <a:p>
            <a:pPr algn="ctr" fontAlgn="auto">
              <a:spcBef>
                <a:spcPts val="0"/>
              </a:spcBef>
              <a:spcAft>
                <a:spcPts val="0"/>
              </a:spcAft>
              <a:defRPr/>
            </a:pPr>
            <a:r>
              <a:rPr lang="en-US" sz="1400" b="1" dirty="0">
                <a:solidFill>
                  <a:schemeClr val="tx1"/>
                </a:solidFill>
                <a:latin typeface="+mj-lt"/>
              </a:rPr>
              <a:t>Limited Competition</a:t>
            </a:r>
          </a:p>
        </p:txBody>
      </p:sp>
      <p:sp>
        <p:nvSpPr>
          <p:cNvPr id="10268" name="TextBox 73"/>
          <p:cNvSpPr txBox="1">
            <a:spLocks noChangeArrowheads="1"/>
          </p:cNvSpPr>
          <p:nvPr/>
        </p:nvSpPr>
        <p:spPr bwMode="auto">
          <a:xfrm>
            <a:off x="1020763" y="3657600"/>
            <a:ext cx="2882900" cy="276225"/>
          </a:xfrm>
          <a:prstGeom prst="rect">
            <a:avLst/>
          </a:prstGeom>
          <a:noFill/>
          <a:ln w="9525">
            <a:noFill/>
            <a:miter lim="800000"/>
            <a:headEnd/>
            <a:tailEnd/>
          </a:ln>
        </p:spPr>
        <p:txBody>
          <a:bodyPr>
            <a:spAutoFit/>
          </a:bodyPr>
          <a:lstStyle/>
          <a:p>
            <a:r>
              <a:rPr lang="en-US" sz="1200" i="1">
                <a:latin typeface="Calibri" pitchFamily="34" charset="0"/>
              </a:rPr>
              <a:t>(*) per household </a:t>
            </a:r>
          </a:p>
        </p:txBody>
      </p:sp>
      <p:sp>
        <p:nvSpPr>
          <p:cNvPr id="34" name="Rectangle 33"/>
          <p:cNvSpPr/>
          <p:nvPr/>
        </p:nvSpPr>
        <p:spPr>
          <a:xfrm>
            <a:off x="457200" y="4038600"/>
            <a:ext cx="8458200" cy="2438400"/>
          </a:xfrm>
          <a:prstGeom prst="rect">
            <a:avLst/>
          </a:prstGeom>
          <a:ln>
            <a:headEnd/>
            <a:tailEnd/>
          </a:ln>
        </p:spPr>
        <p:style>
          <a:lnRef idx="1">
            <a:schemeClr val="dk1"/>
          </a:lnRef>
          <a:fillRef idx="2">
            <a:schemeClr val="dk1"/>
          </a:fillRef>
          <a:effectRef idx="1">
            <a:schemeClr val="dk1"/>
          </a:effectRef>
          <a:fontRef idx="minor">
            <a:schemeClr val="dk1"/>
          </a:fontRef>
        </p:style>
        <p:txBody>
          <a:bodyPr lIns="10800" tIns="10800" rIns="10800" bIns="10800" anchor="ctr"/>
          <a:lstStyle/>
          <a:p>
            <a:pPr marL="342900" indent="-228600" fontAlgn="auto">
              <a:lnSpc>
                <a:spcPct val="80000"/>
              </a:lnSpc>
              <a:spcBef>
                <a:spcPct val="20000"/>
              </a:spcBef>
              <a:spcAft>
                <a:spcPts val="0"/>
              </a:spcAft>
              <a:buFont typeface="Webdings" pitchFamily="18" charset="2"/>
              <a:buChar char="4"/>
              <a:defRPr/>
            </a:pPr>
            <a:r>
              <a:rPr lang="en-US" sz="1400" dirty="0"/>
              <a:t>Currently </a:t>
            </a:r>
            <a:r>
              <a:rPr lang="en-US" sz="1400" dirty="0" err="1"/>
              <a:t>MoT</a:t>
            </a:r>
            <a:r>
              <a:rPr lang="en-US" sz="1400" dirty="0"/>
              <a:t> is the only provider of national internet and data transmission, however the network needs upgrade</a:t>
            </a:r>
          </a:p>
          <a:p>
            <a:pPr marL="342900" indent="-228600" fontAlgn="auto">
              <a:lnSpc>
                <a:spcPct val="80000"/>
              </a:lnSpc>
              <a:spcBef>
                <a:spcPct val="20000"/>
              </a:spcBef>
              <a:spcAft>
                <a:spcPts val="0"/>
              </a:spcAft>
              <a:defRPr/>
            </a:pPr>
            <a:endParaRPr lang="en-US" sz="1400" dirty="0"/>
          </a:p>
          <a:p>
            <a:pPr marL="342900" indent="-228600" fontAlgn="auto">
              <a:lnSpc>
                <a:spcPct val="80000"/>
              </a:lnSpc>
              <a:spcBef>
                <a:spcPct val="20000"/>
              </a:spcBef>
              <a:spcAft>
                <a:spcPts val="0"/>
              </a:spcAft>
              <a:buFont typeface="Webdings" pitchFamily="18" charset="2"/>
              <a:buChar char="4"/>
              <a:defRPr/>
            </a:pPr>
            <a:r>
              <a:rPr lang="en-US" sz="1400" dirty="0" err="1"/>
              <a:t>MoT</a:t>
            </a:r>
            <a:r>
              <a:rPr lang="en-US" sz="1400" dirty="0"/>
              <a:t> is planning for an expansion of the transmission and local loop network - complete in 2011</a:t>
            </a:r>
          </a:p>
          <a:p>
            <a:pPr marL="342900" indent="-228600" fontAlgn="auto">
              <a:lnSpc>
                <a:spcPct val="80000"/>
              </a:lnSpc>
              <a:spcBef>
                <a:spcPct val="20000"/>
              </a:spcBef>
              <a:spcAft>
                <a:spcPts val="0"/>
              </a:spcAft>
              <a:defRPr/>
            </a:pPr>
            <a:endParaRPr lang="en-US" sz="1400" dirty="0"/>
          </a:p>
          <a:p>
            <a:pPr marL="342900" indent="-228600" fontAlgn="auto">
              <a:lnSpc>
                <a:spcPct val="80000"/>
              </a:lnSpc>
              <a:spcBef>
                <a:spcPct val="20000"/>
              </a:spcBef>
              <a:spcAft>
                <a:spcPts val="0"/>
              </a:spcAft>
              <a:buFont typeface="Webdings" pitchFamily="18" charset="2"/>
              <a:buChar char="4"/>
              <a:defRPr/>
            </a:pPr>
            <a:r>
              <a:rPr lang="en-US" sz="1400" dirty="0"/>
              <a:t>DSL services have experienced a significant growth in 2007, capturing almost 10% of the internet market within the first six months of the launch date but still low in penetration rate compared to the 67% coverage of the fixed service</a:t>
            </a:r>
          </a:p>
          <a:p>
            <a:pPr marL="342900" indent="-228600" fontAlgn="auto">
              <a:lnSpc>
                <a:spcPct val="80000"/>
              </a:lnSpc>
              <a:spcBef>
                <a:spcPct val="20000"/>
              </a:spcBef>
              <a:spcAft>
                <a:spcPts val="0"/>
              </a:spcAft>
              <a:defRPr/>
            </a:pPr>
            <a:endParaRPr lang="en-US" sz="1400" dirty="0"/>
          </a:p>
          <a:p>
            <a:pPr marL="342900" indent="-228600" fontAlgn="auto">
              <a:lnSpc>
                <a:spcPct val="80000"/>
              </a:lnSpc>
              <a:spcBef>
                <a:spcPct val="20000"/>
              </a:spcBef>
              <a:spcAft>
                <a:spcPts val="0"/>
              </a:spcAft>
              <a:buFont typeface="Webdings" pitchFamily="18" charset="2"/>
              <a:buChar char="4"/>
              <a:defRPr/>
            </a:pPr>
            <a:r>
              <a:rPr lang="en-US" sz="1400" dirty="0"/>
              <a:t>The UN e-readiness Index for 2008 ranks Lebanon 76 out of 193 countries in the level of infrastructure development and readiness  </a:t>
            </a:r>
          </a:p>
        </p:txBody>
      </p:sp>
      <p:sp>
        <p:nvSpPr>
          <p:cNvPr id="10270" name="Date Placeholder 29"/>
          <p:cNvSpPr>
            <a:spLocks noGrp="1"/>
          </p:cNvSpPr>
          <p:nvPr>
            <p:ph type="dt"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fld id="{082D1959-F5D7-480C-88CF-DF116243B3E4}" type="datetime1">
              <a:rPr lang="en-US"/>
              <a:pPr fontAlgn="base">
                <a:spcBef>
                  <a:spcPct val="0"/>
                </a:spcBef>
                <a:spcAft>
                  <a:spcPct val="0"/>
                </a:spcAft>
              </a:pPr>
              <a:t>6/12/2009</a:t>
            </a:fld>
            <a:endParaRPr lang="en-US"/>
          </a:p>
        </p:txBody>
      </p:sp>
      <p:sp>
        <p:nvSpPr>
          <p:cNvPr id="10271" name="Slide Number Placeholder 30"/>
          <p:cNvSpPr>
            <a:spLocks noGrp="1"/>
          </p:cNvSpPr>
          <p:nvPr>
            <p:ph type="sldNum"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fld id="{38D7C58E-C154-4F62-A65F-FF659D12E5C1}" type="slidenum">
              <a:rPr lang="en-US"/>
              <a:pPr fontAlgn="base">
                <a:spcBef>
                  <a:spcPct val="0"/>
                </a:spcBef>
                <a:spcAft>
                  <a:spcPct val="0"/>
                </a:spcAft>
              </a:pPr>
              <a:t>3</a:t>
            </a:fld>
            <a:endParaRPr lang="en-US"/>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fontAlgn="auto">
              <a:spcAft>
                <a:spcPts val="0"/>
              </a:spcAft>
              <a:defRPr/>
            </a:pPr>
            <a:r>
              <a:rPr/>
              <a:t>Although fixed line penetration is 67%, </a:t>
            </a:r>
            <a:r>
              <a:rPr/>
              <a:t>there </a:t>
            </a:r>
            <a:r>
              <a:rPr/>
              <a:t>is a </a:t>
            </a:r>
            <a:r>
              <a:rPr/>
              <a:t>big gap between the different </a:t>
            </a:r>
            <a:r>
              <a:rPr/>
              <a:t>regions</a:t>
            </a:r>
            <a:endParaRPr/>
          </a:p>
        </p:txBody>
      </p:sp>
      <p:sp>
        <p:nvSpPr>
          <p:cNvPr id="1025" name="Rectangle 1"/>
          <p:cNvSpPr>
            <a:spLocks noChangeArrowheads="1"/>
          </p:cNvSpPr>
          <p:nvPr/>
        </p:nvSpPr>
        <p:spPr bwMode="auto">
          <a:xfrm>
            <a:off x="5105400" y="1600200"/>
            <a:ext cx="3657600" cy="2362200"/>
          </a:xfrm>
          <a:prstGeom prst="rect">
            <a:avLst/>
          </a:prstGeom>
          <a:ln>
            <a:headEnd/>
            <a:tailEnd/>
          </a:ln>
        </p:spPr>
        <p:style>
          <a:lnRef idx="1">
            <a:schemeClr val="dk1"/>
          </a:lnRef>
          <a:fillRef idx="2">
            <a:schemeClr val="dk1"/>
          </a:fillRef>
          <a:effectRef idx="1">
            <a:schemeClr val="dk1"/>
          </a:effectRef>
          <a:fontRef idx="minor">
            <a:schemeClr val="dk1"/>
          </a:fontRef>
        </p:style>
        <p:txBody>
          <a:bodyPr lIns="10800" tIns="10800" rIns="10800" bIns="10800" anchor="ctr"/>
          <a:lstStyle/>
          <a:p>
            <a:pPr marL="342900" indent="-228600">
              <a:lnSpc>
                <a:spcPct val="80000"/>
              </a:lnSpc>
              <a:spcBef>
                <a:spcPct val="20000"/>
              </a:spcBef>
              <a:buFont typeface="Webdings" pitchFamily="18" charset="2"/>
              <a:buChar char="4"/>
              <a:tabLst>
                <a:tab pos="228600" algn="l"/>
              </a:tabLst>
              <a:defRPr/>
            </a:pPr>
            <a:r>
              <a:rPr lang="en-US" sz="1600" dirty="0"/>
              <a:t>In 2005, household fixed penetration rate </a:t>
            </a:r>
            <a:r>
              <a:rPr lang="en-GB" sz="1600" dirty="0"/>
              <a:t>in the Beirut and Mount Lebanon area was quite high compared to the north, south </a:t>
            </a:r>
            <a:r>
              <a:rPr lang="en-GB" sz="1600" dirty="0">
                <a:solidFill>
                  <a:schemeClr val="tx1"/>
                </a:solidFill>
              </a:rPr>
              <a:t>and </a:t>
            </a:r>
            <a:r>
              <a:rPr lang="en-GB" sz="1600" b="1" dirty="0" err="1">
                <a:solidFill>
                  <a:schemeClr val="tx1"/>
                </a:solidFill>
              </a:rPr>
              <a:t>B</a:t>
            </a:r>
            <a:r>
              <a:rPr lang="en-GB" sz="1600" dirty="0" err="1">
                <a:solidFill>
                  <a:schemeClr val="tx1"/>
                </a:solidFill>
              </a:rPr>
              <a:t>ekaa</a:t>
            </a:r>
            <a:r>
              <a:rPr lang="en-GB" sz="1600" dirty="0">
                <a:solidFill>
                  <a:schemeClr val="tx1"/>
                </a:solidFill>
              </a:rPr>
              <a:t> </a:t>
            </a:r>
            <a:r>
              <a:rPr lang="en-GB" sz="1600" dirty="0"/>
              <a:t>regions</a:t>
            </a:r>
          </a:p>
          <a:p>
            <a:pPr marL="342900" indent="-228600">
              <a:lnSpc>
                <a:spcPct val="80000"/>
              </a:lnSpc>
              <a:spcBef>
                <a:spcPct val="20000"/>
              </a:spcBef>
              <a:tabLst>
                <a:tab pos="228600" algn="l"/>
              </a:tabLst>
              <a:defRPr/>
            </a:pPr>
            <a:endParaRPr lang="en-US" sz="1600" dirty="0"/>
          </a:p>
          <a:p>
            <a:pPr marL="342900" indent="-228600">
              <a:lnSpc>
                <a:spcPct val="80000"/>
              </a:lnSpc>
              <a:spcBef>
                <a:spcPct val="20000"/>
              </a:spcBef>
              <a:buFont typeface="Webdings" pitchFamily="18" charset="2"/>
              <a:buChar char="4"/>
              <a:tabLst>
                <a:tab pos="228600" algn="l"/>
              </a:tabLst>
              <a:defRPr/>
            </a:pPr>
            <a:r>
              <a:rPr lang="en-GB" sz="1600" dirty="0"/>
              <a:t>Nationwide fixed line penetration has increased from 58% to 67 % from 2005 to 2008; however we estimate that regional disparities still exist and are comparable to the situation in 2005 </a:t>
            </a:r>
          </a:p>
        </p:txBody>
      </p:sp>
      <p:graphicFrame>
        <p:nvGraphicFramePr>
          <p:cNvPr id="4" name="Chart 3"/>
          <p:cNvGraphicFramePr/>
          <p:nvPr/>
        </p:nvGraphicFramePr>
        <p:xfrm>
          <a:off x="1143000" y="1600200"/>
          <a:ext cx="3886200" cy="2362200"/>
        </p:xfrm>
        <a:graphic>
          <a:graphicData uri="http://schemas.openxmlformats.org/drawingml/2006/chart">
            <c:chart xmlns:c="http://schemas.openxmlformats.org/drawingml/2006/chart" xmlns:r="http://schemas.openxmlformats.org/officeDocument/2006/relationships" r:id="rId3"/>
          </a:graphicData>
        </a:graphic>
      </p:graphicFrame>
      <p:sp>
        <p:nvSpPr>
          <p:cNvPr id="6" name="Rectangle 5"/>
          <p:cNvSpPr/>
          <p:nvPr/>
        </p:nvSpPr>
        <p:spPr bwMode="auto">
          <a:xfrm>
            <a:off x="304800" y="1600200"/>
            <a:ext cx="762000" cy="2362200"/>
          </a:xfrm>
          <a:prstGeom prst="rect">
            <a:avLst/>
          </a:prstGeom>
          <a:solidFill>
            <a:srgbClr val="8381AD"/>
          </a:solidFill>
          <a:ln>
            <a:solidFill>
              <a:srgbClr val="75689F"/>
            </a:solidFill>
          </a:ln>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en-US" sz="1400" b="1" dirty="0">
                <a:solidFill>
                  <a:schemeClr val="bg1"/>
                </a:solidFill>
                <a:latin typeface="+mj-lt"/>
              </a:rPr>
              <a:t>Fixed Market </a:t>
            </a:r>
          </a:p>
        </p:txBody>
      </p:sp>
      <p:graphicFrame>
        <p:nvGraphicFramePr>
          <p:cNvPr id="8" name="Table 7"/>
          <p:cNvGraphicFramePr>
            <a:graphicFrameLocks noGrp="1"/>
          </p:cNvGraphicFramePr>
          <p:nvPr/>
        </p:nvGraphicFramePr>
        <p:xfrm>
          <a:off x="5105400" y="4267200"/>
          <a:ext cx="3657600" cy="2057401"/>
        </p:xfrm>
        <a:graphic>
          <a:graphicData uri="http://schemas.openxmlformats.org/drawingml/2006/table">
            <a:tbl>
              <a:tblPr/>
              <a:tblGrid>
                <a:gridCol w="1359869"/>
                <a:gridCol w="2297731"/>
              </a:tblGrid>
              <a:tr h="423833">
                <a:tc>
                  <a:txBody>
                    <a:bodyPr/>
                    <a:lstStyle/>
                    <a:p>
                      <a:pPr marL="0" marR="0" algn="l">
                        <a:spcBef>
                          <a:spcPts val="0"/>
                        </a:spcBef>
                        <a:spcAft>
                          <a:spcPts val="0"/>
                        </a:spcAft>
                      </a:pPr>
                      <a:r>
                        <a:rPr lang="en-US" sz="1500" b="1" dirty="0">
                          <a:solidFill>
                            <a:srgbClr val="000000"/>
                          </a:solidFill>
                          <a:latin typeface="Calibri"/>
                          <a:ea typeface="Times New Roman"/>
                          <a:cs typeface="Times New Roman"/>
                        </a:rPr>
                        <a:t> </a:t>
                      </a:r>
                      <a:r>
                        <a:rPr lang="en-US" sz="1500" b="1" dirty="0" smtClean="0">
                          <a:solidFill>
                            <a:srgbClr val="000000"/>
                          </a:solidFill>
                          <a:latin typeface="Calibri"/>
                          <a:ea typeface="Times New Roman"/>
                          <a:cs typeface="Times New Roman"/>
                        </a:rPr>
                        <a:t>2009</a:t>
                      </a:r>
                      <a:endParaRPr lang="en-US" sz="1500" b="1" dirty="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algn="l">
                        <a:spcBef>
                          <a:spcPts val="0"/>
                        </a:spcBef>
                        <a:spcAft>
                          <a:spcPts val="0"/>
                        </a:spcAft>
                      </a:pPr>
                      <a:r>
                        <a:rPr lang="en-US" sz="1500" b="1" dirty="0">
                          <a:solidFill>
                            <a:srgbClr val="000000"/>
                          </a:solidFill>
                          <a:latin typeface="Calibri"/>
                          <a:ea typeface="Times New Roman"/>
                          <a:cs typeface="Times New Roman"/>
                        </a:rPr>
                        <a:t>Number of COs </a:t>
                      </a:r>
                      <a:r>
                        <a:rPr lang="en-US" sz="1500" b="1" dirty="0" smtClean="0">
                          <a:solidFill>
                            <a:srgbClr val="000000"/>
                          </a:solidFill>
                          <a:latin typeface="Calibri"/>
                          <a:ea typeface="Times New Roman"/>
                          <a:cs typeface="Times New Roman"/>
                        </a:rPr>
                        <a:t>with DSL</a:t>
                      </a:r>
                      <a:endParaRPr lang="en-US" sz="1500" b="1" dirty="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r>
              <a:tr h="309256">
                <a:tc>
                  <a:txBody>
                    <a:bodyPr/>
                    <a:lstStyle/>
                    <a:p>
                      <a:pPr marL="0" marR="0" algn="l">
                        <a:spcBef>
                          <a:spcPts val="0"/>
                        </a:spcBef>
                        <a:spcAft>
                          <a:spcPts val="0"/>
                        </a:spcAft>
                      </a:pPr>
                      <a:r>
                        <a:rPr lang="en-US" sz="1500" b="1" dirty="0">
                          <a:solidFill>
                            <a:srgbClr val="000000"/>
                          </a:solidFill>
                          <a:latin typeface="Calibri"/>
                          <a:ea typeface="Times New Roman"/>
                          <a:cs typeface="Times New Roman"/>
                        </a:rPr>
                        <a:t>Beirut </a:t>
                      </a:r>
                      <a:endParaRPr lang="en-US" sz="1500" b="1" dirty="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algn="r">
                        <a:spcBef>
                          <a:spcPts val="0"/>
                        </a:spcBef>
                        <a:spcAft>
                          <a:spcPts val="0"/>
                        </a:spcAft>
                      </a:pPr>
                      <a:r>
                        <a:rPr lang="en-US" sz="1500" dirty="0">
                          <a:solidFill>
                            <a:srgbClr val="000000"/>
                          </a:solidFill>
                          <a:latin typeface="Calibri"/>
                          <a:ea typeface="Times New Roman"/>
                          <a:cs typeface="Times New Roman"/>
                        </a:rPr>
                        <a:t>10</a:t>
                      </a:r>
                      <a:endParaRPr lang="en-US" sz="1500" dirty="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5597">
                <a:tc>
                  <a:txBody>
                    <a:bodyPr/>
                    <a:lstStyle/>
                    <a:p>
                      <a:pPr marL="0" marR="0" algn="l">
                        <a:spcBef>
                          <a:spcPts val="0"/>
                        </a:spcBef>
                        <a:spcAft>
                          <a:spcPts val="0"/>
                        </a:spcAft>
                      </a:pPr>
                      <a:r>
                        <a:rPr lang="en-US" sz="1500" b="1" dirty="0">
                          <a:solidFill>
                            <a:srgbClr val="000000"/>
                          </a:solidFill>
                          <a:latin typeface="Calibri"/>
                          <a:ea typeface="Times New Roman"/>
                          <a:cs typeface="Times New Roman"/>
                        </a:rPr>
                        <a:t>Mt Lebanon </a:t>
                      </a:r>
                      <a:endParaRPr lang="en-US" sz="1500" b="1" dirty="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algn="r">
                        <a:spcBef>
                          <a:spcPts val="0"/>
                        </a:spcBef>
                        <a:spcAft>
                          <a:spcPts val="0"/>
                        </a:spcAft>
                      </a:pPr>
                      <a:r>
                        <a:rPr lang="en-US" sz="1500" dirty="0">
                          <a:solidFill>
                            <a:srgbClr val="000000"/>
                          </a:solidFill>
                          <a:latin typeface="Calibri"/>
                          <a:ea typeface="Times New Roman"/>
                          <a:cs typeface="Times New Roman"/>
                        </a:rPr>
                        <a:t>20</a:t>
                      </a:r>
                      <a:endParaRPr lang="en-US" sz="1500" dirty="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9256">
                <a:tc>
                  <a:txBody>
                    <a:bodyPr/>
                    <a:lstStyle/>
                    <a:p>
                      <a:pPr marL="0" marR="0" algn="l">
                        <a:spcBef>
                          <a:spcPts val="0"/>
                        </a:spcBef>
                        <a:spcAft>
                          <a:spcPts val="0"/>
                        </a:spcAft>
                      </a:pPr>
                      <a:r>
                        <a:rPr lang="en-US" sz="1500" b="1" dirty="0" err="1">
                          <a:solidFill>
                            <a:srgbClr val="000000"/>
                          </a:solidFill>
                          <a:latin typeface="Calibri"/>
                          <a:ea typeface="Times New Roman"/>
                          <a:cs typeface="Times New Roman"/>
                        </a:rPr>
                        <a:t>Nabatieh</a:t>
                      </a:r>
                      <a:r>
                        <a:rPr lang="en-US" sz="1500" b="1" dirty="0">
                          <a:solidFill>
                            <a:srgbClr val="000000"/>
                          </a:solidFill>
                          <a:latin typeface="Calibri"/>
                          <a:ea typeface="Times New Roman"/>
                          <a:cs typeface="Times New Roman"/>
                        </a:rPr>
                        <a:t> </a:t>
                      </a:r>
                      <a:endParaRPr lang="en-US" sz="1500" b="1" dirty="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algn="r">
                        <a:spcBef>
                          <a:spcPts val="0"/>
                        </a:spcBef>
                        <a:spcAft>
                          <a:spcPts val="0"/>
                        </a:spcAft>
                      </a:pPr>
                      <a:r>
                        <a:rPr lang="en-US" sz="1500" dirty="0">
                          <a:solidFill>
                            <a:srgbClr val="000000"/>
                          </a:solidFill>
                          <a:latin typeface="Calibri"/>
                          <a:ea typeface="Times New Roman"/>
                          <a:cs typeface="Times New Roman"/>
                        </a:rPr>
                        <a:t>2</a:t>
                      </a:r>
                      <a:endParaRPr lang="en-US" sz="1500" dirty="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9256">
                <a:tc>
                  <a:txBody>
                    <a:bodyPr/>
                    <a:lstStyle/>
                    <a:p>
                      <a:pPr marL="0" marR="0" algn="l">
                        <a:spcBef>
                          <a:spcPts val="0"/>
                        </a:spcBef>
                        <a:spcAft>
                          <a:spcPts val="0"/>
                        </a:spcAft>
                      </a:pPr>
                      <a:r>
                        <a:rPr lang="en-US" sz="1500" b="1" dirty="0">
                          <a:solidFill>
                            <a:srgbClr val="000000"/>
                          </a:solidFill>
                          <a:latin typeface="Calibri"/>
                          <a:ea typeface="Times New Roman"/>
                          <a:cs typeface="Times New Roman"/>
                        </a:rPr>
                        <a:t>North</a:t>
                      </a:r>
                      <a:endParaRPr lang="en-US" sz="1500" b="1" dirty="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algn="r">
                        <a:spcBef>
                          <a:spcPts val="0"/>
                        </a:spcBef>
                        <a:spcAft>
                          <a:spcPts val="0"/>
                        </a:spcAft>
                      </a:pPr>
                      <a:r>
                        <a:rPr lang="en-US" sz="1500" dirty="0">
                          <a:solidFill>
                            <a:srgbClr val="000000"/>
                          </a:solidFill>
                          <a:latin typeface="Calibri"/>
                          <a:ea typeface="Times New Roman"/>
                          <a:cs typeface="Times New Roman"/>
                        </a:rPr>
                        <a:t>13</a:t>
                      </a:r>
                      <a:endParaRPr lang="en-US" sz="1500" dirty="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0203">
                <a:tc>
                  <a:txBody>
                    <a:bodyPr/>
                    <a:lstStyle/>
                    <a:p>
                      <a:pPr marL="0" marR="0" algn="l">
                        <a:spcBef>
                          <a:spcPts val="0"/>
                        </a:spcBef>
                        <a:spcAft>
                          <a:spcPts val="0"/>
                        </a:spcAft>
                      </a:pPr>
                      <a:r>
                        <a:rPr lang="en-US" sz="1500" b="1" dirty="0">
                          <a:solidFill>
                            <a:srgbClr val="000000"/>
                          </a:solidFill>
                          <a:latin typeface="Calibri"/>
                          <a:ea typeface="Times New Roman"/>
                          <a:cs typeface="Times New Roman"/>
                        </a:rPr>
                        <a:t>South </a:t>
                      </a:r>
                      <a:endParaRPr lang="en-US" sz="1500" b="1" dirty="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algn="r">
                        <a:spcBef>
                          <a:spcPts val="0"/>
                        </a:spcBef>
                        <a:spcAft>
                          <a:spcPts val="0"/>
                        </a:spcAft>
                      </a:pPr>
                      <a:r>
                        <a:rPr lang="en-US" sz="1500" dirty="0">
                          <a:solidFill>
                            <a:srgbClr val="000000"/>
                          </a:solidFill>
                          <a:latin typeface="Calibri"/>
                          <a:ea typeface="Times New Roman"/>
                          <a:cs typeface="Times New Roman"/>
                        </a:rPr>
                        <a:t>6</a:t>
                      </a:r>
                      <a:endParaRPr lang="en-US" sz="1500" dirty="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9" name="Rectangle 8"/>
          <p:cNvSpPr/>
          <p:nvPr/>
        </p:nvSpPr>
        <p:spPr bwMode="auto">
          <a:xfrm>
            <a:off x="304800" y="4267200"/>
            <a:ext cx="762000" cy="2057400"/>
          </a:xfrm>
          <a:prstGeom prst="rect">
            <a:avLst/>
          </a:prstGeom>
          <a:solidFill>
            <a:srgbClr val="8381AD"/>
          </a:solidFill>
          <a:ln>
            <a:solidFill>
              <a:srgbClr val="75689F"/>
            </a:solidFill>
          </a:ln>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en-US" sz="1400" b="1" dirty="0">
                <a:solidFill>
                  <a:schemeClr val="bg1"/>
                </a:solidFill>
                <a:latin typeface="+mj-lt"/>
              </a:rPr>
              <a:t>ADSL Market </a:t>
            </a:r>
            <a:endParaRPr lang="en-US" sz="1400" b="1" dirty="0">
              <a:solidFill>
                <a:schemeClr val="bg1"/>
              </a:solidFill>
              <a:latin typeface="+mj-lt"/>
            </a:endParaRPr>
          </a:p>
        </p:txBody>
      </p:sp>
      <p:graphicFrame>
        <p:nvGraphicFramePr>
          <p:cNvPr id="10" name="Chart 9"/>
          <p:cNvGraphicFramePr/>
          <p:nvPr/>
        </p:nvGraphicFramePr>
        <p:xfrm>
          <a:off x="1143000" y="4267200"/>
          <a:ext cx="3886200" cy="2057400"/>
        </p:xfrm>
        <a:graphic>
          <a:graphicData uri="http://schemas.openxmlformats.org/drawingml/2006/chart">
            <c:chart xmlns:c="http://schemas.openxmlformats.org/drawingml/2006/chart" xmlns:r="http://schemas.openxmlformats.org/officeDocument/2006/relationships" r:id="rId4"/>
          </a:graphicData>
        </a:graphic>
      </p:graphicFrame>
      <p:sp>
        <p:nvSpPr>
          <p:cNvPr id="11295" name="TextBox 10"/>
          <p:cNvSpPr txBox="1">
            <a:spLocks noChangeArrowheads="1"/>
          </p:cNvSpPr>
          <p:nvPr/>
        </p:nvSpPr>
        <p:spPr bwMode="auto">
          <a:xfrm>
            <a:off x="1143000" y="3686175"/>
            <a:ext cx="3276600" cy="260350"/>
          </a:xfrm>
          <a:prstGeom prst="rect">
            <a:avLst/>
          </a:prstGeom>
          <a:noFill/>
          <a:ln w="9525">
            <a:noFill/>
            <a:miter lim="800000"/>
            <a:headEnd/>
            <a:tailEnd/>
          </a:ln>
        </p:spPr>
        <p:txBody>
          <a:bodyPr>
            <a:spAutoFit/>
          </a:bodyPr>
          <a:lstStyle/>
          <a:p>
            <a:r>
              <a:rPr lang="en-US" sz="1100" i="1">
                <a:latin typeface="Calibri" pitchFamily="34" charset="0"/>
              </a:rPr>
              <a:t>Source: TRA Market Analysis </a:t>
            </a:r>
          </a:p>
        </p:txBody>
      </p:sp>
      <p:sp>
        <p:nvSpPr>
          <p:cNvPr id="11296" name="TextBox 11"/>
          <p:cNvSpPr txBox="1">
            <a:spLocks noChangeArrowheads="1"/>
          </p:cNvSpPr>
          <p:nvPr/>
        </p:nvSpPr>
        <p:spPr bwMode="auto">
          <a:xfrm>
            <a:off x="1143000" y="6096000"/>
            <a:ext cx="3276600" cy="261938"/>
          </a:xfrm>
          <a:prstGeom prst="rect">
            <a:avLst/>
          </a:prstGeom>
          <a:noFill/>
          <a:ln w="9525">
            <a:noFill/>
            <a:miter lim="800000"/>
            <a:headEnd/>
            <a:tailEnd/>
          </a:ln>
        </p:spPr>
        <p:txBody>
          <a:bodyPr>
            <a:spAutoFit/>
          </a:bodyPr>
          <a:lstStyle/>
          <a:p>
            <a:r>
              <a:rPr lang="en-US" sz="1100" i="1">
                <a:latin typeface="Calibri" pitchFamily="34" charset="0"/>
              </a:rPr>
              <a:t>Source: TRA Market Analysis </a:t>
            </a:r>
          </a:p>
        </p:txBody>
      </p:sp>
      <p:sp>
        <p:nvSpPr>
          <p:cNvPr id="11297" name="Date Placeholder 12"/>
          <p:cNvSpPr>
            <a:spLocks noGrp="1"/>
          </p:cNvSpPr>
          <p:nvPr>
            <p:ph type="dt"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fld id="{7A1F1BFE-6F1A-4436-8401-DEEE5B2222A1}" type="datetime1">
              <a:rPr lang="en-US"/>
              <a:pPr fontAlgn="base">
                <a:spcBef>
                  <a:spcPct val="0"/>
                </a:spcBef>
                <a:spcAft>
                  <a:spcPct val="0"/>
                </a:spcAft>
              </a:pPr>
              <a:t>6/12/2009</a:t>
            </a:fld>
            <a:endParaRPr lang="en-US"/>
          </a:p>
        </p:txBody>
      </p:sp>
      <p:sp>
        <p:nvSpPr>
          <p:cNvPr id="11298" name="Slide Number Placeholder 13"/>
          <p:cNvSpPr>
            <a:spLocks noGrp="1"/>
          </p:cNvSpPr>
          <p:nvPr>
            <p:ph type="sldNum"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fld id="{2E528FBF-AC20-4759-88D6-2CBD7C00670D}" type="slidenum">
              <a:rPr lang="en-US"/>
              <a:pPr fontAlgn="base">
                <a:spcBef>
                  <a:spcPct val="0"/>
                </a:spcBef>
                <a:spcAft>
                  <a:spcPct val="0"/>
                </a:spcAft>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fontAlgn="auto">
              <a:spcAft>
                <a:spcPts val="0"/>
              </a:spcAft>
              <a:defRPr/>
            </a:pPr>
            <a:r>
              <a:rPr/>
              <a:t>Regional disparities in </a:t>
            </a:r>
            <a:r>
              <a:rPr/>
              <a:t>income are significant and the poorest regions are able to spend very little on telecom</a:t>
            </a:r>
            <a:endParaRPr/>
          </a:p>
        </p:txBody>
      </p:sp>
      <p:sp>
        <p:nvSpPr>
          <p:cNvPr id="9" name="Rectangle 8"/>
          <p:cNvSpPr/>
          <p:nvPr/>
        </p:nvSpPr>
        <p:spPr>
          <a:xfrm>
            <a:off x="304800" y="1447800"/>
            <a:ext cx="8458200" cy="1600200"/>
          </a:xfrm>
          <a:prstGeom prst="rect">
            <a:avLst/>
          </a:prstGeom>
          <a:ln>
            <a:headEnd/>
            <a:tailEnd/>
          </a:ln>
        </p:spPr>
        <p:style>
          <a:lnRef idx="1">
            <a:schemeClr val="dk1"/>
          </a:lnRef>
          <a:fillRef idx="2">
            <a:schemeClr val="dk1"/>
          </a:fillRef>
          <a:effectRef idx="1">
            <a:schemeClr val="dk1"/>
          </a:effectRef>
          <a:fontRef idx="minor">
            <a:schemeClr val="dk1"/>
          </a:fontRef>
        </p:style>
        <p:txBody>
          <a:bodyPr lIns="10800" tIns="10800" rIns="10800" bIns="10800" anchor="ctr"/>
          <a:lstStyle/>
          <a:p>
            <a:pPr marL="342900" indent="-228600">
              <a:lnSpc>
                <a:spcPct val="80000"/>
              </a:lnSpc>
              <a:spcBef>
                <a:spcPct val="20000"/>
              </a:spcBef>
              <a:buFont typeface="Webdings" pitchFamily="18" charset="2"/>
              <a:buChar char="4"/>
              <a:tabLst>
                <a:tab pos="228600" algn="l"/>
              </a:tabLst>
              <a:defRPr/>
            </a:pPr>
            <a:r>
              <a:rPr lang="en-GB" sz="1400" dirty="0"/>
              <a:t>52% of households in Lebanon have an income of less than 1,000,000 LBP per month (source: CAS) </a:t>
            </a:r>
          </a:p>
          <a:p>
            <a:pPr marL="342900" indent="-228600">
              <a:lnSpc>
                <a:spcPct val="80000"/>
              </a:lnSpc>
              <a:spcBef>
                <a:spcPct val="20000"/>
              </a:spcBef>
              <a:buFont typeface="Webdings" pitchFamily="18" charset="2"/>
              <a:buChar char="4"/>
              <a:tabLst>
                <a:tab pos="228600" algn="l"/>
              </a:tabLst>
              <a:defRPr/>
            </a:pPr>
            <a:r>
              <a:rPr lang="en-GB" sz="1400" dirty="0"/>
              <a:t>People spend 3 to 5% of their income on telecom services </a:t>
            </a:r>
          </a:p>
          <a:p>
            <a:pPr marL="342900" indent="-228600">
              <a:lnSpc>
                <a:spcPct val="80000"/>
              </a:lnSpc>
              <a:spcBef>
                <a:spcPct val="20000"/>
              </a:spcBef>
              <a:buFont typeface="Webdings" pitchFamily="18" charset="2"/>
              <a:buChar char="4"/>
              <a:tabLst>
                <a:tab pos="228600" algn="l"/>
              </a:tabLst>
              <a:defRPr/>
            </a:pPr>
            <a:r>
              <a:rPr lang="en-GB" sz="1400" dirty="0"/>
              <a:t>59% of households in Lebanon can afford less than 8.75 USD per capita on telecommunications</a:t>
            </a:r>
          </a:p>
          <a:p>
            <a:pPr marL="342900" indent="-228600">
              <a:lnSpc>
                <a:spcPct val="80000"/>
              </a:lnSpc>
              <a:spcBef>
                <a:spcPct val="20000"/>
              </a:spcBef>
              <a:buFont typeface="Webdings" pitchFamily="18" charset="2"/>
              <a:buChar char="4"/>
              <a:tabLst>
                <a:tab pos="228600" algn="l"/>
              </a:tabLst>
              <a:defRPr/>
            </a:pPr>
            <a:r>
              <a:rPr lang="en-GB" sz="1400" dirty="0"/>
              <a:t>The greatest % of households below the extreme poverty are in the North and they are the least able to spend on telecom</a:t>
            </a:r>
            <a:endParaRPr lang="en-US" sz="1400" dirty="0"/>
          </a:p>
        </p:txBody>
      </p:sp>
      <p:graphicFrame>
        <p:nvGraphicFramePr>
          <p:cNvPr id="10" name="Table 9"/>
          <p:cNvGraphicFramePr>
            <a:graphicFrameLocks noGrp="1"/>
          </p:cNvGraphicFramePr>
          <p:nvPr/>
        </p:nvGraphicFramePr>
        <p:xfrm>
          <a:off x="4724400" y="3276600"/>
          <a:ext cx="4038600" cy="2438401"/>
        </p:xfrm>
        <a:graphic>
          <a:graphicData uri="http://schemas.openxmlformats.org/drawingml/2006/table">
            <a:tbl>
              <a:tblPr/>
              <a:tblGrid>
                <a:gridCol w="1006419"/>
                <a:gridCol w="1006419"/>
                <a:gridCol w="1091230"/>
                <a:gridCol w="934532"/>
              </a:tblGrid>
              <a:tr h="544432">
                <a:tc>
                  <a:txBody>
                    <a:bodyPr/>
                    <a:lstStyle/>
                    <a:p>
                      <a:pPr marL="0" marR="0" algn="l">
                        <a:spcBef>
                          <a:spcPts val="0"/>
                        </a:spcBef>
                        <a:spcAft>
                          <a:spcPts val="0"/>
                        </a:spcAft>
                      </a:pPr>
                      <a:r>
                        <a:rPr lang="en-US" sz="1100" b="1" dirty="0" smtClean="0">
                          <a:solidFill>
                            <a:schemeClr val="tx1"/>
                          </a:solidFill>
                          <a:latin typeface="Calibri"/>
                          <a:ea typeface="Times New Roman"/>
                          <a:cs typeface="Times New Roman"/>
                        </a:rPr>
                        <a:t>Percentage of households </a:t>
                      </a:r>
                      <a:endParaRPr lang="en-US" sz="1100" b="1" dirty="0">
                        <a:solidFill>
                          <a:schemeClr val="tx1"/>
                        </a:solidFill>
                        <a:latin typeface="Arial"/>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algn="l">
                        <a:spcBef>
                          <a:spcPts val="0"/>
                        </a:spcBef>
                        <a:spcAft>
                          <a:spcPts val="0"/>
                        </a:spcAft>
                      </a:pPr>
                      <a:r>
                        <a:rPr lang="en-US" sz="1100" b="1" dirty="0">
                          <a:solidFill>
                            <a:srgbClr val="000000"/>
                          </a:solidFill>
                          <a:latin typeface="Calibri"/>
                          <a:ea typeface="Times New Roman"/>
                          <a:cs typeface="Times New Roman"/>
                        </a:rPr>
                        <a:t>Household Income </a:t>
                      </a:r>
                      <a:r>
                        <a:rPr lang="en-US" sz="1100" b="1" dirty="0" smtClean="0">
                          <a:solidFill>
                            <a:srgbClr val="000000"/>
                          </a:solidFill>
                          <a:latin typeface="Calibri"/>
                          <a:ea typeface="Times New Roman"/>
                          <a:cs typeface="Times New Roman"/>
                        </a:rPr>
                        <a:t>in USD</a:t>
                      </a:r>
                      <a:endParaRPr lang="en-US" sz="1100" b="1" dirty="0">
                        <a:latin typeface="Arial"/>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algn="l">
                        <a:spcBef>
                          <a:spcPts val="0"/>
                        </a:spcBef>
                        <a:spcAft>
                          <a:spcPts val="0"/>
                        </a:spcAft>
                      </a:pPr>
                      <a:r>
                        <a:rPr lang="en-US" sz="1100" b="1" dirty="0">
                          <a:solidFill>
                            <a:srgbClr val="000000"/>
                          </a:solidFill>
                          <a:latin typeface="Calibri"/>
                          <a:ea typeface="Times New Roman"/>
                          <a:cs typeface="Times New Roman"/>
                        </a:rPr>
                        <a:t>Telecom Spending per household </a:t>
                      </a:r>
                      <a:endParaRPr lang="en-US" sz="1100" b="1" dirty="0">
                        <a:latin typeface="Arial"/>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algn="l">
                        <a:spcBef>
                          <a:spcPts val="0"/>
                        </a:spcBef>
                        <a:spcAft>
                          <a:spcPts val="0"/>
                        </a:spcAft>
                      </a:pPr>
                      <a:r>
                        <a:rPr lang="en-US" sz="1100" b="1" dirty="0">
                          <a:solidFill>
                            <a:srgbClr val="000000"/>
                          </a:solidFill>
                          <a:latin typeface="Calibri"/>
                          <a:ea typeface="Times New Roman"/>
                          <a:cs typeface="Times New Roman"/>
                        </a:rPr>
                        <a:t>Telecom Spending per capita </a:t>
                      </a:r>
                      <a:endParaRPr lang="en-US" sz="1100" b="1" dirty="0">
                        <a:latin typeface="Arial"/>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r>
              <a:tr h="210441">
                <a:tc>
                  <a:txBody>
                    <a:bodyPr/>
                    <a:lstStyle/>
                    <a:p>
                      <a:pPr marL="0" marR="0" algn="r">
                        <a:spcBef>
                          <a:spcPts val="0"/>
                        </a:spcBef>
                        <a:spcAft>
                          <a:spcPts val="0"/>
                        </a:spcAft>
                      </a:pPr>
                      <a:r>
                        <a:rPr lang="en-US" sz="1100" b="1" dirty="0">
                          <a:solidFill>
                            <a:srgbClr val="000000"/>
                          </a:solidFill>
                          <a:latin typeface="Calibri"/>
                          <a:ea typeface="Times New Roman"/>
                          <a:cs typeface="Times New Roman"/>
                        </a:rPr>
                        <a:t>8%</a:t>
                      </a:r>
                      <a:endParaRPr lang="en-US" sz="1100" b="1" dirty="0">
                        <a:latin typeface="Arial"/>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1100" dirty="0">
                          <a:solidFill>
                            <a:srgbClr val="000000"/>
                          </a:solidFill>
                          <a:latin typeface="Calibri"/>
                          <a:ea typeface="Times New Roman"/>
                          <a:cs typeface="Times New Roman"/>
                        </a:rPr>
                        <a:t>&lt;200</a:t>
                      </a:r>
                      <a:endParaRPr lang="en-US" sz="1100" dirty="0">
                        <a:latin typeface="Arial"/>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cs typeface="Times New Roman"/>
                        </a:rPr>
                        <a:t>7</a:t>
                      </a:r>
                      <a:endParaRPr lang="en-US" sz="1100">
                        <a:latin typeface="Arial"/>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cs typeface="Times New Roman"/>
                        </a:rPr>
                        <a:t>1.75</a:t>
                      </a:r>
                      <a:endParaRPr lang="en-US" sz="1100">
                        <a:latin typeface="Arial"/>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441">
                <a:tc>
                  <a:txBody>
                    <a:bodyPr/>
                    <a:lstStyle/>
                    <a:p>
                      <a:pPr marL="0" marR="0" algn="r">
                        <a:spcBef>
                          <a:spcPts val="0"/>
                        </a:spcBef>
                        <a:spcAft>
                          <a:spcPts val="0"/>
                        </a:spcAft>
                      </a:pPr>
                      <a:r>
                        <a:rPr lang="en-US" sz="1100" b="1" dirty="0">
                          <a:solidFill>
                            <a:srgbClr val="000000"/>
                          </a:solidFill>
                          <a:latin typeface="Calibri"/>
                          <a:ea typeface="Times New Roman"/>
                          <a:cs typeface="Times New Roman"/>
                        </a:rPr>
                        <a:t>28%</a:t>
                      </a:r>
                      <a:endParaRPr lang="en-US" sz="1100" b="1" dirty="0">
                        <a:latin typeface="Arial"/>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1100" dirty="0">
                          <a:solidFill>
                            <a:srgbClr val="000000"/>
                          </a:solidFill>
                          <a:latin typeface="Calibri"/>
                          <a:ea typeface="Times New Roman"/>
                          <a:cs typeface="Times New Roman"/>
                        </a:rPr>
                        <a:t>200-400</a:t>
                      </a:r>
                      <a:endParaRPr lang="en-US" sz="1100" dirty="0">
                        <a:latin typeface="Arial"/>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cs typeface="Times New Roman"/>
                        </a:rPr>
                        <a:t>14</a:t>
                      </a:r>
                      <a:endParaRPr lang="en-US" sz="1100">
                        <a:latin typeface="Arial"/>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cs typeface="Times New Roman"/>
                        </a:rPr>
                        <a:t>3.5</a:t>
                      </a:r>
                      <a:endParaRPr lang="en-US" sz="1100">
                        <a:latin typeface="Arial"/>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441">
                <a:tc>
                  <a:txBody>
                    <a:bodyPr/>
                    <a:lstStyle/>
                    <a:p>
                      <a:pPr marL="0" marR="0" algn="r">
                        <a:spcBef>
                          <a:spcPts val="0"/>
                        </a:spcBef>
                        <a:spcAft>
                          <a:spcPts val="0"/>
                        </a:spcAft>
                      </a:pPr>
                      <a:r>
                        <a:rPr lang="en-US" sz="1100" b="1" dirty="0" smtClean="0">
                          <a:solidFill>
                            <a:srgbClr val="000000"/>
                          </a:solidFill>
                          <a:latin typeface="Calibri"/>
                          <a:ea typeface="Times New Roman"/>
                          <a:cs typeface="Times New Roman"/>
                        </a:rPr>
                        <a:t>15%</a:t>
                      </a:r>
                      <a:endParaRPr lang="en-US" sz="1100" b="1" dirty="0">
                        <a:latin typeface="Arial"/>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1100" dirty="0">
                          <a:solidFill>
                            <a:srgbClr val="000000"/>
                          </a:solidFill>
                          <a:latin typeface="Calibri"/>
                          <a:ea typeface="Times New Roman"/>
                          <a:cs typeface="Times New Roman"/>
                        </a:rPr>
                        <a:t>400- 600</a:t>
                      </a:r>
                      <a:endParaRPr lang="en-US" sz="1100" dirty="0">
                        <a:latin typeface="Arial"/>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cs typeface="Times New Roman"/>
                        </a:rPr>
                        <a:t>21</a:t>
                      </a:r>
                      <a:endParaRPr lang="en-US" sz="1100">
                        <a:latin typeface="Arial"/>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cs typeface="Times New Roman"/>
                        </a:rPr>
                        <a:t>5.25</a:t>
                      </a:r>
                      <a:endParaRPr lang="en-US" sz="1100">
                        <a:latin typeface="Arial"/>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441">
                <a:tc>
                  <a:txBody>
                    <a:bodyPr/>
                    <a:lstStyle/>
                    <a:p>
                      <a:pPr marL="0" marR="0" algn="r">
                        <a:spcBef>
                          <a:spcPts val="0"/>
                        </a:spcBef>
                        <a:spcAft>
                          <a:spcPts val="0"/>
                        </a:spcAft>
                      </a:pPr>
                      <a:r>
                        <a:rPr lang="en-US" sz="1100" b="1" dirty="0" smtClean="0">
                          <a:solidFill>
                            <a:srgbClr val="000000"/>
                          </a:solidFill>
                          <a:latin typeface="Calibri"/>
                          <a:ea typeface="Times New Roman"/>
                          <a:cs typeface="Times New Roman"/>
                        </a:rPr>
                        <a:t>8 %</a:t>
                      </a:r>
                      <a:endParaRPr lang="en-US" sz="1100" b="1" dirty="0">
                        <a:latin typeface="Arial"/>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1100">
                          <a:solidFill>
                            <a:srgbClr val="000000"/>
                          </a:solidFill>
                          <a:latin typeface="Calibri"/>
                          <a:ea typeface="Times New Roman"/>
                          <a:cs typeface="Times New Roman"/>
                        </a:rPr>
                        <a:t>600 - 800</a:t>
                      </a:r>
                      <a:endParaRPr lang="en-US" sz="1100">
                        <a:latin typeface="Arial"/>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Calibri"/>
                          <a:ea typeface="Times New Roman"/>
                          <a:cs typeface="Times New Roman"/>
                        </a:rPr>
                        <a:t>28</a:t>
                      </a:r>
                      <a:endParaRPr lang="en-US" sz="1100" dirty="0">
                        <a:latin typeface="Arial"/>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cs typeface="Times New Roman"/>
                        </a:rPr>
                        <a:t>7</a:t>
                      </a:r>
                      <a:endParaRPr lang="en-US" sz="1100">
                        <a:latin typeface="Arial"/>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441">
                <a:tc>
                  <a:txBody>
                    <a:bodyPr/>
                    <a:lstStyle/>
                    <a:p>
                      <a:pPr marL="0" marR="0" algn="r">
                        <a:spcBef>
                          <a:spcPts val="0"/>
                        </a:spcBef>
                        <a:spcAft>
                          <a:spcPts val="0"/>
                        </a:spcAft>
                      </a:pPr>
                      <a:r>
                        <a:rPr lang="en-US" sz="1100" b="1" dirty="0" smtClean="0">
                          <a:solidFill>
                            <a:srgbClr val="000000"/>
                          </a:solidFill>
                          <a:latin typeface="Calibri"/>
                          <a:ea typeface="Times New Roman"/>
                          <a:cs typeface="Times New Roman"/>
                        </a:rPr>
                        <a:t>9%</a:t>
                      </a:r>
                      <a:endParaRPr lang="en-US" sz="1100" b="1" dirty="0">
                        <a:latin typeface="Arial"/>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1100" dirty="0">
                          <a:solidFill>
                            <a:srgbClr val="000000"/>
                          </a:solidFill>
                          <a:latin typeface="Calibri"/>
                          <a:ea typeface="Times New Roman"/>
                          <a:cs typeface="Times New Roman"/>
                        </a:rPr>
                        <a:t>800-1000</a:t>
                      </a:r>
                      <a:endParaRPr lang="en-US" sz="1100" dirty="0">
                        <a:latin typeface="Arial"/>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Calibri"/>
                          <a:ea typeface="Times New Roman"/>
                          <a:cs typeface="Times New Roman"/>
                        </a:rPr>
                        <a:t>35</a:t>
                      </a:r>
                      <a:endParaRPr lang="en-US" sz="1100" dirty="0">
                        <a:latin typeface="Arial"/>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Calibri"/>
                          <a:ea typeface="Times New Roman"/>
                          <a:cs typeface="Times New Roman"/>
                        </a:rPr>
                        <a:t>8.75</a:t>
                      </a:r>
                      <a:endParaRPr lang="en-US" sz="1100" dirty="0">
                        <a:latin typeface="Arial"/>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441">
                <a:tc>
                  <a:txBody>
                    <a:bodyPr/>
                    <a:lstStyle/>
                    <a:p>
                      <a:pPr marL="0" marR="0" algn="r">
                        <a:spcBef>
                          <a:spcPts val="0"/>
                        </a:spcBef>
                        <a:spcAft>
                          <a:spcPts val="0"/>
                        </a:spcAft>
                      </a:pPr>
                      <a:r>
                        <a:rPr lang="en-US" sz="1100" b="1" dirty="0">
                          <a:solidFill>
                            <a:srgbClr val="000000"/>
                          </a:solidFill>
                          <a:latin typeface="Calibri"/>
                          <a:ea typeface="Times New Roman"/>
                          <a:cs typeface="Times New Roman"/>
                        </a:rPr>
                        <a:t>8%</a:t>
                      </a:r>
                      <a:endParaRPr lang="en-US" sz="1100" b="1" dirty="0">
                        <a:latin typeface="Arial"/>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1100" dirty="0">
                          <a:solidFill>
                            <a:srgbClr val="000000"/>
                          </a:solidFill>
                          <a:latin typeface="Calibri"/>
                          <a:ea typeface="Times New Roman"/>
                          <a:cs typeface="Times New Roman"/>
                        </a:rPr>
                        <a:t>1000-1600</a:t>
                      </a:r>
                      <a:endParaRPr lang="en-US" sz="1100" dirty="0">
                        <a:latin typeface="Arial"/>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Calibri"/>
                          <a:ea typeface="Times New Roman"/>
                          <a:cs typeface="Times New Roman"/>
                        </a:rPr>
                        <a:t>56</a:t>
                      </a:r>
                      <a:endParaRPr lang="en-US" sz="1100" dirty="0">
                        <a:latin typeface="Arial"/>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cs typeface="Times New Roman"/>
                        </a:rPr>
                        <a:t>14</a:t>
                      </a:r>
                      <a:endParaRPr lang="en-US" sz="1100">
                        <a:latin typeface="Arial"/>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441">
                <a:tc>
                  <a:txBody>
                    <a:bodyPr/>
                    <a:lstStyle/>
                    <a:p>
                      <a:pPr marL="0" marR="0" algn="r">
                        <a:spcBef>
                          <a:spcPts val="0"/>
                        </a:spcBef>
                        <a:spcAft>
                          <a:spcPts val="0"/>
                        </a:spcAft>
                      </a:pPr>
                      <a:r>
                        <a:rPr lang="en-US" sz="1100" b="1" dirty="0" smtClean="0">
                          <a:solidFill>
                            <a:srgbClr val="000000"/>
                          </a:solidFill>
                          <a:latin typeface="Calibri"/>
                          <a:ea typeface="Times New Roman"/>
                          <a:cs typeface="Times New Roman"/>
                        </a:rPr>
                        <a:t>4%</a:t>
                      </a:r>
                      <a:endParaRPr lang="en-US" sz="1100" b="1" dirty="0">
                        <a:latin typeface="Arial"/>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1100">
                          <a:solidFill>
                            <a:srgbClr val="000000"/>
                          </a:solidFill>
                          <a:latin typeface="Calibri"/>
                          <a:ea typeface="Times New Roman"/>
                          <a:cs typeface="Times New Roman"/>
                        </a:rPr>
                        <a:t>1600-2200</a:t>
                      </a:r>
                      <a:endParaRPr lang="en-US" sz="1100">
                        <a:latin typeface="Arial"/>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cs typeface="Times New Roman"/>
                        </a:rPr>
                        <a:t>77</a:t>
                      </a:r>
                      <a:endParaRPr lang="en-US" sz="1100">
                        <a:latin typeface="Arial"/>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cs typeface="Times New Roman"/>
                        </a:rPr>
                        <a:t>19.25</a:t>
                      </a:r>
                      <a:endParaRPr lang="en-US" sz="1100">
                        <a:latin typeface="Arial"/>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441">
                <a:tc>
                  <a:txBody>
                    <a:bodyPr/>
                    <a:lstStyle/>
                    <a:p>
                      <a:pPr marL="0" marR="0" algn="r">
                        <a:spcBef>
                          <a:spcPts val="0"/>
                        </a:spcBef>
                        <a:spcAft>
                          <a:spcPts val="0"/>
                        </a:spcAft>
                      </a:pPr>
                      <a:r>
                        <a:rPr lang="en-US" sz="1100" b="1" dirty="0" smtClean="0">
                          <a:solidFill>
                            <a:srgbClr val="000000"/>
                          </a:solidFill>
                          <a:latin typeface="Calibri"/>
                          <a:ea typeface="Times New Roman"/>
                          <a:cs typeface="Times New Roman"/>
                        </a:rPr>
                        <a:t>2%</a:t>
                      </a:r>
                      <a:endParaRPr lang="en-US" sz="1100" b="1" dirty="0">
                        <a:latin typeface="Arial"/>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1100">
                          <a:solidFill>
                            <a:srgbClr val="000000"/>
                          </a:solidFill>
                          <a:latin typeface="Calibri"/>
                          <a:ea typeface="Times New Roman"/>
                          <a:cs typeface="Times New Roman"/>
                        </a:rPr>
                        <a:t>2200-3400</a:t>
                      </a:r>
                      <a:endParaRPr lang="en-US" sz="1100">
                        <a:latin typeface="Arial"/>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cs typeface="Times New Roman"/>
                        </a:rPr>
                        <a:t>119</a:t>
                      </a:r>
                      <a:endParaRPr lang="en-US" sz="1100">
                        <a:latin typeface="Arial"/>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Calibri"/>
                          <a:ea typeface="Times New Roman"/>
                          <a:cs typeface="Times New Roman"/>
                        </a:rPr>
                        <a:t>29.75</a:t>
                      </a:r>
                      <a:endParaRPr lang="en-US" sz="1100" dirty="0">
                        <a:latin typeface="Arial"/>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441">
                <a:tc>
                  <a:txBody>
                    <a:bodyPr/>
                    <a:lstStyle/>
                    <a:p>
                      <a:pPr marL="0" marR="0" algn="r">
                        <a:spcBef>
                          <a:spcPts val="0"/>
                        </a:spcBef>
                        <a:spcAft>
                          <a:spcPts val="0"/>
                        </a:spcAft>
                      </a:pPr>
                      <a:r>
                        <a:rPr lang="en-US" sz="1100" b="1" dirty="0" smtClean="0">
                          <a:solidFill>
                            <a:srgbClr val="000000"/>
                          </a:solidFill>
                          <a:latin typeface="Calibri"/>
                          <a:ea typeface="Times New Roman"/>
                          <a:cs typeface="Times New Roman"/>
                        </a:rPr>
                        <a:t>1%</a:t>
                      </a:r>
                      <a:endParaRPr lang="en-US" sz="1100" b="1" dirty="0">
                        <a:latin typeface="Arial"/>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1100">
                          <a:solidFill>
                            <a:srgbClr val="000000"/>
                          </a:solidFill>
                          <a:latin typeface="Calibri"/>
                          <a:ea typeface="Times New Roman"/>
                          <a:cs typeface="Times New Roman"/>
                        </a:rPr>
                        <a:t>&gt;3400</a:t>
                      </a:r>
                      <a:endParaRPr lang="en-US" sz="1100">
                        <a:latin typeface="Arial"/>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cs typeface="Times New Roman"/>
                        </a:rPr>
                        <a:t>119</a:t>
                      </a:r>
                      <a:endParaRPr lang="en-US" sz="1100">
                        <a:latin typeface="Arial"/>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Calibri"/>
                          <a:ea typeface="Times New Roman"/>
                          <a:cs typeface="Times New Roman"/>
                        </a:rPr>
                        <a:t>29.75</a:t>
                      </a:r>
                      <a:endParaRPr lang="en-US" sz="1100" dirty="0">
                        <a:latin typeface="Arial"/>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pic>
        <p:nvPicPr>
          <p:cNvPr id="12349" name="Picture 10"/>
          <p:cNvPicPr>
            <a:picLocks noChangeAspect="1" noChangeArrowheads="1"/>
          </p:cNvPicPr>
          <p:nvPr/>
        </p:nvPicPr>
        <p:blipFill>
          <a:blip r:embed="rId3" cstate="print"/>
          <a:srcRect/>
          <a:stretch>
            <a:fillRect/>
          </a:stretch>
        </p:blipFill>
        <p:spPr bwMode="auto">
          <a:xfrm>
            <a:off x="304800" y="3276600"/>
            <a:ext cx="4343400" cy="3048000"/>
          </a:xfrm>
          <a:prstGeom prst="rect">
            <a:avLst/>
          </a:prstGeom>
          <a:noFill/>
          <a:ln w="9525">
            <a:solidFill>
              <a:schemeClr val="tx1"/>
            </a:solidFill>
            <a:miter lim="800000"/>
            <a:headEnd/>
            <a:tailEnd/>
          </a:ln>
        </p:spPr>
      </p:pic>
      <p:sp>
        <p:nvSpPr>
          <p:cNvPr id="12350" name="Rectangle 5"/>
          <p:cNvSpPr>
            <a:spLocks noChangeArrowheads="1"/>
          </p:cNvSpPr>
          <p:nvPr/>
        </p:nvSpPr>
        <p:spPr bwMode="auto">
          <a:xfrm>
            <a:off x="4724400" y="5791200"/>
            <a:ext cx="4038600" cy="720725"/>
          </a:xfrm>
          <a:prstGeom prst="rect">
            <a:avLst/>
          </a:prstGeom>
          <a:noFill/>
          <a:ln w="9525">
            <a:noFill/>
            <a:miter lim="800000"/>
            <a:headEnd/>
            <a:tailEnd/>
          </a:ln>
        </p:spPr>
        <p:txBody>
          <a:bodyPr>
            <a:spAutoFit/>
          </a:bodyPr>
          <a:lstStyle/>
          <a:p>
            <a:pPr>
              <a:lnSpc>
                <a:spcPct val="80000"/>
              </a:lnSpc>
              <a:spcBef>
                <a:spcPct val="20000"/>
              </a:spcBef>
              <a:buFont typeface="Webdings" pitchFamily="18" charset="2"/>
              <a:buChar char="4"/>
              <a:tabLst>
                <a:tab pos="228600" algn="l"/>
              </a:tabLst>
            </a:pPr>
            <a:r>
              <a:rPr lang="en-GB" sz="1200">
                <a:solidFill>
                  <a:srgbClr val="000000"/>
                </a:solidFill>
                <a:latin typeface="Calibri" pitchFamily="34" charset="0"/>
              </a:rPr>
              <a:t> The above estimation is based on a calculation of 3.5% telecom spending of total GDP and an average of 4 residents per households </a:t>
            </a:r>
          </a:p>
          <a:p>
            <a:pPr>
              <a:lnSpc>
                <a:spcPct val="80000"/>
              </a:lnSpc>
              <a:spcBef>
                <a:spcPct val="20000"/>
              </a:spcBef>
              <a:buFont typeface="Webdings" pitchFamily="18" charset="2"/>
              <a:buChar char="4"/>
              <a:tabLst>
                <a:tab pos="228600" algn="l"/>
              </a:tabLst>
            </a:pPr>
            <a:r>
              <a:rPr lang="en-GB" sz="1200">
                <a:solidFill>
                  <a:srgbClr val="000000"/>
                </a:solidFill>
                <a:latin typeface="Calibri" pitchFamily="34" charset="0"/>
              </a:rPr>
              <a:t>Sources:  Central Administration of Statistics, TRA analysis </a:t>
            </a:r>
            <a:endParaRPr lang="en-US" sz="1200">
              <a:solidFill>
                <a:srgbClr val="000000"/>
              </a:solidFill>
              <a:latin typeface="Calibri" pitchFamily="34" charset="0"/>
            </a:endParaRPr>
          </a:p>
        </p:txBody>
      </p:sp>
      <p:sp>
        <p:nvSpPr>
          <p:cNvPr id="12351" name="TextBox 6"/>
          <p:cNvSpPr txBox="1">
            <a:spLocks noChangeArrowheads="1"/>
          </p:cNvSpPr>
          <p:nvPr/>
        </p:nvSpPr>
        <p:spPr bwMode="auto">
          <a:xfrm>
            <a:off x="304800" y="6324600"/>
            <a:ext cx="3429000" cy="261938"/>
          </a:xfrm>
          <a:prstGeom prst="rect">
            <a:avLst/>
          </a:prstGeom>
          <a:noFill/>
          <a:ln w="9525">
            <a:noFill/>
            <a:miter lim="800000"/>
            <a:headEnd/>
            <a:tailEnd/>
          </a:ln>
        </p:spPr>
        <p:txBody>
          <a:bodyPr>
            <a:spAutoFit/>
          </a:bodyPr>
          <a:lstStyle/>
          <a:p>
            <a:r>
              <a:rPr lang="en-US" sz="1100" i="1">
                <a:latin typeface="Calibri" pitchFamily="34" charset="0"/>
              </a:rPr>
              <a:t>Source: UNDP Poverty Report 2008</a:t>
            </a:r>
          </a:p>
        </p:txBody>
      </p:sp>
      <p:sp>
        <p:nvSpPr>
          <p:cNvPr id="8" name="Oval 7"/>
          <p:cNvSpPr/>
          <p:nvPr/>
        </p:nvSpPr>
        <p:spPr>
          <a:xfrm>
            <a:off x="3581400" y="3810000"/>
            <a:ext cx="685800" cy="2133600"/>
          </a:xfrm>
          <a:prstGeom prst="ellipse">
            <a:avLst/>
          </a:prstGeom>
          <a:noFill/>
          <a:ln>
            <a:solidFill>
              <a:srgbClr val="C00000"/>
            </a:solid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endParaRPr lang="en-US" dirty="0"/>
          </a:p>
        </p:txBody>
      </p:sp>
      <p:sp>
        <p:nvSpPr>
          <p:cNvPr id="13" name="Rectangle 12"/>
          <p:cNvSpPr/>
          <p:nvPr/>
        </p:nvSpPr>
        <p:spPr>
          <a:xfrm>
            <a:off x="5257800" y="3886200"/>
            <a:ext cx="3429000" cy="990600"/>
          </a:xfrm>
          <a:prstGeom prst="rect">
            <a:avLst/>
          </a:prstGeom>
          <a:noFill/>
          <a:ln/>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endParaRPr lang="en-US" dirty="0"/>
          </a:p>
        </p:txBody>
      </p:sp>
      <p:cxnSp>
        <p:nvCxnSpPr>
          <p:cNvPr id="15" name="Straight Arrow Connector 14"/>
          <p:cNvCxnSpPr/>
          <p:nvPr/>
        </p:nvCxnSpPr>
        <p:spPr>
          <a:xfrm>
            <a:off x="8458200" y="2209800"/>
            <a:ext cx="457200" cy="1588"/>
          </a:xfrm>
          <a:prstGeom prst="straightConnector1">
            <a:avLst/>
          </a:prstGeom>
          <a:ln>
            <a:tailEnd type="none"/>
          </a:ln>
        </p:spPr>
        <p:style>
          <a:lnRef idx="2">
            <a:schemeClr val="accent2"/>
          </a:lnRef>
          <a:fillRef idx="0">
            <a:schemeClr val="accent2"/>
          </a:fillRef>
          <a:effectRef idx="1">
            <a:schemeClr val="accent2"/>
          </a:effectRef>
          <a:fontRef idx="minor">
            <a:schemeClr val="tx1"/>
          </a:fontRef>
        </p:style>
      </p:cxnSp>
      <p:cxnSp>
        <p:nvCxnSpPr>
          <p:cNvPr id="17" name="Straight Arrow Connector 16"/>
          <p:cNvCxnSpPr/>
          <p:nvPr/>
        </p:nvCxnSpPr>
        <p:spPr>
          <a:xfrm rot="5400000">
            <a:off x="7850188" y="3276600"/>
            <a:ext cx="2132012" cy="1588"/>
          </a:xfrm>
          <a:prstGeom prst="straightConnector1">
            <a:avLst/>
          </a:prstGeom>
          <a:ln>
            <a:tailEnd type="none"/>
          </a:ln>
        </p:spPr>
        <p:style>
          <a:lnRef idx="2">
            <a:schemeClr val="accent2"/>
          </a:lnRef>
          <a:fillRef idx="0">
            <a:schemeClr val="accent2"/>
          </a:fillRef>
          <a:effectRef idx="1">
            <a:schemeClr val="accent2"/>
          </a:effectRef>
          <a:fontRef idx="minor">
            <a:schemeClr val="tx1"/>
          </a:fontRef>
        </p:style>
      </p:cxnSp>
      <p:cxnSp>
        <p:nvCxnSpPr>
          <p:cNvPr id="18" name="Straight Arrow Connector 17"/>
          <p:cNvCxnSpPr/>
          <p:nvPr/>
        </p:nvCxnSpPr>
        <p:spPr>
          <a:xfrm rot="10800000">
            <a:off x="8686800" y="4343400"/>
            <a:ext cx="228600" cy="1588"/>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sp>
        <p:nvSpPr>
          <p:cNvPr id="12357" name="Date Placeholder 13"/>
          <p:cNvSpPr>
            <a:spLocks noGrp="1"/>
          </p:cNvSpPr>
          <p:nvPr>
            <p:ph type="dt"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fld id="{1C2A36E2-BB4B-4440-8365-D22426DCB9B1}" type="datetime1">
              <a:rPr lang="en-US"/>
              <a:pPr fontAlgn="base">
                <a:spcBef>
                  <a:spcPct val="0"/>
                </a:spcBef>
                <a:spcAft>
                  <a:spcPct val="0"/>
                </a:spcAft>
              </a:pPr>
              <a:t>6/12/2009</a:t>
            </a:fld>
            <a:endParaRPr lang="en-US"/>
          </a:p>
        </p:txBody>
      </p:sp>
      <p:sp>
        <p:nvSpPr>
          <p:cNvPr id="12358" name="Slide Number Placeholder 15"/>
          <p:cNvSpPr>
            <a:spLocks noGrp="1"/>
          </p:cNvSpPr>
          <p:nvPr>
            <p:ph type="sldNum"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fld id="{587B44FC-C72F-47D9-824F-55C8159EF8AE}" type="slidenum">
              <a:rPr lang="en-US"/>
              <a:pPr fontAlgn="base">
                <a:spcBef>
                  <a:spcPct val="0"/>
                </a:spcBef>
                <a:spcAft>
                  <a:spcPct val="0"/>
                </a:spcAft>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14400" y="2514600"/>
            <a:ext cx="7772400" cy="762000"/>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315" name="Text Placeholder 1"/>
          <p:cNvSpPr>
            <a:spLocks noGrp="1"/>
          </p:cNvSpPr>
          <p:nvPr>
            <p:ph type="body" sz="quarter" idx="13"/>
          </p:nvPr>
        </p:nvSpPr>
        <p:spPr bwMode="auto">
          <a:xfrm>
            <a:off x="914400" y="1981200"/>
            <a:ext cx="7391400" cy="4419600"/>
          </a:xfrm>
          <a:noFill/>
        </p:spPr>
        <p:txBody>
          <a:bodyPr vert="horz" wrap="square" lIns="91440" tIns="45720" rIns="91440" bIns="45720" numCol="1" anchor="t" anchorCtr="0" compatLnSpc="1">
            <a:prstTxWarp prst="textNoShape">
              <a:avLst/>
            </a:prstTxWarp>
          </a:bodyPr>
          <a:lstStyle/>
          <a:p>
            <a:r>
              <a:t>Status of telecommunications in Lebanon</a:t>
            </a:r>
          </a:p>
          <a:p>
            <a:r>
              <a:t>Needs of un/underserved areas</a:t>
            </a:r>
          </a:p>
          <a:p>
            <a:r>
              <a:t>Options for ubiquitous coverage</a:t>
            </a:r>
          </a:p>
        </p:txBody>
      </p:sp>
      <p:sp>
        <p:nvSpPr>
          <p:cNvPr id="13316" name="Date Placeholder 3"/>
          <p:cNvSpPr>
            <a:spLocks noGrp="1"/>
          </p:cNvSpPr>
          <p:nvPr>
            <p:ph type="dt" sz="quarter" idx="14"/>
          </p:nvPr>
        </p:nvSpPr>
        <p:spPr bwMode="auto">
          <a:xfrm>
            <a:off x="457200" y="6356350"/>
            <a:ext cx="2133600" cy="365125"/>
          </a:xfrm>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fld id="{A21DE128-14B5-484F-A4D7-727AF914CB26}" type="datetime1">
              <a:rPr lang="en-US"/>
              <a:pPr fontAlgn="base">
                <a:spcBef>
                  <a:spcPct val="0"/>
                </a:spcBef>
                <a:spcAft>
                  <a:spcPct val="0"/>
                </a:spcAft>
              </a:pPr>
              <a:t>6/12/2009</a:t>
            </a:fld>
            <a:endParaRPr lang="en-US"/>
          </a:p>
        </p:txBody>
      </p:sp>
      <p:sp>
        <p:nvSpPr>
          <p:cNvPr id="13317" name="Slide Number Placeholder 4"/>
          <p:cNvSpPr>
            <a:spLocks noGrp="1"/>
          </p:cNvSpPr>
          <p:nvPr>
            <p:ph type="sldNum" sz="quarter" idx="15"/>
          </p:nvPr>
        </p:nvSpPr>
        <p:spPr bwMode="auto">
          <a:xfrm>
            <a:off x="6553200" y="6356350"/>
            <a:ext cx="2133600" cy="365125"/>
          </a:xfrm>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fld id="{6DEFDB6C-C35A-4085-88FB-78E3ABC98C7A}" type="slidenum">
              <a:rPr lang="en-US"/>
              <a:pPr fontAlgn="base">
                <a:spcBef>
                  <a:spcPct val="0"/>
                </a:spcBef>
                <a:spcAft>
                  <a:spcPct val="0"/>
                </a:spcAft>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pPr algn="l" fontAlgn="auto">
              <a:spcAft>
                <a:spcPts val="0"/>
              </a:spcAft>
              <a:defRPr/>
            </a:pPr>
            <a:r>
              <a:rPr/>
              <a:t>Integration in the national economy entails decentralization and the development of economic activities and social services</a:t>
            </a:r>
            <a:endParaRPr/>
          </a:p>
        </p:txBody>
      </p:sp>
      <p:grpSp>
        <p:nvGrpSpPr>
          <p:cNvPr id="14339" name="Group 14"/>
          <p:cNvGrpSpPr>
            <a:grpSpLocks/>
          </p:cNvGrpSpPr>
          <p:nvPr/>
        </p:nvGrpSpPr>
        <p:grpSpPr bwMode="auto">
          <a:xfrm>
            <a:off x="-457200" y="1676400"/>
            <a:ext cx="10210800" cy="4548188"/>
            <a:chOff x="-914400" y="1371600"/>
            <a:chExt cx="11201400" cy="5105400"/>
          </a:xfrm>
        </p:grpSpPr>
        <p:graphicFrame>
          <p:nvGraphicFramePr>
            <p:cNvPr id="4" name="Diagram 3"/>
            <p:cNvGraphicFramePr/>
            <p:nvPr/>
          </p:nvGraphicFramePr>
          <p:xfrm>
            <a:off x="-914400" y="1371600"/>
            <a:ext cx="11201400" cy="5105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4347" name="TextBox 4"/>
            <p:cNvSpPr txBox="1">
              <a:spLocks noChangeArrowheads="1"/>
            </p:cNvSpPr>
            <p:nvPr/>
          </p:nvSpPr>
          <p:spPr bwMode="auto">
            <a:xfrm>
              <a:off x="4107407" y="2996718"/>
              <a:ext cx="1247633" cy="1070960"/>
            </a:xfrm>
            <a:prstGeom prst="rect">
              <a:avLst/>
            </a:prstGeom>
            <a:noFill/>
            <a:ln w="9525">
              <a:noFill/>
              <a:miter lim="800000"/>
              <a:headEnd/>
              <a:tailEnd/>
            </a:ln>
          </p:spPr>
          <p:txBody>
            <a:bodyPr>
              <a:spAutoFit/>
            </a:bodyPr>
            <a:lstStyle/>
            <a:p>
              <a:pPr algn="ctr"/>
              <a:r>
                <a:rPr lang="en-US" sz="1400">
                  <a:solidFill>
                    <a:schemeClr val="bg1"/>
                  </a:solidFill>
                  <a:latin typeface="Calibri" pitchFamily="34" charset="0"/>
                </a:rPr>
                <a:t>Integration in the National Economy</a:t>
              </a:r>
            </a:p>
          </p:txBody>
        </p:sp>
        <p:sp>
          <p:nvSpPr>
            <p:cNvPr id="14348" name="TextBox 5"/>
            <p:cNvSpPr txBox="1">
              <a:spLocks noChangeArrowheads="1"/>
            </p:cNvSpPr>
            <p:nvPr/>
          </p:nvSpPr>
          <p:spPr bwMode="auto">
            <a:xfrm>
              <a:off x="4853485" y="4792901"/>
              <a:ext cx="1245358" cy="587301"/>
            </a:xfrm>
            <a:prstGeom prst="rect">
              <a:avLst/>
            </a:prstGeom>
            <a:noFill/>
            <a:ln w="9525">
              <a:noFill/>
              <a:miter lim="800000"/>
              <a:headEnd/>
              <a:tailEnd/>
            </a:ln>
          </p:spPr>
          <p:txBody>
            <a:bodyPr>
              <a:spAutoFit/>
            </a:bodyPr>
            <a:lstStyle/>
            <a:p>
              <a:pPr algn="ctr"/>
              <a:r>
                <a:rPr lang="en-US" sz="1400">
                  <a:solidFill>
                    <a:schemeClr val="bg1"/>
                  </a:solidFill>
                  <a:latin typeface="Calibri" pitchFamily="34" charset="0"/>
                </a:rPr>
                <a:t>Government Services</a:t>
              </a:r>
            </a:p>
          </p:txBody>
        </p:sp>
        <p:sp>
          <p:nvSpPr>
            <p:cNvPr id="14349" name="TextBox 6"/>
            <p:cNvSpPr txBox="1">
              <a:spLocks noChangeArrowheads="1"/>
            </p:cNvSpPr>
            <p:nvPr/>
          </p:nvSpPr>
          <p:spPr bwMode="auto">
            <a:xfrm>
              <a:off x="4184745" y="5391629"/>
              <a:ext cx="1066800" cy="1070960"/>
            </a:xfrm>
            <a:prstGeom prst="rect">
              <a:avLst/>
            </a:prstGeom>
            <a:noFill/>
            <a:ln w="9525">
              <a:noFill/>
              <a:miter lim="800000"/>
              <a:headEnd/>
              <a:tailEnd/>
            </a:ln>
          </p:spPr>
          <p:txBody>
            <a:bodyPr>
              <a:spAutoFit/>
            </a:bodyPr>
            <a:lstStyle/>
            <a:p>
              <a:pPr algn="ctr"/>
              <a:r>
                <a:rPr lang="en-US" sz="1400">
                  <a:solidFill>
                    <a:schemeClr val="bg1"/>
                  </a:solidFill>
                  <a:latin typeface="Calibri" pitchFamily="34" charset="0"/>
                </a:rPr>
                <a:t>Health and Education</a:t>
              </a:r>
            </a:p>
            <a:p>
              <a:pPr algn="ctr"/>
              <a:r>
                <a:rPr lang="en-US" sz="1400">
                  <a:solidFill>
                    <a:schemeClr val="bg1"/>
                  </a:solidFill>
                  <a:latin typeface="Calibri" pitchFamily="34" charset="0"/>
                </a:rPr>
                <a:t>Services</a:t>
              </a:r>
            </a:p>
          </p:txBody>
        </p:sp>
        <p:sp>
          <p:nvSpPr>
            <p:cNvPr id="14350" name="TextBox 7"/>
            <p:cNvSpPr txBox="1">
              <a:spLocks noChangeArrowheads="1"/>
            </p:cNvSpPr>
            <p:nvPr/>
          </p:nvSpPr>
          <p:spPr bwMode="auto">
            <a:xfrm>
              <a:off x="2590800" y="5391629"/>
              <a:ext cx="1259575" cy="829131"/>
            </a:xfrm>
            <a:prstGeom prst="rect">
              <a:avLst/>
            </a:prstGeom>
            <a:noFill/>
            <a:ln w="9525">
              <a:noFill/>
              <a:miter lim="800000"/>
              <a:headEnd/>
              <a:tailEnd/>
            </a:ln>
          </p:spPr>
          <p:txBody>
            <a:bodyPr>
              <a:spAutoFit/>
            </a:bodyPr>
            <a:lstStyle/>
            <a:p>
              <a:r>
                <a:rPr lang="en-US" sz="1400">
                  <a:solidFill>
                    <a:schemeClr val="bg1"/>
                  </a:solidFill>
                  <a:latin typeface="Calibri" pitchFamily="34" charset="0"/>
                </a:rPr>
                <a:t> Human Capacity &amp;Potential</a:t>
              </a:r>
            </a:p>
          </p:txBody>
        </p:sp>
        <p:sp>
          <p:nvSpPr>
            <p:cNvPr id="14351" name="TextBox 9"/>
            <p:cNvSpPr txBox="1">
              <a:spLocks noChangeArrowheads="1"/>
            </p:cNvSpPr>
            <p:nvPr/>
          </p:nvSpPr>
          <p:spPr bwMode="auto">
            <a:xfrm>
              <a:off x="3200400" y="4876799"/>
              <a:ext cx="1402308" cy="587301"/>
            </a:xfrm>
            <a:prstGeom prst="rect">
              <a:avLst/>
            </a:prstGeom>
            <a:noFill/>
            <a:ln w="9525">
              <a:noFill/>
              <a:miter lim="800000"/>
              <a:headEnd/>
              <a:tailEnd/>
            </a:ln>
          </p:spPr>
          <p:txBody>
            <a:bodyPr>
              <a:spAutoFit/>
            </a:bodyPr>
            <a:lstStyle/>
            <a:p>
              <a:pPr algn="ctr"/>
              <a:r>
                <a:rPr lang="en-US" sz="1400">
                  <a:solidFill>
                    <a:schemeClr val="bg1"/>
                  </a:solidFill>
                  <a:latin typeface="Calibri" pitchFamily="34" charset="0"/>
                </a:rPr>
                <a:t>Environmental Quality </a:t>
              </a:r>
            </a:p>
          </p:txBody>
        </p:sp>
        <p:sp>
          <p:nvSpPr>
            <p:cNvPr id="14352" name="TextBox 10"/>
            <p:cNvSpPr txBox="1">
              <a:spLocks noChangeArrowheads="1"/>
            </p:cNvSpPr>
            <p:nvPr/>
          </p:nvSpPr>
          <p:spPr bwMode="auto">
            <a:xfrm>
              <a:off x="4853485" y="4108641"/>
              <a:ext cx="1421073" cy="587301"/>
            </a:xfrm>
            <a:prstGeom prst="rect">
              <a:avLst/>
            </a:prstGeom>
            <a:noFill/>
            <a:ln w="9525">
              <a:noFill/>
              <a:miter lim="800000"/>
              <a:headEnd/>
              <a:tailEnd/>
            </a:ln>
          </p:spPr>
          <p:txBody>
            <a:bodyPr>
              <a:spAutoFit/>
            </a:bodyPr>
            <a:lstStyle/>
            <a:p>
              <a:pPr algn="ctr"/>
              <a:r>
                <a:rPr lang="en-US" sz="1400">
                  <a:solidFill>
                    <a:schemeClr val="bg1"/>
                  </a:solidFill>
                  <a:latin typeface="Calibri" pitchFamily="34" charset="0"/>
                </a:rPr>
                <a:t>Job Opportunities</a:t>
              </a:r>
            </a:p>
          </p:txBody>
        </p:sp>
        <p:sp>
          <p:nvSpPr>
            <p:cNvPr id="14353" name="TextBox 12"/>
            <p:cNvSpPr txBox="1">
              <a:spLocks noChangeArrowheads="1"/>
            </p:cNvSpPr>
            <p:nvPr/>
          </p:nvSpPr>
          <p:spPr bwMode="auto">
            <a:xfrm>
              <a:off x="4059640" y="2312458"/>
              <a:ext cx="1295400" cy="587301"/>
            </a:xfrm>
            <a:prstGeom prst="rect">
              <a:avLst/>
            </a:prstGeom>
            <a:noFill/>
            <a:ln w="9525">
              <a:noFill/>
              <a:miter lim="800000"/>
              <a:headEnd/>
              <a:tailEnd/>
            </a:ln>
          </p:spPr>
          <p:txBody>
            <a:bodyPr>
              <a:spAutoFit/>
            </a:bodyPr>
            <a:lstStyle/>
            <a:p>
              <a:pPr algn="ctr"/>
              <a:r>
                <a:rPr lang="en-US" sz="1400">
                  <a:solidFill>
                    <a:schemeClr val="bg1"/>
                  </a:solidFill>
                  <a:latin typeface="Calibri" pitchFamily="34" charset="0"/>
                </a:rPr>
                <a:t>Economic Development </a:t>
              </a:r>
            </a:p>
          </p:txBody>
        </p:sp>
        <p:sp>
          <p:nvSpPr>
            <p:cNvPr id="14354" name="TextBox 13"/>
            <p:cNvSpPr txBox="1">
              <a:spLocks noChangeArrowheads="1"/>
            </p:cNvSpPr>
            <p:nvPr/>
          </p:nvSpPr>
          <p:spPr bwMode="auto">
            <a:xfrm>
              <a:off x="5856596" y="5477161"/>
              <a:ext cx="1066800" cy="587301"/>
            </a:xfrm>
            <a:prstGeom prst="rect">
              <a:avLst/>
            </a:prstGeom>
            <a:noFill/>
            <a:ln w="9525">
              <a:noFill/>
              <a:miter lim="800000"/>
              <a:headEnd/>
              <a:tailEnd/>
            </a:ln>
          </p:spPr>
          <p:txBody>
            <a:bodyPr>
              <a:spAutoFit/>
            </a:bodyPr>
            <a:lstStyle/>
            <a:p>
              <a:pPr algn="ctr"/>
              <a:r>
                <a:rPr lang="en-US" sz="1400">
                  <a:solidFill>
                    <a:schemeClr val="bg1"/>
                  </a:solidFill>
                  <a:latin typeface="Calibri" pitchFamily="34" charset="0"/>
                </a:rPr>
                <a:t>Work Conditions</a:t>
              </a:r>
            </a:p>
          </p:txBody>
        </p:sp>
      </p:grpSp>
      <p:sp>
        <p:nvSpPr>
          <p:cNvPr id="20" name="Curved Left Arrow 19"/>
          <p:cNvSpPr/>
          <p:nvPr/>
        </p:nvSpPr>
        <p:spPr>
          <a:xfrm rot="20182538">
            <a:off x="6132513" y="1050925"/>
            <a:ext cx="838200" cy="5202238"/>
          </a:xfrm>
          <a:prstGeom prst="curvedLeftArrow">
            <a:avLst>
              <a:gd name="adj1" fmla="val 3521"/>
              <a:gd name="adj2" fmla="val 50000"/>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chemeClr val="tx1"/>
              </a:solidFill>
            </a:endParaRPr>
          </a:p>
        </p:txBody>
      </p:sp>
      <p:sp>
        <p:nvSpPr>
          <p:cNvPr id="21" name="Curved Left Arrow 20"/>
          <p:cNvSpPr/>
          <p:nvPr/>
        </p:nvSpPr>
        <p:spPr>
          <a:xfrm rot="12544216">
            <a:off x="2128838" y="966788"/>
            <a:ext cx="838200" cy="5202237"/>
          </a:xfrm>
          <a:prstGeom prst="curvedLeftArrow">
            <a:avLst>
              <a:gd name="adj1" fmla="val 9939"/>
              <a:gd name="adj2" fmla="val 50000"/>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chemeClr val="tx1"/>
              </a:solidFill>
            </a:endParaRPr>
          </a:p>
        </p:txBody>
      </p:sp>
      <p:sp>
        <p:nvSpPr>
          <p:cNvPr id="22" name="Curved Left Arrow 21"/>
          <p:cNvSpPr/>
          <p:nvPr/>
        </p:nvSpPr>
        <p:spPr>
          <a:xfrm rot="5555648">
            <a:off x="4423569" y="4179094"/>
            <a:ext cx="425450" cy="4716462"/>
          </a:xfrm>
          <a:prstGeom prst="curvedLeftArrow">
            <a:avLst>
              <a:gd name="adj1" fmla="val 0"/>
              <a:gd name="adj2" fmla="val 50000"/>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chemeClr val="tx1"/>
              </a:solidFill>
            </a:endParaRPr>
          </a:p>
        </p:txBody>
      </p:sp>
      <p:sp>
        <p:nvSpPr>
          <p:cNvPr id="14343" name="TextBox 22"/>
          <p:cNvSpPr txBox="1">
            <a:spLocks noChangeArrowheads="1"/>
          </p:cNvSpPr>
          <p:nvPr/>
        </p:nvSpPr>
        <p:spPr bwMode="auto">
          <a:xfrm>
            <a:off x="152400" y="1676400"/>
            <a:ext cx="2286000" cy="2862263"/>
          </a:xfrm>
          <a:prstGeom prst="rect">
            <a:avLst/>
          </a:prstGeom>
          <a:noFill/>
          <a:ln w="9525">
            <a:noFill/>
            <a:miter lim="800000"/>
            <a:headEnd/>
            <a:tailEnd/>
          </a:ln>
        </p:spPr>
        <p:txBody>
          <a:bodyPr>
            <a:spAutoFit/>
          </a:bodyPr>
          <a:lstStyle/>
          <a:p>
            <a:r>
              <a:rPr lang="en-US">
                <a:latin typeface="Calibri" pitchFamily="34" charset="0"/>
              </a:rPr>
              <a:t>Telecommunications, transport, and energy networks link the major areas of a country and serve to integrate them into a national and, subsequently, an international economy</a:t>
            </a:r>
          </a:p>
        </p:txBody>
      </p:sp>
      <p:sp>
        <p:nvSpPr>
          <p:cNvPr id="14344" name="Date Placeholder 23"/>
          <p:cNvSpPr>
            <a:spLocks noGrp="1"/>
          </p:cNvSpPr>
          <p:nvPr>
            <p:ph type="dt" sz="quarter" idx="10"/>
          </p:nvPr>
        </p:nvSpPr>
        <p:spPr bwMode="auto">
          <a:xfrm>
            <a:off x="457200" y="6356350"/>
            <a:ext cx="2133600" cy="365125"/>
          </a:xfrm>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fld id="{CDD256DA-3EC5-422B-8432-F251911DA392}" type="datetime1">
              <a:rPr lang="en-US"/>
              <a:pPr fontAlgn="base">
                <a:spcBef>
                  <a:spcPct val="0"/>
                </a:spcBef>
                <a:spcAft>
                  <a:spcPct val="0"/>
                </a:spcAft>
              </a:pPr>
              <a:t>6/12/2009</a:t>
            </a:fld>
            <a:endParaRPr lang="en-US"/>
          </a:p>
        </p:txBody>
      </p:sp>
      <p:sp>
        <p:nvSpPr>
          <p:cNvPr id="14345" name="Slide Number Placeholder 24"/>
          <p:cNvSpPr>
            <a:spLocks noGrp="1"/>
          </p:cNvSpPr>
          <p:nvPr>
            <p:ph type="sldNum" sz="quarter" idx="11"/>
          </p:nvPr>
        </p:nvSpPr>
        <p:spPr bwMode="auto">
          <a:xfrm>
            <a:off x="6553200" y="6356350"/>
            <a:ext cx="2133600" cy="365125"/>
          </a:xfrm>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fld id="{5C2214A5-2576-4C44-AF14-D486705BB1EC}" type="slidenum">
              <a:rPr lang="en-US"/>
              <a:pPr fontAlgn="base">
                <a:spcBef>
                  <a:spcPct val="0"/>
                </a:spcBef>
                <a:spcAft>
                  <a:spcPct val="0"/>
                </a:spcAft>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pPr algn="l" fontAlgn="auto">
              <a:spcAft>
                <a:spcPts val="0"/>
              </a:spcAft>
              <a:defRPr/>
            </a:pPr>
            <a:r>
              <a:rPr/>
              <a:t>Mobile telecommunications, for example, has changed the lives of people and foster economic growth</a:t>
            </a:r>
            <a:endParaRPr/>
          </a:p>
        </p:txBody>
      </p:sp>
      <p:sp>
        <p:nvSpPr>
          <p:cNvPr id="4" name="Rectangle 1"/>
          <p:cNvSpPr>
            <a:spLocks noChangeArrowheads="1"/>
          </p:cNvSpPr>
          <p:nvPr/>
        </p:nvSpPr>
        <p:spPr bwMode="auto">
          <a:xfrm>
            <a:off x="381000" y="1828800"/>
            <a:ext cx="8534400" cy="4789488"/>
          </a:xfrm>
          <a:prstGeom prst="rect">
            <a:avLst/>
          </a:prstGeom>
          <a:ln w="9525">
            <a:solidFill>
              <a:schemeClr val="tx1"/>
            </a:solidFill>
            <a:headEnd/>
            <a:tailEnd/>
          </a:ln>
        </p:spPr>
        <p:style>
          <a:lnRef idx="2">
            <a:schemeClr val="accent4"/>
          </a:lnRef>
          <a:fillRef idx="1">
            <a:schemeClr val="lt1"/>
          </a:fillRef>
          <a:effectRef idx="0">
            <a:schemeClr val="accent4"/>
          </a:effectRef>
          <a:fontRef idx="minor">
            <a:schemeClr val="dk1"/>
          </a:fontRef>
        </p:style>
        <p:txBody>
          <a:bodyPr anchor="ctr">
            <a:spAutoFit/>
          </a:bodyPr>
          <a:lstStyle/>
          <a:p>
            <a:pPr marL="342900" indent="-228600">
              <a:lnSpc>
                <a:spcPct val="80000"/>
              </a:lnSpc>
              <a:spcBef>
                <a:spcPct val="20000"/>
              </a:spcBef>
              <a:tabLst>
                <a:tab pos="228600" algn="l"/>
              </a:tabLst>
              <a:defRPr/>
            </a:pPr>
            <a:endParaRPr lang="en-US" sz="1400" dirty="0"/>
          </a:p>
          <a:p>
            <a:pPr marL="342900" indent="-228600">
              <a:lnSpc>
                <a:spcPct val="80000"/>
              </a:lnSpc>
              <a:spcBef>
                <a:spcPct val="20000"/>
              </a:spcBef>
              <a:buFont typeface="Webdings" pitchFamily="18" charset="2"/>
              <a:buChar char="4"/>
              <a:tabLst>
                <a:tab pos="228600" algn="l"/>
              </a:tabLst>
              <a:defRPr/>
            </a:pPr>
            <a:r>
              <a:rPr lang="en-US" sz="1400" dirty="0"/>
              <a:t>Because of its availability, affordability and convenience, mobile telephony has produced in less than a decade the same impact that fixed line phones achieved in a century. </a:t>
            </a:r>
          </a:p>
          <a:p>
            <a:pPr marL="342900" indent="-228600">
              <a:lnSpc>
                <a:spcPct val="80000"/>
              </a:lnSpc>
              <a:spcBef>
                <a:spcPct val="20000"/>
              </a:spcBef>
              <a:tabLst>
                <a:tab pos="228600" algn="l"/>
              </a:tabLst>
              <a:defRPr/>
            </a:pPr>
            <a:endParaRPr lang="en-US" sz="1400" dirty="0"/>
          </a:p>
          <a:p>
            <a:pPr marL="342900" indent="-228600">
              <a:lnSpc>
                <a:spcPct val="80000"/>
              </a:lnSpc>
              <a:spcBef>
                <a:spcPct val="20000"/>
              </a:spcBef>
              <a:buFont typeface="Webdings" pitchFamily="18" charset="2"/>
              <a:buChar char="4"/>
              <a:tabLst>
                <a:tab pos="228600" algn="l"/>
              </a:tabLst>
              <a:defRPr/>
            </a:pPr>
            <a:r>
              <a:rPr lang="en-US" sz="1400" dirty="0"/>
              <a:t>In Mongolia, young people have taught their parents enough English words to be able to read text messages and reply to them, so they can be in touch with their sons and daughters.</a:t>
            </a:r>
          </a:p>
          <a:p>
            <a:pPr marL="342900" indent="-228600">
              <a:lnSpc>
                <a:spcPct val="80000"/>
              </a:lnSpc>
              <a:spcBef>
                <a:spcPct val="20000"/>
              </a:spcBef>
              <a:tabLst>
                <a:tab pos="228600" algn="l"/>
              </a:tabLst>
              <a:defRPr/>
            </a:pPr>
            <a:endParaRPr lang="en-US" sz="1400" dirty="0"/>
          </a:p>
          <a:p>
            <a:pPr marL="342900" indent="-228600">
              <a:lnSpc>
                <a:spcPct val="80000"/>
              </a:lnSpc>
              <a:spcBef>
                <a:spcPct val="20000"/>
              </a:spcBef>
              <a:buFont typeface="Webdings" pitchFamily="18" charset="2"/>
              <a:buChar char="4"/>
              <a:tabLst>
                <a:tab pos="228600" algn="l"/>
              </a:tabLst>
              <a:defRPr/>
            </a:pPr>
            <a:r>
              <a:rPr lang="en-US" sz="1400" dirty="0"/>
              <a:t>In Uganda, the leading cellular operator understood well that its customers could </a:t>
            </a:r>
            <a:r>
              <a:rPr lang="en-US" sz="1400" dirty="0">
                <a:solidFill>
                  <a:schemeClr val="tx1"/>
                </a:solidFill>
              </a:rPr>
              <a:t>learn and enjoy </a:t>
            </a:r>
            <a:r>
              <a:rPr lang="en-US" sz="1400" b="1" dirty="0">
                <a:solidFill>
                  <a:schemeClr val="tx1"/>
                </a:solidFill>
              </a:rPr>
              <a:t>SMS</a:t>
            </a:r>
            <a:r>
              <a:rPr lang="en-US" sz="1400" dirty="0">
                <a:solidFill>
                  <a:schemeClr val="tx1"/>
                </a:solidFill>
              </a:rPr>
              <a:t> texting long before using the Internet.</a:t>
            </a:r>
          </a:p>
          <a:p>
            <a:pPr marL="342900" indent="-228600">
              <a:lnSpc>
                <a:spcPct val="80000"/>
              </a:lnSpc>
              <a:spcBef>
                <a:spcPct val="20000"/>
              </a:spcBef>
              <a:buFont typeface="Webdings" pitchFamily="18" charset="2"/>
              <a:buChar char="4"/>
              <a:tabLst>
                <a:tab pos="228600" algn="l"/>
              </a:tabLst>
              <a:defRPr/>
            </a:pPr>
            <a:endParaRPr lang="en-US" sz="1400" dirty="0">
              <a:solidFill>
                <a:schemeClr val="tx1"/>
              </a:solidFill>
            </a:endParaRPr>
          </a:p>
          <a:p>
            <a:pPr marL="342900" indent="-228600">
              <a:lnSpc>
                <a:spcPct val="80000"/>
              </a:lnSpc>
              <a:spcBef>
                <a:spcPct val="20000"/>
              </a:spcBef>
              <a:buFont typeface="Webdings" pitchFamily="18" charset="2"/>
              <a:buChar char="4"/>
              <a:tabLst>
                <a:tab pos="228600" algn="l"/>
              </a:tabLst>
              <a:defRPr/>
            </a:pPr>
            <a:r>
              <a:rPr lang="en-US" sz="1400" dirty="0">
                <a:solidFill>
                  <a:schemeClr val="tx1"/>
                </a:solidFill>
              </a:rPr>
              <a:t>The spread of mobile phone access, and the low unit cost of SMS text messages, is enabling dramatic changes in the retail and wholesale pricing, marketing and distribution of agricultural goods in a large number of developing countries. Farmers were able to get the market price of farm </a:t>
            </a:r>
            <a:r>
              <a:rPr lang="en-US" sz="1400" b="1" dirty="0">
                <a:solidFill>
                  <a:schemeClr val="tx1"/>
                </a:solidFill>
              </a:rPr>
              <a:t>products </a:t>
            </a:r>
            <a:r>
              <a:rPr lang="en-US" sz="1400" dirty="0">
                <a:solidFill>
                  <a:schemeClr val="tx1"/>
                </a:solidFill>
              </a:rPr>
              <a:t>using </a:t>
            </a:r>
            <a:r>
              <a:rPr lang="en-US" sz="1400" b="1" dirty="0">
                <a:solidFill>
                  <a:schemeClr val="tx1"/>
                </a:solidFill>
              </a:rPr>
              <a:t>SMS</a:t>
            </a:r>
            <a:r>
              <a:rPr lang="en-US" sz="1400" dirty="0">
                <a:solidFill>
                  <a:schemeClr val="tx1"/>
                </a:solidFill>
              </a:rPr>
              <a:t>, well before they learn how to use a computer.</a:t>
            </a:r>
          </a:p>
          <a:p>
            <a:pPr marL="342900" indent="-228600">
              <a:lnSpc>
                <a:spcPct val="80000"/>
              </a:lnSpc>
              <a:spcBef>
                <a:spcPct val="20000"/>
              </a:spcBef>
              <a:tabLst>
                <a:tab pos="228600" algn="l"/>
              </a:tabLst>
              <a:defRPr/>
            </a:pPr>
            <a:endParaRPr lang="en-US" sz="1400" b="1" dirty="0">
              <a:solidFill>
                <a:schemeClr val="tx1"/>
              </a:solidFill>
            </a:endParaRPr>
          </a:p>
          <a:p>
            <a:pPr marL="342900" indent="-228600">
              <a:lnSpc>
                <a:spcPct val="80000"/>
              </a:lnSpc>
              <a:spcBef>
                <a:spcPct val="20000"/>
              </a:spcBef>
              <a:buFont typeface="Webdings" pitchFamily="18" charset="2"/>
              <a:buChar char="4"/>
              <a:tabLst>
                <a:tab pos="228600" algn="l"/>
              </a:tabLst>
              <a:defRPr/>
            </a:pPr>
            <a:r>
              <a:rPr lang="en-US" sz="1400" dirty="0">
                <a:solidFill>
                  <a:schemeClr val="tx1"/>
                </a:solidFill>
              </a:rPr>
              <a:t>In Kerala the spread of mobile phones among fishing fleets is transforming fish marketing, reducing wastage and price volatility, improving profits of the fishermen, and reducing consumer prices.</a:t>
            </a:r>
          </a:p>
          <a:p>
            <a:pPr marL="342900" indent="-228600">
              <a:lnSpc>
                <a:spcPct val="80000"/>
              </a:lnSpc>
              <a:spcBef>
                <a:spcPct val="20000"/>
              </a:spcBef>
              <a:buFont typeface="Webdings" pitchFamily="18" charset="2"/>
              <a:buChar char="4"/>
              <a:tabLst>
                <a:tab pos="228600" algn="l"/>
              </a:tabLst>
              <a:defRPr/>
            </a:pPr>
            <a:endParaRPr lang="en-US" sz="1400" b="1" dirty="0"/>
          </a:p>
          <a:p>
            <a:pPr marL="342900" indent="-228600">
              <a:lnSpc>
                <a:spcPct val="80000"/>
              </a:lnSpc>
              <a:spcBef>
                <a:spcPct val="20000"/>
              </a:spcBef>
              <a:buFont typeface="Webdings" pitchFamily="18" charset="2"/>
              <a:buChar char="4"/>
              <a:tabLst>
                <a:tab pos="228600" algn="l"/>
              </a:tabLst>
              <a:defRPr/>
            </a:pPr>
            <a:r>
              <a:rPr lang="en-US" sz="1400" dirty="0"/>
              <a:t>Responding to these changes, a wide range of entrepreneurs and innovators are providing new mobile-based tools and services for these markets such as m-banking.</a:t>
            </a:r>
          </a:p>
          <a:p>
            <a:pPr marL="342900" indent="-228600">
              <a:lnSpc>
                <a:spcPct val="80000"/>
              </a:lnSpc>
              <a:spcBef>
                <a:spcPct val="20000"/>
              </a:spcBef>
              <a:buFont typeface="Webdings" pitchFamily="18" charset="2"/>
              <a:buChar char="4"/>
              <a:tabLst>
                <a:tab pos="228600" algn="l"/>
              </a:tabLst>
              <a:defRPr/>
            </a:pPr>
            <a:endParaRPr lang="en-US" sz="1400" dirty="0"/>
          </a:p>
          <a:p>
            <a:pPr marL="342900" indent="-228600">
              <a:lnSpc>
                <a:spcPct val="80000"/>
              </a:lnSpc>
              <a:spcBef>
                <a:spcPct val="20000"/>
              </a:spcBef>
              <a:buFont typeface="Webdings" pitchFamily="18" charset="2"/>
              <a:buChar char="4"/>
              <a:tabLst>
                <a:tab pos="228600" algn="l"/>
              </a:tabLst>
              <a:defRPr/>
            </a:pPr>
            <a:r>
              <a:rPr lang="en-US" sz="1400" dirty="0"/>
              <a:t>The Philippines (which has a very large number of nationals working overseas and wishing to send remittances home) has been a leader in this field, with two well-known services, SMART Money and GLOBE G-Cash, currently serving over 3 million people.</a:t>
            </a:r>
          </a:p>
        </p:txBody>
      </p:sp>
      <p:sp>
        <p:nvSpPr>
          <p:cNvPr id="5" name="Rectangle 4"/>
          <p:cNvSpPr/>
          <p:nvPr/>
        </p:nvSpPr>
        <p:spPr bwMode="auto">
          <a:xfrm>
            <a:off x="381000" y="1371600"/>
            <a:ext cx="8534400" cy="381000"/>
          </a:xfrm>
          <a:prstGeom prst="rect">
            <a:avLst/>
          </a:prstGeom>
          <a:solidFill>
            <a:srgbClr val="8381AD"/>
          </a:solidFill>
          <a:ln w="9525">
            <a:solidFill>
              <a:schemeClr val="tx1"/>
            </a:solidFill>
          </a:ln>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en-US" sz="1400" b="1" dirty="0">
                <a:solidFill>
                  <a:schemeClr val="bg1"/>
                </a:solidFill>
                <a:latin typeface="+mj-lt"/>
              </a:rPr>
              <a:t>Telecommunications transforms life styles – lessons from Mobile</a:t>
            </a:r>
          </a:p>
        </p:txBody>
      </p:sp>
      <p:sp>
        <p:nvSpPr>
          <p:cNvPr id="15365" name="Date Placeholder 5"/>
          <p:cNvSpPr>
            <a:spLocks noGrp="1"/>
          </p:cNvSpPr>
          <p:nvPr>
            <p:ph type="dt"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fld id="{F2358F50-E27C-4BE0-84DB-B6A6866E483A}" type="datetime1">
              <a:rPr lang="en-US"/>
              <a:pPr fontAlgn="base">
                <a:spcBef>
                  <a:spcPct val="0"/>
                </a:spcBef>
                <a:spcAft>
                  <a:spcPct val="0"/>
                </a:spcAft>
              </a:pPr>
              <a:t>6/12/2009</a:t>
            </a:fld>
            <a:endParaRPr lang="en-US"/>
          </a:p>
        </p:txBody>
      </p:sp>
      <p:sp>
        <p:nvSpPr>
          <p:cNvPr id="15366" name="Slide Number Placeholder 6"/>
          <p:cNvSpPr>
            <a:spLocks noGrp="1"/>
          </p:cNvSpPr>
          <p:nvPr>
            <p:ph type="sldNum"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fld id="{BC0B2C2D-B7DB-4CF1-A086-ED222354F6B8}" type="slidenum">
              <a:rPr lang="en-US"/>
              <a:pPr fontAlgn="base">
                <a:spcBef>
                  <a:spcPct val="0"/>
                </a:spcBef>
                <a:spcAft>
                  <a:spcPct val="0"/>
                </a:spcAft>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fontAlgn="auto">
              <a:spcAft>
                <a:spcPts val="0"/>
              </a:spcAft>
              <a:defRPr/>
            </a:pPr>
            <a:r>
              <a:rPr/>
              <a:t>ICT </a:t>
            </a:r>
            <a:r>
              <a:rPr/>
              <a:t>networks enable delivery of information, goods and services that stimulate economic growth and help domestic businesses </a:t>
            </a:r>
            <a:r>
              <a:rPr/>
              <a:t>compete globally</a:t>
            </a:r>
            <a:endParaRPr/>
          </a:p>
        </p:txBody>
      </p:sp>
      <p:sp>
        <p:nvSpPr>
          <p:cNvPr id="7" name="Rectangle 6"/>
          <p:cNvSpPr/>
          <p:nvPr/>
        </p:nvSpPr>
        <p:spPr bwMode="auto">
          <a:xfrm>
            <a:off x="457200" y="1524000"/>
            <a:ext cx="8305800" cy="685800"/>
          </a:xfrm>
          <a:prstGeom prst="rect">
            <a:avLst/>
          </a:prstGeom>
          <a:solidFill>
            <a:srgbClr val="8381AD"/>
          </a:solidFill>
          <a:ln w="9525">
            <a:solidFill>
              <a:schemeClr val="tx1"/>
            </a:solidFill>
          </a:ln>
        </p:spPr>
        <p:style>
          <a:lnRef idx="2">
            <a:schemeClr val="accent1"/>
          </a:lnRef>
          <a:fillRef idx="1">
            <a:schemeClr val="lt1"/>
          </a:fillRef>
          <a:effectRef idx="0">
            <a:schemeClr val="accent1"/>
          </a:effectRef>
          <a:fontRef idx="minor">
            <a:schemeClr val="dk1"/>
          </a:fontRef>
        </p:style>
        <p:txBody>
          <a:bodyPr anchor="ctr"/>
          <a:lstStyle/>
          <a:p>
            <a:pPr indent="-228600">
              <a:lnSpc>
                <a:spcPct val="80000"/>
              </a:lnSpc>
              <a:spcBef>
                <a:spcPct val="20000"/>
              </a:spcBef>
              <a:tabLst>
                <a:tab pos="228600" algn="l"/>
              </a:tabLst>
              <a:defRPr/>
            </a:pPr>
            <a:r>
              <a:rPr lang="en-US" sz="1400" b="1" dirty="0">
                <a:solidFill>
                  <a:schemeClr val="bg1"/>
                </a:solidFill>
              </a:rPr>
              <a:t>Deploying broadband services provides numerous benefits to developing countries, particularly in rural and remote regions</a:t>
            </a:r>
          </a:p>
        </p:txBody>
      </p:sp>
      <p:sp>
        <p:nvSpPr>
          <p:cNvPr id="12" name="Right Arrow 11"/>
          <p:cNvSpPr/>
          <p:nvPr/>
        </p:nvSpPr>
        <p:spPr>
          <a:xfrm>
            <a:off x="457200" y="2209800"/>
            <a:ext cx="8305800" cy="731838"/>
          </a:xfrm>
          <a:prstGeom prst="rightArrow">
            <a:avLst>
              <a:gd name="adj1" fmla="val 100000"/>
              <a:gd name="adj2" fmla="val 0"/>
            </a:avLst>
          </a:prstGeom>
        </p:spPr>
        <p:style>
          <a:lnRef idx="2">
            <a:schemeClr val="accent4"/>
          </a:lnRef>
          <a:fillRef idx="1">
            <a:schemeClr val="lt1"/>
          </a:fillRef>
          <a:effectRef idx="0">
            <a:schemeClr val="accent4"/>
          </a:effectRef>
          <a:fontRef idx="minor">
            <a:schemeClr val="dk1"/>
          </a:fontRef>
        </p:style>
        <p:txBody>
          <a:bodyPr anchor="ctr"/>
          <a:lstStyle/>
          <a:p>
            <a:pPr indent="-228600">
              <a:lnSpc>
                <a:spcPct val="80000"/>
              </a:lnSpc>
              <a:spcBef>
                <a:spcPct val="20000"/>
              </a:spcBef>
              <a:tabLst>
                <a:tab pos="228600" algn="l"/>
              </a:tabLst>
              <a:defRPr/>
            </a:pPr>
            <a:r>
              <a:rPr lang="en-US" sz="1400" b="1" dirty="0"/>
              <a:t>Economic development</a:t>
            </a:r>
            <a:r>
              <a:rPr lang="en-US" sz="1400" dirty="0"/>
              <a:t>: Research suggests that telecommunications lead to economic growth. Communities without an adequate telecom infrastructure may be unable to participate and thrive in the 21st-century economy.</a:t>
            </a:r>
          </a:p>
        </p:txBody>
      </p:sp>
      <p:sp>
        <p:nvSpPr>
          <p:cNvPr id="13" name="Right Arrow 12"/>
          <p:cNvSpPr/>
          <p:nvPr/>
        </p:nvSpPr>
        <p:spPr>
          <a:xfrm>
            <a:off x="457200" y="2895600"/>
            <a:ext cx="8305800" cy="731838"/>
          </a:xfrm>
          <a:prstGeom prst="rightArrow">
            <a:avLst>
              <a:gd name="adj1" fmla="val 100000"/>
              <a:gd name="adj2" fmla="val 0"/>
            </a:avLst>
          </a:prstGeom>
        </p:spPr>
        <p:style>
          <a:lnRef idx="2">
            <a:schemeClr val="accent4"/>
          </a:lnRef>
          <a:fillRef idx="1">
            <a:schemeClr val="lt1"/>
          </a:fillRef>
          <a:effectRef idx="0">
            <a:schemeClr val="accent4"/>
          </a:effectRef>
          <a:fontRef idx="minor">
            <a:schemeClr val="dk1"/>
          </a:fontRef>
        </p:style>
        <p:txBody>
          <a:bodyPr anchor="ctr"/>
          <a:lstStyle/>
          <a:p>
            <a:pPr indent="-228600">
              <a:lnSpc>
                <a:spcPct val="80000"/>
              </a:lnSpc>
              <a:spcBef>
                <a:spcPct val="20000"/>
              </a:spcBef>
              <a:tabLst>
                <a:tab pos="228600" algn="l"/>
              </a:tabLst>
              <a:defRPr/>
            </a:pPr>
            <a:r>
              <a:rPr lang="en-US" sz="1400" b="1" dirty="0"/>
              <a:t>Access to information and resources: </a:t>
            </a:r>
            <a:r>
              <a:rPr lang="en-US" sz="1400" dirty="0"/>
              <a:t>Broadband technologies enable rural and remote communities to overcome geographical constraints and gain access to regional and worldwide social, political, economic and financial information and resources.</a:t>
            </a:r>
          </a:p>
        </p:txBody>
      </p:sp>
      <p:sp>
        <p:nvSpPr>
          <p:cNvPr id="14" name="Right Arrow 13"/>
          <p:cNvSpPr/>
          <p:nvPr/>
        </p:nvSpPr>
        <p:spPr>
          <a:xfrm>
            <a:off x="457200" y="3581400"/>
            <a:ext cx="8305800" cy="731838"/>
          </a:xfrm>
          <a:prstGeom prst="rightArrow">
            <a:avLst>
              <a:gd name="adj1" fmla="val 100000"/>
              <a:gd name="adj2" fmla="val 0"/>
            </a:avLst>
          </a:prstGeom>
        </p:spPr>
        <p:style>
          <a:lnRef idx="2">
            <a:schemeClr val="accent4"/>
          </a:lnRef>
          <a:fillRef idx="1">
            <a:schemeClr val="lt1"/>
          </a:fillRef>
          <a:effectRef idx="0">
            <a:schemeClr val="accent4"/>
          </a:effectRef>
          <a:fontRef idx="minor">
            <a:schemeClr val="dk1"/>
          </a:fontRef>
        </p:style>
        <p:txBody>
          <a:bodyPr anchor="ctr"/>
          <a:lstStyle/>
          <a:p>
            <a:pPr indent="-228600">
              <a:lnSpc>
                <a:spcPct val="80000"/>
              </a:lnSpc>
              <a:spcBef>
                <a:spcPct val="20000"/>
              </a:spcBef>
              <a:tabLst>
                <a:tab pos="228600" algn="l"/>
              </a:tabLst>
              <a:defRPr/>
            </a:pPr>
            <a:r>
              <a:rPr lang="en-US" sz="1400" b="1" dirty="0"/>
              <a:t>Increased knowledge and expertise: </a:t>
            </a:r>
            <a:r>
              <a:rPr lang="en-US" sz="1400" dirty="0"/>
              <a:t>The Internet provides access to online training and information that can help rural and remote communities provide better healthcare, education and other social services, while also improving local economies.</a:t>
            </a:r>
          </a:p>
        </p:txBody>
      </p:sp>
      <p:sp>
        <p:nvSpPr>
          <p:cNvPr id="15" name="Right Arrow 14"/>
          <p:cNvSpPr/>
          <p:nvPr/>
        </p:nvSpPr>
        <p:spPr>
          <a:xfrm>
            <a:off x="457200" y="4267200"/>
            <a:ext cx="8305800" cy="731838"/>
          </a:xfrm>
          <a:prstGeom prst="rightArrow">
            <a:avLst>
              <a:gd name="adj1" fmla="val 100000"/>
              <a:gd name="adj2" fmla="val 0"/>
            </a:avLst>
          </a:prstGeom>
        </p:spPr>
        <p:style>
          <a:lnRef idx="2">
            <a:schemeClr val="accent4"/>
          </a:lnRef>
          <a:fillRef idx="1">
            <a:schemeClr val="lt1"/>
          </a:fillRef>
          <a:effectRef idx="0">
            <a:schemeClr val="accent4"/>
          </a:effectRef>
          <a:fontRef idx="minor">
            <a:schemeClr val="dk1"/>
          </a:fontRef>
        </p:style>
        <p:txBody>
          <a:bodyPr anchor="ctr"/>
          <a:lstStyle/>
          <a:p>
            <a:pPr indent="-228600">
              <a:lnSpc>
                <a:spcPct val="80000"/>
              </a:lnSpc>
              <a:spcBef>
                <a:spcPct val="20000"/>
              </a:spcBef>
              <a:tabLst>
                <a:tab pos="228600" algn="l"/>
              </a:tabLst>
              <a:defRPr/>
            </a:pPr>
            <a:r>
              <a:rPr lang="en-US" sz="1400" b="1" dirty="0"/>
              <a:t>Greater market opportunities: </a:t>
            </a:r>
            <a:r>
              <a:rPr lang="en-US" sz="1400" dirty="0"/>
              <a:t>With broadband access, community members can access geographically remote markets, increasing their business by establishing a wider range of potential buyers.</a:t>
            </a:r>
          </a:p>
        </p:txBody>
      </p:sp>
      <p:sp>
        <p:nvSpPr>
          <p:cNvPr id="16" name="Right Arrow 15"/>
          <p:cNvSpPr/>
          <p:nvPr/>
        </p:nvSpPr>
        <p:spPr>
          <a:xfrm>
            <a:off x="457200" y="4953000"/>
            <a:ext cx="8305800" cy="731838"/>
          </a:xfrm>
          <a:prstGeom prst="rightArrow">
            <a:avLst>
              <a:gd name="adj1" fmla="val 100000"/>
              <a:gd name="adj2" fmla="val 0"/>
            </a:avLst>
          </a:prstGeom>
        </p:spPr>
        <p:style>
          <a:lnRef idx="2">
            <a:schemeClr val="accent4"/>
          </a:lnRef>
          <a:fillRef idx="1">
            <a:schemeClr val="lt1"/>
          </a:fillRef>
          <a:effectRef idx="0">
            <a:schemeClr val="accent4"/>
          </a:effectRef>
          <a:fontRef idx="minor">
            <a:schemeClr val="dk1"/>
          </a:fontRef>
        </p:style>
        <p:txBody>
          <a:bodyPr anchor="ctr"/>
          <a:lstStyle/>
          <a:p>
            <a:pPr indent="-228600">
              <a:lnSpc>
                <a:spcPct val="80000"/>
              </a:lnSpc>
              <a:spcBef>
                <a:spcPct val="20000"/>
              </a:spcBef>
              <a:tabLst>
                <a:tab pos="228600" algn="l"/>
              </a:tabLst>
              <a:defRPr/>
            </a:pPr>
            <a:r>
              <a:rPr lang="en-US" sz="1400" b="1" dirty="0"/>
              <a:t>Improved business productivity: </a:t>
            </a:r>
            <a:r>
              <a:rPr lang="en-US" sz="1400" dirty="0"/>
              <a:t>Internet-related services such as e-mail and VoIP enable local businesses to lower costs and improve revenues.</a:t>
            </a:r>
          </a:p>
        </p:txBody>
      </p:sp>
      <p:sp>
        <p:nvSpPr>
          <p:cNvPr id="17" name="Right Arrow 16"/>
          <p:cNvSpPr/>
          <p:nvPr/>
        </p:nvSpPr>
        <p:spPr>
          <a:xfrm>
            <a:off x="457200" y="5638800"/>
            <a:ext cx="8305800" cy="731838"/>
          </a:xfrm>
          <a:prstGeom prst="rightArrow">
            <a:avLst>
              <a:gd name="adj1" fmla="val 100000"/>
              <a:gd name="adj2" fmla="val 0"/>
            </a:avLst>
          </a:prstGeom>
        </p:spPr>
        <p:style>
          <a:lnRef idx="2">
            <a:schemeClr val="accent4"/>
          </a:lnRef>
          <a:fillRef idx="1">
            <a:schemeClr val="lt1"/>
          </a:fillRef>
          <a:effectRef idx="0">
            <a:schemeClr val="accent4"/>
          </a:effectRef>
          <a:fontRef idx="minor">
            <a:schemeClr val="dk1"/>
          </a:fontRef>
        </p:style>
        <p:txBody>
          <a:bodyPr anchor="ctr"/>
          <a:lstStyle/>
          <a:p>
            <a:pPr indent="-228600">
              <a:lnSpc>
                <a:spcPct val="80000"/>
              </a:lnSpc>
              <a:spcBef>
                <a:spcPct val="20000"/>
              </a:spcBef>
              <a:tabLst>
                <a:tab pos="228600" algn="l"/>
              </a:tabLst>
              <a:defRPr/>
            </a:pPr>
            <a:r>
              <a:rPr lang="en-US" sz="1400" b="1" dirty="0"/>
              <a:t>Growth of regional and national economies: </a:t>
            </a:r>
            <a:r>
              <a:rPr lang="en-US" sz="1400" dirty="0"/>
              <a:t>A 2006 UN report estimates that broadband will contribute hundreds of billions of dollars a year to the GDP of developed countries in the next few years.</a:t>
            </a:r>
          </a:p>
        </p:txBody>
      </p:sp>
      <p:sp>
        <p:nvSpPr>
          <p:cNvPr id="16394" name="Date Placeholder 9"/>
          <p:cNvSpPr>
            <a:spLocks noGrp="1"/>
          </p:cNvSpPr>
          <p:nvPr>
            <p:ph type="dt"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fld id="{331C8779-1516-4A5C-B811-77E9D0CD669A}" type="datetime1">
              <a:rPr lang="en-US"/>
              <a:pPr fontAlgn="base">
                <a:spcBef>
                  <a:spcPct val="0"/>
                </a:spcBef>
                <a:spcAft>
                  <a:spcPct val="0"/>
                </a:spcAft>
              </a:pPr>
              <a:t>6/12/2009</a:t>
            </a:fld>
            <a:endParaRPr lang="en-US"/>
          </a:p>
        </p:txBody>
      </p:sp>
      <p:sp>
        <p:nvSpPr>
          <p:cNvPr id="16395" name="Slide Number Placeholder 10"/>
          <p:cNvSpPr>
            <a:spLocks noGrp="1"/>
          </p:cNvSpPr>
          <p:nvPr>
            <p:ph type="sldNum"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fld id="{C4F213FC-D576-4030-8B32-B7B9D0836C76}" type="slidenum">
              <a:rPr lang="en-US"/>
              <a:pPr fontAlgn="base">
                <a:spcBef>
                  <a:spcPct val="0"/>
                </a:spcBef>
                <a:spcAft>
                  <a:spcPct val="0"/>
                </a:spcAft>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4153</TotalTime>
  <Words>2305</Words>
  <Application>Microsoft Office PowerPoint</Application>
  <PresentationFormat>Overhead</PresentationFormat>
  <Paragraphs>398</Paragraphs>
  <Slides>19</Slides>
  <Notes>19</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19</vt:i4>
      </vt:variant>
    </vt:vector>
  </HeadingPairs>
  <TitlesOfParts>
    <vt:vector size="29" baseType="lpstr">
      <vt:lpstr>Calibri</vt:lpstr>
      <vt:lpstr>Arial</vt:lpstr>
      <vt:lpstr>Wingdings 2</vt:lpstr>
      <vt:lpstr>Arial </vt:lpstr>
      <vt:lpstr>Webdings</vt:lpstr>
      <vt:lpstr>Times New Roman</vt:lpstr>
      <vt:lpstr>Wingdings</vt:lpstr>
      <vt:lpstr>Custom Design</vt:lpstr>
      <vt:lpstr>2_Custom Design</vt:lpstr>
      <vt:lpstr>3_Custom Design</vt:lpstr>
      <vt:lpstr>Liberalization of Telecom   A Catalyst for Regional Development</vt:lpstr>
      <vt:lpstr>Slide 2</vt:lpstr>
      <vt:lpstr>Most telecommunications markets in Lebanon are stagnant and suffer from lack of competition </vt:lpstr>
      <vt:lpstr>Although fixed line penetration is 67%, there is a big gap between the different regions</vt:lpstr>
      <vt:lpstr>Regional disparities in income are significant and the poorest regions are able to spend very little on telecom</vt:lpstr>
      <vt:lpstr>Slide 6</vt:lpstr>
      <vt:lpstr>Integration in the national economy entails decentralization and the development of economic activities and social services</vt:lpstr>
      <vt:lpstr>Mobile telecommunications, for example, has changed the lives of people and foster economic growth</vt:lpstr>
      <vt:lpstr>ICT networks enable delivery of information, goods and services that stimulate economic growth and help domestic businesses compete globally</vt:lpstr>
      <vt:lpstr>Telecom services can be a major driver of reduced regional economic disparities </vt:lpstr>
      <vt:lpstr>WSIS established in 2005 internationally agreed-upon development goals to help countries overcome the Digital Divide</vt:lpstr>
      <vt:lpstr>Slide 12</vt:lpstr>
      <vt:lpstr>Competition and universal service policies are the key to meeting the demands of underdeveloped regions</vt:lpstr>
      <vt:lpstr>Most developed countries are currently debating whether broadband should be included in universal service </vt:lpstr>
      <vt:lpstr>The TRA is minded to liberalize telecommunications markets and provide a solid regulatory framework to attract investors</vt:lpstr>
      <vt:lpstr>Broadband licensing is designed to attract investments and introduce efficient and fair competition to the broadband market</vt:lpstr>
      <vt:lpstr>The NBLs will ensure high speed connectivity between the major towns, whereas BALs will ensure competition in access to broadband services all over Lebanon</vt:lpstr>
      <vt:lpstr>Summary of the main regulations and decisions prepared by the TRA</vt:lpstr>
      <vt:lpstr>Thank you!  www.tra.gov.lb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Slide</dc:title>
  <dc:creator>Maroulla.Haddad</dc:creator>
  <cp:lastModifiedBy>mireille.banikian</cp:lastModifiedBy>
  <cp:revision>282</cp:revision>
  <dcterms:created xsi:type="dcterms:W3CDTF">2008-08-22T08:36:35Z</dcterms:created>
  <dcterms:modified xsi:type="dcterms:W3CDTF">2009-06-12T13:04:34Z</dcterms:modified>
</cp:coreProperties>
</file>