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11"/>
  </p:notesMasterIdLst>
  <p:handoutMasterIdLst>
    <p:handoutMasterId r:id="rId12"/>
  </p:handoutMasterIdLst>
  <p:sldIdLst>
    <p:sldId id="258" r:id="rId2"/>
    <p:sldId id="310" r:id="rId3"/>
    <p:sldId id="317" r:id="rId4"/>
    <p:sldId id="308" r:id="rId5"/>
    <p:sldId id="307" r:id="rId6"/>
    <p:sldId id="261" r:id="rId7"/>
    <p:sldId id="318" r:id="rId8"/>
    <p:sldId id="309" r:id="rId9"/>
    <p:sldId id="298" r:id="rId10"/>
  </p:sldIdLst>
  <p:sldSz cx="9144000" cy="6858000" type="screen4x3"/>
  <p:notesSz cx="6807200" cy="9939338"/>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381AD"/>
    <a:srgbClr val="D8D4E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5" autoAdjust="0"/>
    <p:restoredTop sz="95462" autoAdjust="0"/>
  </p:normalViewPr>
  <p:slideViewPr>
    <p:cSldViewPr>
      <p:cViewPr varScale="1">
        <p:scale>
          <a:sx n="68" d="100"/>
          <a:sy n="68" d="100"/>
        </p:scale>
        <p:origin x="-396" y="-96"/>
      </p:cViewPr>
      <p:guideLst>
        <p:guide orient="horz" pos="2160"/>
        <p:guide pos="2928"/>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9" d="100"/>
          <a:sy n="59" d="100"/>
        </p:scale>
        <p:origin x="-2556" y="-90"/>
      </p:cViewPr>
      <p:guideLst>
        <p:guide orient="horz" pos="3131"/>
        <p:guide pos="214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99E02E-A66D-4234-9509-29E0667A71E7}" type="doc">
      <dgm:prSet loTypeId="urn:microsoft.com/office/officeart/2005/8/layout/vList5" loCatId="list" qsTypeId="urn:microsoft.com/office/officeart/2005/8/quickstyle/simple1" qsCatId="simple" csTypeId="urn:microsoft.com/office/officeart/2005/8/colors/accent4_5" csCatId="accent4" phldr="1"/>
      <dgm:spPr/>
      <dgm:t>
        <a:bodyPr/>
        <a:lstStyle/>
        <a:p>
          <a:endParaRPr lang="en-US"/>
        </a:p>
      </dgm:t>
    </dgm:pt>
    <dgm:pt modelId="{4CAC30C0-9F31-4436-89D7-3D8A90831AD2}">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800" b="1" i="0" u="none" dirty="0" smtClean="0">
              <a:latin typeface="Arial" pitchFamily="34" charset="0"/>
              <a:cs typeface="Arial" pitchFamily="34" charset="0"/>
            </a:rPr>
            <a:t>Fixed </a:t>
          </a:r>
          <a:r>
            <a:rPr lang="en-US" sz="1800" b="1" i="0" u="none" dirty="0" err="1" smtClean="0">
              <a:latin typeface="Arial" pitchFamily="34" charset="0"/>
              <a:cs typeface="Arial" pitchFamily="34" charset="0"/>
            </a:rPr>
            <a:t>MoT</a:t>
          </a:r>
          <a:r>
            <a:rPr lang="en-US" sz="1800" b="1" i="0" u="none" dirty="0" smtClean="0">
              <a:latin typeface="Arial" pitchFamily="34" charset="0"/>
              <a:cs typeface="Arial" pitchFamily="34" charset="0"/>
            </a:rPr>
            <a:t> Infrastructure</a:t>
          </a:r>
        </a:p>
        <a:p>
          <a:pPr defTabSz="933450">
            <a:lnSpc>
              <a:spcPct val="90000"/>
            </a:lnSpc>
            <a:spcBef>
              <a:spcPct val="0"/>
            </a:spcBef>
            <a:spcAft>
              <a:spcPct val="35000"/>
            </a:spcAft>
          </a:pPr>
          <a:endParaRPr lang="en-US" sz="2100" dirty="0"/>
        </a:p>
      </dgm:t>
    </dgm:pt>
    <dgm:pt modelId="{986BB57C-9BC8-44E7-A169-38155B2D674E}" type="parTrans" cxnId="{53A62956-28A3-43AD-A512-BD3122F3208B}">
      <dgm:prSet/>
      <dgm:spPr/>
      <dgm:t>
        <a:bodyPr/>
        <a:lstStyle/>
        <a:p>
          <a:endParaRPr lang="en-US"/>
        </a:p>
      </dgm:t>
    </dgm:pt>
    <dgm:pt modelId="{173B2E91-4A27-4FD3-B3F3-516BC026DA9C}" type="sibTrans" cxnId="{53A62956-28A3-43AD-A512-BD3122F3208B}">
      <dgm:prSet/>
      <dgm:spPr/>
      <dgm:t>
        <a:bodyPr/>
        <a:lstStyle/>
        <a:p>
          <a:endParaRPr lang="en-US"/>
        </a:p>
      </dgm:t>
    </dgm:pt>
    <dgm:pt modelId="{660A9200-7CD0-42AD-98E7-9E8DE8F1392F}">
      <dgm:prSet phldrT="[Text]"/>
      <dgm:spPr/>
      <dgm:t>
        <a:bodyPr/>
        <a:lstStyle/>
        <a:p>
          <a:r>
            <a:rPr lang="en-US" sz="1500" dirty="0" smtClean="0">
              <a:latin typeface="Arial" pitchFamily="34" charset="0"/>
              <a:cs typeface="Arial" pitchFamily="34" charset="0"/>
            </a:rPr>
            <a:t>Currently the </a:t>
          </a:r>
          <a:r>
            <a:rPr lang="en-US" sz="1500" u="sng" dirty="0" smtClean="0">
              <a:latin typeface="Arial" pitchFamily="34" charset="0"/>
              <a:cs typeface="Arial" pitchFamily="34" charset="0"/>
            </a:rPr>
            <a:t>Only</a:t>
          </a:r>
          <a:r>
            <a:rPr lang="en-US" sz="1500" dirty="0" smtClean="0">
              <a:latin typeface="Arial" pitchFamily="34" charset="0"/>
              <a:cs typeface="Arial" pitchFamily="34" charset="0"/>
            </a:rPr>
            <a:t> provider of </a:t>
          </a:r>
          <a:r>
            <a:rPr lang="en-US" sz="1500" u="sng" dirty="0" smtClean="0">
              <a:latin typeface="Arial" pitchFamily="34" charset="0"/>
              <a:cs typeface="Arial" pitchFamily="34" charset="0"/>
            </a:rPr>
            <a:t>National Internet </a:t>
          </a:r>
          <a:r>
            <a:rPr lang="en-US" sz="1500" dirty="0" smtClean="0">
              <a:latin typeface="Arial" pitchFamily="34" charset="0"/>
              <a:cs typeface="Arial" pitchFamily="34" charset="0"/>
            </a:rPr>
            <a:t>and </a:t>
          </a:r>
          <a:r>
            <a:rPr lang="en-US" sz="1500" u="sng" dirty="0" smtClean="0">
              <a:latin typeface="Arial" pitchFamily="34" charset="0"/>
              <a:cs typeface="Arial" pitchFamily="34" charset="0"/>
            </a:rPr>
            <a:t>Data Transmission</a:t>
          </a:r>
          <a:endParaRPr lang="en-US" sz="1500" u="sng" dirty="0"/>
        </a:p>
      </dgm:t>
    </dgm:pt>
    <dgm:pt modelId="{BF47C525-3852-4E35-A122-287C572E8833}" type="parTrans" cxnId="{0996869E-D980-472E-96F1-630DD622B631}">
      <dgm:prSet/>
      <dgm:spPr/>
      <dgm:t>
        <a:bodyPr/>
        <a:lstStyle/>
        <a:p>
          <a:endParaRPr lang="en-US"/>
        </a:p>
      </dgm:t>
    </dgm:pt>
    <dgm:pt modelId="{FE411839-060B-4B06-8C10-F85210768AE6}" type="sibTrans" cxnId="{0996869E-D980-472E-96F1-630DD622B631}">
      <dgm:prSet/>
      <dgm:spPr/>
      <dgm:t>
        <a:bodyPr/>
        <a:lstStyle/>
        <a:p>
          <a:endParaRPr lang="en-US"/>
        </a:p>
      </dgm:t>
    </dgm:pt>
    <dgm:pt modelId="{C5EC3A7D-9864-45DF-9B13-302C48592A34}">
      <dgm:prSet phldrT="[Tex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b="1" i="1" u="none" dirty="0" smtClean="0">
              <a:latin typeface="Arial" pitchFamily="34" charset="0"/>
              <a:cs typeface="Arial" pitchFamily="34" charset="0"/>
            </a:rPr>
            <a:t>National Broadband Licenses</a:t>
          </a:r>
          <a:endParaRPr lang="en-US" b="1" u="none" dirty="0" smtClean="0"/>
        </a:p>
        <a:p>
          <a:pPr defTabSz="889000">
            <a:lnSpc>
              <a:spcPct val="90000"/>
            </a:lnSpc>
            <a:spcBef>
              <a:spcPct val="0"/>
            </a:spcBef>
            <a:spcAft>
              <a:spcPct val="35000"/>
            </a:spcAft>
          </a:pPr>
          <a:endParaRPr lang="en-US" dirty="0"/>
        </a:p>
      </dgm:t>
    </dgm:pt>
    <dgm:pt modelId="{30333876-6D0E-4B9E-90CF-2F3CE7E08DE1}" type="parTrans" cxnId="{9761E1AA-828B-4F83-AB26-31D2A45863BD}">
      <dgm:prSet/>
      <dgm:spPr/>
      <dgm:t>
        <a:bodyPr/>
        <a:lstStyle/>
        <a:p>
          <a:endParaRPr lang="en-US"/>
        </a:p>
      </dgm:t>
    </dgm:pt>
    <dgm:pt modelId="{2C552FDB-4A5D-4CF8-AA1D-5FDA77A995FF}" type="sibTrans" cxnId="{9761E1AA-828B-4F83-AB26-31D2A45863BD}">
      <dgm:prSet/>
      <dgm:spPr/>
      <dgm:t>
        <a:bodyPr/>
        <a:lstStyle/>
        <a:p>
          <a:endParaRPr lang="en-US"/>
        </a:p>
      </dgm:t>
    </dgm:pt>
    <dgm:pt modelId="{2AACE9C9-B2E2-4C98-AC8A-A4F4B48D33CC}">
      <dgm:prSet phldrT="[Text]"/>
      <dgm:spPr/>
      <dgm:t>
        <a:bodyPr/>
        <a:lstStyle/>
        <a:p>
          <a:r>
            <a:rPr lang="en-US" dirty="0" smtClean="0">
              <a:latin typeface="Arial" pitchFamily="34" charset="0"/>
              <a:cs typeface="Arial" pitchFamily="34" charset="0"/>
            </a:rPr>
            <a:t>Provide a best in class alternative </a:t>
          </a:r>
          <a:r>
            <a:rPr lang="en-US" u="sng" dirty="0" smtClean="0">
              <a:latin typeface="Arial" pitchFamily="34" charset="0"/>
              <a:cs typeface="Arial" pitchFamily="34" charset="0"/>
            </a:rPr>
            <a:t>National Networks</a:t>
          </a:r>
          <a:r>
            <a:rPr lang="en-US" dirty="0" smtClean="0">
              <a:latin typeface="Arial" pitchFamily="34" charset="0"/>
              <a:cs typeface="Arial" pitchFamily="34" charset="0"/>
            </a:rPr>
            <a:t> (core, metropolitan and access), enabling the </a:t>
          </a:r>
          <a:r>
            <a:rPr lang="en-US" u="sng" dirty="0" smtClean="0">
              <a:latin typeface="Arial" pitchFamily="34" charset="0"/>
              <a:cs typeface="Arial" pitchFamily="34" charset="0"/>
            </a:rPr>
            <a:t>National Transmission</a:t>
          </a:r>
          <a:r>
            <a:rPr lang="en-US" dirty="0" smtClean="0">
              <a:latin typeface="Arial" pitchFamily="34" charset="0"/>
              <a:cs typeface="Arial" pitchFamily="34" charset="0"/>
            </a:rPr>
            <a:t> of </a:t>
          </a:r>
          <a:r>
            <a:rPr lang="en-US" u="sng" dirty="0" smtClean="0">
              <a:latin typeface="Arial" pitchFamily="34" charset="0"/>
              <a:cs typeface="Arial" pitchFamily="34" charset="0"/>
            </a:rPr>
            <a:t>Data</a:t>
          </a:r>
          <a:r>
            <a:rPr lang="en-US" dirty="0" smtClean="0">
              <a:latin typeface="Arial" pitchFamily="34" charset="0"/>
              <a:cs typeface="Arial" pitchFamily="34" charset="0"/>
            </a:rPr>
            <a:t> and provision of </a:t>
          </a:r>
          <a:r>
            <a:rPr lang="en-US" u="sng" dirty="0" smtClean="0">
              <a:latin typeface="Arial" pitchFamily="34" charset="0"/>
              <a:cs typeface="Arial" pitchFamily="34" charset="0"/>
            </a:rPr>
            <a:t>High Speed </a:t>
          </a:r>
          <a:r>
            <a:rPr lang="en-US" dirty="0" smtClean="0">
              <a:latin typeface="Arial" pitchFamily="34" charset="0"/>
              <a:cs typeface="Arial" pitchFamily="34" charset="0"/>
            </a:rPr>
            <a:t>communications </a:t>
          </a:r>
          <a:r>
            <a:rPr lang="en-US" b="1" i="1" u="sng" dirty="0" smtClean="0">
              <a:latin typeface="Arial" pitchFamily="34" charset="0"/>
              <a:cs typeface="Arial" pitchFamily="34" charset="0"/>
            </a:rPr>
            <a:t> </a:t>
          </a:r>
          <a:endParaRPr lang="en-US" dirty="0"/>
        </a:p>
      </dgm:t>
    </dgm:pt>
    <dgm:pt modelId="{762D1EA6-0C14-41E0-B1DF-9C5C5C516E59}" type="parTrans" cxnId="{21FDDDEF-6F13-4357-97D1-B4E90BEADAF0}">
      <dgm:prSet/>
      <dgm:spPr/>
      <dgm:t>
        <a:bodyPr/>
        <a:lstStyle/>
        <a:p>
          <a:endParaRPr lang="en-US"/>
        </a:p>
      </dgm:t>
    </dgm:pt>
    <dgm:pt modelId="{E9768DF0-69B9-4E26-9476-AE9C39D05400}" type="sibTrans" cxnId="{21FDDDEF-6F13-4357-97D1-B4E90BEADAF0}">
      <dgm:prSet/>
      <dgm:spPr/>
      <dgm:t>
        <a:bodyPr/>
        <a:lstStyle/>
        <a:p>
          <a:endParaRPr lang="en-US"/>
        </a:p>
      </dgm:t>
    </dgm:pt>
    <dgm:pt modelId="{7F39F222-B64B-4FAC-BC73-6CDBA9761A6C}">
      <dgm:prSet phldrT="[Tex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b="1" i="1" u="none" dirty="0" smtClean="0">
              <a:latin typeface="Arial" pitchFamily="34" charset="0"/>
              <a:cs typeface="Arial" pitchFamily="34" charset="0"/>
            </a:rPr>
            <a:t>Broadband Licenses</a:t>
          </a:r>
          <a:endParaRPr lang="en-US" b="1" u="none" dirty="0" smtClean="0"/>
        </a:p>
        <a:p>
          <a:pPr defTabSz="755650">
            <a:lnSpc>
              <a:spcPct val="90000"/>
            </a:lnSpc>
            <a:spcBef>
              <a:spcPct val="0"/>
            </a:spcBef>
            <a:spcAft>
              <a:spcPct val="35000"/>
            </a:spcAft>
          </a:pPr>
          <a:endParaRPr lang="en-US" dirty="0"/>
        </a:p>
      </dgm:t>
    </dgm:pt>
    <dgm:pt modelId="{CD97D414-A0C3-43DC-BEE7-92218DD10C76}" type="parTrans" cxnId="{414A5E76-0153-4CC3-95DF-CA64D38F5467}">
      <dgm:prSet/>
      <dgm:spPr/>
      <dgm:t>
        <a:bodyPr/>
        <a:lstStyle/>
        <a:p>
          <a:endParaRPr lang="en-US"/>
        </a:p>
      </dgm:t>
    </dgm:pt>
    <dgm:pt modelId="{35E54F04-44FA-42FC-BCAC-487E28E616FA}" type="sibTrans" cxnId="{414A5E76-0153-4CC3-95DF-CA64D38F5467}">
      <dgm:prSet/>
      <dgm:spPr/>
      <dgm:t>
        <a:bodyPr/>
        <a:lstStyle/>
        <a:p>
          <a:endParaRPr lang="en-US"/>
        </a:p>
      </dgm:t>
    </dgm:pt>
    <dgm:pt modelId="{485F7878-43E2-4BB4-AC43-0F5FB8CC558B}">
      <dgm:prSet phldrT="[Text]"/>
      <dgm:spPr/>
      <dgm:t>
        <a:bodyPr/>
        <a:lstStyle/>
        <a:p>
          <a:r>
            <a:rPr lang="en-US" dirty="0" smtClean="0">
              <a:latin typeface="Arial" pitchFamily="34" charset="0"/>
              <a:cs typeface="Arial" pitchFamily="34" charset="0"/>
            </a:rPr>
            <a:t>Unleash competition on the access level and  provide more choices to consumers ( including by incumbent data service providers)</a:t>
          </a:r>
          <a:endParaRPr lang="en-US" dirty="0"/>
        </a:p>
      </dgm:t>
    </dgm:pt>
    <dgm:pt modelId="{05351593-4F63-4330-98C8-66AB2B170192}" type="parTrans" cxnId="{F9F07845-E6E9-48A4-83A6-74FA572D33E7}">
      <dgm:prSet/>
      <dgm:spPr/>
      <dgm:t>
        <a:bodyPr/>
        <a:lstStyle/>
        <a:p>
          <a:endParaRPr lang="en-US"/>
        </a:p>
      </dgm:t>
    </dgm:pt>
    <dgm:pt modelId="{9C174182-15A9-4687-B8D1-A9F54B2162C4}" type="sibTrans" cxnId="{F9F07845-E6E9-48A4-83A6-74FA572D33E7}">
      <dgm:prSet/>
      <dgm:spPr/>
      <dgm:t>
        <a:bodyPr/>
        <a:lstStyle/>
        <a:p>
          <a:endParaRPr lang="en-US"/>
        </a:p>
      </dgm:t>
    </dgm:pt>
    <dgm:pt modelId="{6986C8A4-8CA1-4F4A-860F-1319E411EBF8}">
      <dgm:prSet phldrT="[Text]" custT="1"/>
      <dgm:spPr/>
      <dgm:t>
        <a:bodyPr/>
        <a:lstStyle/>
        <a:p>
          <a:r>
            <a:rPr lang="en-US" sz="1500" dirty="0" smtClean="0"/>
            <a:t> </a:t>
          </a:r>
          <a:r>
            <a:rPr lang="en-US" sz="1600" dirty="0" smtClean="0"/>
            <a:t>Allow CS/CPS  whenever the market permits</a:t>
          </a:r>
          <a:endParaRPr lang="en-US" sz="1600" dirty="0"/>
        </a:p>
      </dgm:t>
    </dgm:pt>
    <dgm:pt modelId="{4495B2BC-4B26-4762-AB27-4070B755045B}" type="parTrans" cxnId="{02D01148-8A2F-4197-870E-1256C098FC18}">
      <dgm:prSet/>
      <dgm:spPr/>
      <dgm:t>
        <a:bodyPr/>
        <a:lstStyle/>
        <a:p>
          <a:endParaRPr lang="en-US"/>
        </a:p>
      </dgm:t>
    </dgm:pt>
    <dgm:pt modelId="{B81AE334-C64E-4BFC-9699-5E16890D5B59}" type="sibTrans" cxnId="{02D01148-8A2F-4197-870E-1256C098FC18}">
      <dgm:prSet/>
      <dgm:spPr/>
      <dgm:t>
        <a:bodyPr/>
        <a:lstStyle/>
        <a:p>
          <a:endParaRPr lang="en-US"/>
        </a:p>
      </dgm:t>
    </dgm:pt>
    <dgm:pt modelId="{2AE038BF-BBBE-4CB7-B5D1-7D6FF95293DA}">
      <dgm:prSet phldrT="[Text]"/>
      <dgm:spPr/>
      <dgm:t>
        <a:bodyPr/>
        <a:lstStyle/>
        <a:p>
          <a:r>
            <a:rPr lang="en-US" sz="1500" dirty="0" smtClean="0">
              <a:latin typeface="Arial" pitchFamily="34" charset="0"/>
              <a:cs typeface="Arial" pitchFamily="34" charset="0"/>
            </a:rPr>
            <a:t>Needs major upgrade of N</a:t>
          </a:r>
          <a:r>
            <a:rPr lang="en-US" sz="1500" u="sng" dirty="0" smtClean="0">
              <a:latin typeface="Arial" pitchFamily="34" charset="0"/>
              <a:cs typeface="Arial" pitchFamily="34" charset="0"/>
            </a:rPr>
            <a:t>ational</a:t>
          </a:r>
          <a:r>
            <a:rPr lang="en-US" sz="1500" dirty="0" smtClean="0">
              <a:latin typeface="Arial" pitchFamily="34" charset="0"/>
              <a:cs typeface="Arial" pitchFamily="34" charset="0"/>
            </a:rPr>
            <a:t> and I</a:t>
          </a:r>
          <a:r>
            <a:rPr lang="en-US" sz="1500" u="sng" dirty="0" smtClean="0">
              <a:latin typeface="Arial" pitchFamily="34" charset="0"/>
              <a:cs typeface="Arial" pitchFamily="34" charset="0"/>
            </a:rPr>
            <a:t>nternationa</a:t>
          </a:r>
          <a:r>
            <a:rPr lang="en-US" sz="1500" dirty="0" smtClean="0">
              <a:latin typeface="Arial" pitchFamily="34" charset="0"/>
              <a:cs typeface="Arial" pitchFamily="34" charset="0"/>
            </a:rPr>
            <a:t>l capacity</a:t>
          </a:r>
          <a:endParaRPr lang="en-US" sz="1500" dirty="0"/>
        </a:p>
      </dgm:t>
    </dgm:pt>
    <dgm:pt modelId="{8AA4A807-D539-40B9-B9E0-FC606F87E1C9}" type="parTrans" cxnId="{411FAA81-7CD5-47BA-ABA1-0DC2D0D15955}">
      <dgm:prSet/>
      <dgm:spPr/>
      <dgm:t>
        <a:bodyPr/>
        <a:lstStyle/>
        <a:p>
          <a:endParaRPr lang="en-US"/>
        </a:p>
      </dgm:t>
    </dgm:pt>
    <dgm:pt modelId="{8CCCC3FF-0885-4FD3-BC4D-C71708365CBB}" type="sibTrans" cxnId="{411FAA81-7CD5-47BA-ABA1-0DC2D0D15955}">
      <dgm:prSet/>
      <dgm:spPr/>
      <dgm:t>
        <a:bodyPr/>
        <a:lstStyle/>
        <a:p>
          <a:endParaRPr lang="en-US"/>
        </a:p>
      </dgm:t>
    </dgm:pt>
    <dgm:pt modelId="{8C2A8DD0-52C1-46CF-A29A-70A6343C420D}" type="pres">
      <dgm:prSet presAssocID="{B599E02E-A66D-4234-9509-29E0667A71E7}" presName="Name0" presStyleCnt="0">
        <dgm:presLayoutVars>
          <dgm:dir/>
          <dgm:animLvl val="lvl"/>
          <dgm:resizeHandles val="exact"/>
        </dgm:presLayoutVars>
      </dgm:prSet>
      <dgm:spPr/>
      <dgm:t>
        <a:bodyPr/>
        <a:lstStyle/>
        <a:p>
          <a:endParaRPr lang="en-US"/>
        </a:p>
      </dgm:t>
    </dgm:pt>
    <dgm:pt modelId="{FECE763B-F902-496D-8277-E0137DC39A52}" type="pres">
      <dgm:prSet presAssocID="{4CAC30C0-9F31-4436-89D7-3D8A90831AD2}" presName="linNode" presStyleCnt="0"/>
      <dgm:spPr/>
      <dgm:t>
        <a:bodyPr/>
        <a:lstStyle/>
        <a:p>
          <a:endParaRPr lang="en-US"/>
        </a:p>
      </dgm:t>
    </dgm:pt>
    <dgm:pt modelId="{2970A484-75CE-41FC-94B3-D601FD488F76}" type="pres">
      <dgm:prSet presAssocID="{4CAC30C0-9F31-4436-89D7-3D8A90831AD2}" presName="parentText" presStyleLbl="node1" presStyleIdx="0" presStyleCnt="3">
        <dgm:presLayoutVars>
          <dgm:chMax val="1"/>
          <dgm:bulletEnabled val="1"/>
        </dgm:presLayoutVars>
      </dgm:prSet>
      <dgm:spPr/>
      <dgm:t>
        <a:bodyPr/>
        <a:lstStyle/>
        <a:p>
          <a:endParaRPr lang="en-US"/>
        </a:p>
      </dgm:t>
    </dgm:pt>
    <dgm:pt modelId="{B3BE11C1-2091-4048-80AB-CE633BFDD056}" type="pres">
      <dgm:prSet presAssocID="{4CAC30C0-9F31-4436-89D7-3D8A90831AD2}" presName="descendantText" presStyleLbl="alignAccFollowNode1" presStyleIdx="0" presStyleCnt="3">
        <dgm:presLayoutVars>
          <dgm:bulletEnabled val="1"/>
        </dgm:presLayoutVars>
      </dgm:prSet>
      <dgm:spPr/>
      <dgm:t>
        <a:bodyPr/>
        <a:lstStyle/>
        <a:p>
          <a:endParaRPr lang="en-US"/>
        </a:p>
      </dgm:t>
    </dgm:pt>
    <dgm:pt modelId="{A03A358F-0A27-452F-BC9A-16E0CD5B9A19}" type="pres">
      <dgm:prSet presAssocID="{173B2E91-4A27-4FD3-B3F3-516BC026DA9C}" presName="sp" presStyleCnt="0"/>
      <dgm:spPr/>
      <dgm:t>
        <a:bodyPr/>
        <a:lstStyle/>
        <a:p>
          <a:endParaRPr lang="en-US"/>
        </a:p>
      </dgm:t>
    </dgm:pt>
    <dgm:pt modelId="{915C89C9-83D4-48F4-9472-956E82BB3A63}" type="pres">
      <dgm:prSet presAssocID="{C5EC3A7D-9864-45DF-9B13-302C48592A34}" presName="linNode" presStyleCnt="0"/>
      <dgm:spPr/>
      <dgm:t>
        <a:bodyPr/>
        <a:lstStyle/>
        <a:p>
          <a:endParaRPr lang="en-US"/>
        </a:p>
      </dgm:t>
    </dgm:pt>
    <dgm:pt modelId="{2616293F-812D-4566-9DFF-E9042E2B24C4}" type="pres">
      <dgm:prSet presAssocID="{C5EC3A7D-9864-45DF-9B13-302C48592A34}" presName="parentText" presStyleLbl="node1" presStyleIdx="1" presStyleCnt="3">
        <dgm:presLayoutVars>
          <dgm:chMax val="1"/>
          <dgm:bulletEnabled val="1"/>
        </dgm:presLayoutVars>
      </dgm:prSet>
      <dgm:spPr/>
      <dgm:t>
        <a:bodyPr/>
        <a:lstStyle/>
        <a:p>
          <a:endParaRPr lang="en-US"/>
        </a:p>
      </dgm:t>
    </dgm:pt>
    <dgm:pt modelId="{8C413590-E844-41B9-A1F9-07FD339F6565}" type="pres">
      <dgm:prSet presAssocID="{C5EC3A7D-9864-45DF-9B13-302C48592A34}" presName="descendantText" presStyleLbl="alignAccFollowNode1" presStyleIdx="1" presStyleCnt="3">
        <dgm:presLayoutVars>
          <dgm:bulletEnabled val="1"/>
        </dgm:presLayoutVars>
      </dgm:prSet>
      <dgm:spPr/>
      <dgm:t>
        <a:bodyPr/>
        <a:lstStyle/>
        <a:p>
          <a:endParaRPr lang="en-US"/>
        </a:p>
      </dgm:t>
    </dgm:pt>
    <dgm:pt modelId="{AA97CF32-199F-4037-8A4C-0BDAA8012E55}" type="pres">
      <dgm:prSet presAssocID="{2C552FDB-4A5D-4CF8-AA1D-5FDA77A995FF}" presName="sp" presStyleCnt="0"/>
      <dgm:spPr/>
      <dgm:t>
        <a:bodyPr/>
        <a:lstStyle/>
        <a:p>
          <a:endParaRPr lang="en-US"/>
        </a:p>
      </dgm:t>
    </dgm:pt>
    <dgm:pt modelId="{858F5630-2A93-48F0-9C5D-2C02AF6C8515}" type="pres">
      <dgm:prSet presAssocID="{7F39F222-B64B-4FAC-BC73-6CDBA9761A6C}" presName="linNode" presStyleCnt="0"/>
      <dgm:spPr/>
      <dgm:t>
        <a:bodyPr/>
        <a:lstStyle/>
        <a:p>
          <a:endParaRPr lang="en-US"/>
        </a:p>
      </dgm:t>
    </dgm:pt>
    <dgm:pt modelId="{F5477FF6-2D43-441B-9FDB-48EA90F105D4}" type="pres">
      <dgm:prSet presAssocID="{7F39F222-B64B-4FAC-BC73-6CDBA9761A6C}" presName="parentText" presStyleLbl="node1" presStyleIdx="2" presStyleCnt="3">
        <dgm:presLayoutVars>
          <dgm:chMax val="1"/>
          <dgm:bulletEnabled val="1"/>
        </dgm:presLayoutVars>
      </dgm:prSet>
      <dgm:spPr/>
      <dgm:t>
        <a:bodyPr/>
        <a:lstStyle/>
        <a:p>
          <a:endParaRPr lang="en-US"/>
        </a:p>
      </dgm:t>
    </dgm:pt>
    <dgm:pt modelId="{774A155E-D64B-4685-AF72-D766296EFC53}" type="pres">
      <dgm:prSet presAssocID="{7F39F222-B64B-4FAC-BC73-6CDBA9761A6C}" presName="descendantText" presStyleLbl="alignAccFollowNode1" presStyleIdx="2" presStyleCnt="3">
        <dgm:presLayoutVars>
          <dgm:bulletEnabled val="1"/>
        </dgm:presLayoutVars>
      </dgm:prSet>
      <dgm:spPr/>
      <dgm:t>
        <a:bodyPr/>
        <a:lstStyle/>
        <a:p>
          <a:endParaRPr lang="en-US"/>
        </a:p>
      </dgm:t>
    </dgm:pt>
  </dgm:ptLst>
  <dgm:cxnLst>
    <dgm:cxn modelId="{409ED508-F6DC-4DDC-BBF5-9413678804CB}" type="presOf" srcId="{B599E02E-A66D-4234-9509-29E0667A71E7}" destId="{8C2A8DD0-52C1-46CF-A29A-70A6343C420D}" srcOrd="0" destOrd="0" presId="urn:microsoft.com/office/officeart/2005/8/layout/vList5"/>
    <dgm:cxn modelId="{02D01148-8A2F-4197-870E-1256C098FC18}" srcId="{4CAC30C0-9F31-4436-89D7-3D8A90831AD2}" destId="{6986C8A4-8CA1-4F4A-860F-1319E411EBF8}" srcOrd="2" destOrd="0" parTransId="{4495B2BC-4B26-4762-AB27-4070B755045B}" sibTransId="{B81AE334-C64E-4BFC-9699-5E16890D5B59}"/>
    <dgm:cxn modelId="{DFD20DC3-E6A0-4CBD-B015-CBA654523013}" type="presOf" srcId="{C5EC3A7D-9864-45DF-9B13-302C48592A34}" destId="{2616293F-812D-4566-9DFF-E9042E2B24C4}" srcOrd="0" destOrd="0" presId="urn:microsoft.com/office/officeart/2005/8/layout/vList5"/>
    <dgm:cxn modelId="{60BBB70B-7368-446A-825A-0E86D2F74508}" type="presOf" srcId="{4CAC30C0-9F31-4436-89D7-3D8A90831AD2}" destId="{2970A484-75CE-41FC-94B3-D601FD488F76}" srcOrd="0" destOrd="0" presId="urn:microsoft.com/office/officeart/2005/8/layout/vList5"/>
    <dgm:cxn modelId="{411FAA81-7CD5-47BA-ABA1-0DC2D0D15955}" srcId="{4CAC30C0-9F31-4436-89D7-3D8A90831AD2}" destId="{2AE038BF-BBBE-4CB7-B5D1-7D6FF95293DA}" srcOrd="1" destOrd="0" parTransId="{8AA4A807-D539-40B9-B9E0-FC606F87E1C9}" sibTransId="{8CCCC3FF-0885-4FD3-BC4D-C71708365CBB}"/>
    <dgm:cxn modelId="{1ABE9F82-E051-435C-8830-78ADECFE171B}" type="presOf" srcId="{485F7878-43E2-4BB4-AC43-0F5FB8CC558B}" destId="{774A155E-D64B-4685-AF72-D766296EFC53}" srcOrd="0" destOrd="0" presId="urn:microsoft.com/office/officeart/2005/8/layout/vList5"/>
    <dgm:cxn modelId="{99096BA6-8035-41C2-BBD4-93632E8C99A5}" type="presOf" srcId="{6986C8A4-8CA1-4F4A-860F-1319E411EBF8}" destId="{B3BE11C1-2091-4048-80AB-CE633BFDD056}" srcOrd="0" destOrd="2" presId="urn:microsoft.com/office/officeart/2005/8/layout/vList5"/>
    <dgm:cxn modelId="{53A62956-28A3-43AD-A512-BD3122F3208B}" srcId="{B599E02E-A66D-4234-9509-29E0667A71E7}" destId="{4CAC30C0-9F31-4436-89D7-3D8A90831AD2}" srcOrd="0" destOrd="0" parTransId="{986BB57C-9BC8-44E7-A169-38155B2D674E}" sibTransId="{173B2E91-4A27-4FD3-B3F3-516BC026DA9C}"/>
    <dgm:cxn modelId="{404B73FE-C91A-43CA-A699-21072F76CA22}" type="presOf" srcId="{2AE038BF-BBBE-4CB7-B5D1-7D6FF95293DA}" destId="{B3BE11C1-2091-4048-80AB-CE633BFDD056}" srcOrd="0" destOrd="1" presId="urn:microsoft.com/office/officeart/2005/8/layout/vList5"/>
    <dgm:cxn modelId="{0DC27239-967F-40F1-959D-015864F7E329}" type="presOf" srcId="{2AACE9C9-B2E2-4C98-AC8A-A4F4B48D33CC}" destId="{8C413590-E844-41B9-A1F9-07FD339F6565}" srcOrd="0" destOrd="0" presId="urn:microsoft.com/office/officeart/2005/8/layout/vList5"/>
    <dgm:cxn modelId="{0996869E-D980-472E-96F1-630DD622B631}" srcId="{4CAC30C0-9F31-4436-89D7-3D8A90831AD2}" destId="{660A9200-7CD0-42AD-98E7-9E8DE8F1392F}" srcOrd="0" destOrd="0" parTransId="{BF47C525-3852-4E35-A122-287C572E8833}" sibTransId="{FE411839-060B-4B06-8C10-F85210768AE6}"/>
    <dgm:cxn modelId="{414A5E76-0153-4CC3-95DF-CA64D38F5467}" srcId="{B599E02E-A66D-4234-9509-29E0667A71E7}" destId="{7F39F222-B64B-4FAC-BC73-6CDBA9761A6C}" srcOrd="2" destOrd="0" parTransId="{CD97D414-A0C3-43DC-BEE7-92218DD10C76}" sibTransId="{35E54F04-44FA-42FC-BCAC-487E28E616FA}"/>
    <dgm:cxn modelId="{25EB1149-EC90-4C31-966B-20118C980E54}" type="presOf" srcId="{7F39F222-B64B-4FAC-BC73-6CDBA9761A6C}" destId="{F5477FF6-2D43-441B-9FDB-48EA90F105D4}" srcOrd="0" destOrd="0" presId="urn:microsoft.com/office/officeart/2005/8/layout/vList5"/>
    <dgm:cxn modelId="{F9F07845-E6E9-48A4-83A6-74FA572D33E7}" srcId="{7F39F222-B64B-4FAC-BC73-6CDBA9761A6C}" destId="{485F7878-43E2-4BB4-AC43-0F5FB8CC558B}" srcOrd="0" destOrd="0" parTransId="{05351593-4F63-4330-98C8-66AB2B170192}" sibTransId="{9C174182-15A9-4687-B8D1-A9F54B2162C4}"/>
    <dgm:cxn modelId="{6D15041C-DEB2-4252-9DC2-3709B5E48479}" type="presOf" srcId="{660A9200-7CD0-42AD-98E7-9E8DE8F1392F}" destId="{B3BE11C1-2091-4048-80AB-CE633BFDD056}" srcOrd="0" destOrd="0" presId="urn:microsoft.com/office/officeart/2005/8/layout/vList5"/>
    <dgm:cxn modelId="{9761E1AA-828B-4F83-AB26-31D2A45863BD}" srcId="{B599E02E-A66D-4234-9509-29E0667A71E7}" destId="{C5EC3A7D-9864-45DF-9B13-302C48592A34}" srcOrd="1" destOrd="0" parTransId="{30333876-6D0E-4B9E-90CF-2F3CE7E08DE1}" sibTransId="{2C552FDB-4A5D-4CF8-AA1D-5FDA77A995FF}"/>
    <dgm:cxn modelId="{21FDDDEF-6F13-4357-97D1-B4E90BEADAF0}" srcId="{C5EC3A7D-9864-45DF-9B13-302C48592A34}" destId="{2AACE9C9-B2E2-4C98-AC8A-A4F4B48D33CC}" srcOrd="0" destOrd="0" parTransId="{762D1EA6-0C14-41E0-B1DF-9C5C5C516E59}" sibTransId="{E9768DF0-69B9-4E26-9476-AE9C39D05400}"/>
    <dgm:cxn modelId="{D368BEEF-86D5-4E93-8984-ECD473D50BD9}" type="presParOf" srcId="{8C2A8DD0-52C1-46CF-A29A-70A6343C420D}" destId="{FECE763B-F902-496D-8277-E0137DC39A52}" srcOrd="0" destOrd="0" presId="urn:microsoft.com/office/officeart/2005/8/layout/vList5"/>
    <dgm:cxn modelId="{1D35E300-4378-493E-9D1D-E5E71481A03F}" type="presParOf" srcId="{FECE763B-F902-496D-8277-E0137DC39A52}" destId="{2970A484-75CE-41FC-94B3-D601FD488F76}" srcOrd="0" destOrd="0" presId="urn:microsoft.com/office/officeart/2005/8/layout/vList5"/>
    <dgm:cxn modelId="{B7A424F5-01FD-4D8C-8462-3A80EC35B68C}" type="presParOf" srcId="{FECE763B-F902-496D-8277-E0137DC39A52}" destId="{B3BE11C1-2091-4048-80AB-CE633BFDD056}" srcOrd="1" destOrd="0" presId="urn:microsoft.com/office/officeart/2005/8/layout/vList5"/>
    <dgm:cxn modelId="{34E90585-2BE6-4165-B1A9-9C63580819DC}" type="presParOf" srcId="{8C2A8DD0-52C1-46CF-A29A-70A6343C420D}" destId="{A03A358F-0A27-452F-BC9A-16E0CD5B9A19}" srcOrd="1" destOrd="0" presId="urn:microsoft.com/office/officeart/2005/8/layout/vList5"/>
    <dgm:cxn modelId="{0A44D51A-D5D5-42DD-8107-FB402E860585}" type="presParOf" srcId="{8C2A8DD0-52C1-46CF-A29A-70A6343C420D}" destId="{915C89C9-83D4-48F4-9472-956E82BB3A63}" srcOrd="2" destOrd="0" presId="urn:microsoft.com/office/officeart/2005/8/layout/vList5"/>
    <dgm:cxn modelId="{94C51F16-832B-43AD-8E2D-C34DC0E76F78}" type="presParOf" srcId="{915C89C9-83D4-48F4-9472-956E82BB3A63}" destId="{2616293F-812D-4566-9DFF-E9042E2B24C4}" srcOrd="0" destOrd="0" presId="urn:microsoft.com/office/officeart/2005/8/layout/vList5"/>
    <dgm:cxn modelId="{796647F1-0CE1-459F-8676-EA4AC41CAC02}" type="presParOf" srcId="{915C89C9-83D4-48F4-9472-956E82BB3A63}" destId="{8C413590-E844-41B9-A1F9-07FD339F6565}" srcOrd="1" destOrd="0" presId="urn:microsoft.com/office/officeart/2005/8/layout/vList5"/>
    <dgm:cxn modelId="{7468B266-1C3A-4DA4-8352-FC73BD1C6865}" type="presParOf" srcId="{8C2A8DD0-52C1-46CF-A29A-70A6343C420D}" destId="{AA97CF32-199F-4037-8A4C-0BDAA8012E55}" srcOrd="3" destOrd="0" presId="urn:microsoft.com/office/officeart/2005/8/layout/vList5"/>
    <dgm:cxn modelId="{E4F6CADE-37B5-43D5-B284-E71756D424C2}" type="presParOf" srcId="{8C2A8DD0-52C1-46CF-A29A-70A6343C420D}" destId="{858F5630-2A93-48F0-9C5D-2C02AF6C8515}" srcOrd="4" destOrd="0" presId="urn:microsoft.com/office/officeart/2005/8/layout/vList5"/>
    <dgm:cxn modelId="{1A8662D1-730C-4F43-A14D-0875D8AA4C8A}" type="presParOf" srcId="{858F5630-2A93-48F0-9C5D-2C02AF6C8515}" destId="{F5477FF6-2D43-441B-9FDB-48EA90F105D4}" srcOrd="0" destOrd="0" presId="urn:microsoft.com/office/officeart/2005/8/layout/vList5"/>
    <dgm:cxn modelId="{05AA4302-7EE0-4566-B1E0-63CD4774DF5F}" type="presParOf" srcId="{858F5630-2A93-48F0-9C5D-2C02AF6C8515}" destId="{774A155E-D64B-4685-AF72-D766296EFC53}" srcOrd="1" destOrd="0" presId="urn:microsoft.com/office/officeart/2005/8/layout/vList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3BE11C1-2091-4048-80AB-CE633BFDD056}">
      <dsp:nvSpPr>
        <dsp:cNvPr id="0" name=""/>
        <dsp:cNvSpPr/>
      </dsp:nvSpPr>
      <dsp:spPr>
        <a:xfrm rot="5400000">
          <a:off x="4524053" y="-1654558"/>
          <a:ext cx="1211460" cy="4828032"/>
        </a:xfrm>
        <a:prstGeom prst="round2SameRect">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smtClean="0">
              <a:latin typeface="Arial" pitchFamily="34" charset="0"/>
              <a:cs typeface="Arial" pitchFamily="34" charset="0"/>
            </a:rPr>
            <a:t>Currently the </a:t>
          </a:r>
          <a:r>
            <a:rPr lang="en-US" sz="1500" u="sng" kern="1200" dirty="0" smtClean="0">
              <a:latin typeface="Arial" pitchFamily="34" charset="0"/>
              <a:cs typeface="Arial" pitchFamily="34" charset="0"/>
            </a:rPr>
            <a:t>Only</a:t>
          </a:r>
          <a:r>
            <a:rPr lang="en-US" sz="1500" kern="1200" dirty="0" smtClean="0">
              <a:latin typeface="Arial" pitchFamily="34" charset="0"/>
              <a:cs typeface="Arial" pitchFamily="34" charset="0"/>
            </a:rPr>
            <a:t> provider of </a:t>
          </a:r>
          <a:r>
            <a:rPr lang="en-US" sz="1500" u="sng" kern="1200" dirty="0" smtClean="0">
              <a:latin typeface="Arial" pitchFamily="34" charset="0"/>
              <a:cs typeface="Arial" pitchFamily="34" charset="0"/>
            </a:rPr>
            <a:t>National Internet </a:t>
          </a:r>
          <a:r>
            <a:rPr lang="en-US" sz="1500" kern="1200" dirty="0" smtClean="0">
              <a:latin typeface="Arial" pitchFamily="34" charset="0"/>
              <a:cs typeface="Arial" pitchFamily="34" charset="0"/>
            </a:rPr>
            <a:t>and </a:t>
          </a:r>
          <a:r>
            <a:rPr lang="en-US" sz="1500" u="sng" kern="1200" dirty="0" smtClean="0">
              <a:latin typeface="Arial" pitchFamily="34" charset="0"/>
              <a:cs typeface="Arial" pitchFamily="34" charset="0"/>
            </a:rPr>
            <a:t>Data Transmission</a:t>
          </a:r>
          <a:endParaRPr lang="en-US" sz="1500" u="sng" kern="1200" dirty="0"/>
        </a:p>
        <a:p>
          <a:pPr marL="114300" lvl="1" indent="-114300" algn="l" defTabSz="666750">
            <a:lnSpc>
              <a:spcPct val="90000"/>
            </a:lnSpc>
            <a:spcBef>
              <a:spcPct val="0"/>
            </a:spcBef>
            <a:spcAft>
              <a:spcPct val="15000"/>
            </a:spcAft>
            <a:buChar char="••"/>
          </a:pPr>
          <a:r>
            <a:rPr lang="en-US" sz="1500" kern="1200" dirty="0" smtClean="0">
              <a:latin typeface="Arial" pitchFamily="34" charset="0"/>
              <a:cs typeface="Arial" pitchFamily="34" charset="0"/>
            </a:rPr>
            <a:t>Needs major upgrade of N</a:t>
          </a:r>
          <a:r>
            <a:rPr lang="en-US" sz="1500" u="sng" kern="1200" dirty="0" smtClean="0">
              <a:latin typeface="Arial" pitchFamily="34" charset="0"/>
              <a:cs typeface="Arial" pitchFamily="34" charset="0"/>
            </a:rPr>
            <a:t>ational</a:t>
          </a:r>
          <a:r>
            <a:rPr lang="en-US" sz="1500" kern="1200" dirty="0" smtClean="0">
              <a:latin typeface="Arial" pitchFamily="34" charset="0"/>
              <a:cs typeface="Arial" pitchFamily="34" charset="0"/>
            </a:rPr>
            <a:t> and I</a:t>
          </a:r>
          <a:r>
            <a:rPr lang="en-US" sz="1500" u="sng" kern="1200" dirty="0" smtClean="0">
              <a:latin typeface="Arial" pitchFamily="34" charset="0"/>
              <a:cs typeface="Arial" pitchFamily="34" charset="0"/>
            </a:rPr>
            <a:t>nternationa</a:t>
          </a:r>
          <a:r>
            <a:rPr lang="en-US" sz="1500" kern="1200" dirty="0" smtClean="0">
              <a:latin typeface="Arial" pitchFamily="34" charset="0"/>
              <a:cs typeface="Arial" pitchFamily="34" charset="0"/>
            </a:rPr>
            <a:t>l capacity</a:t>
          </a:r>
          <a:endParaRPr lang="en-US" sz="1500" kern="1200" dirty="0"/>
        </a:p>
        <a:p>
          <a:pPr marL="114300" lvl="1" indent="-114300" algn="l" defTabSz="666750">
            <a:lnSpc>
              <a:spcPct val="90000"/>
            </a:lnSpc>
            <a:spcBef>
              <a:spcPct val="0"/>
            </a:spcBef>
            <a:spcAft>
              <a:spcPct val="15000"/>
            </a:spcAft>
            <a:buChar char="••"/>
          </a:pPr>
          <a:r>
            <a:rPr lang="en-US" sz="1500" kern="1200" dirty="0" smtClean="0"/>
            <a:t> </a:t>
          </a:r>
          <a:r>
            <a:rPr lang="en-US" sz="1600" kern="1200" dirty="0" smtClean="0"/>
            <a:t>Allow CS/CPS  whenever the market permits</a:t>
          </a:r>
          <a:endParaRPr lang="en-US" sz="1600" kern="1200" dirty="0"/>
        </a:p>
      </dsp:txBody>
      <dsp:txXfrm rot="5400000">
        <a:off x="4524053" y="-1654558"/>
        <a:ext cx="1211460" cy="4828032"/>
      </dsp:txXfrm>
    </dsp:sp>
    <dsp:sp modelId="{2970A484-75CE-41FC-94B3-D601FD488F76}">
      <dsp:nvSpPr>
        <dsp:cNvPr id="0" name=""/>
        <dsp:cNvSpPr/>
      </dsp:nvSpPr>
      <dsp:spPr>
        <a:xfrm>
          <a:off x="0" y="2294"/>
          <a:ext cx="2715768" cy="1514326"/>
        </a:xfrm>
        <a:prstGeom prst="roundRect">
          <a:avLst/>
        </a:prstGeom>
        <a:solidFill>
          <a:schemeClr val="accent4">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800" b="1" i="0" u="none" kern="1200" dirty="0" smtClean="0">
              <a:latin typeface="Arial" pitchFamily="34" charset="0"/>
              <a:cs typeface="Arial" pitchFamily="34" charset="0"/>
            </a:rPr>
            <a:t>Fixed </a:t>
          </a:r>
          <a:r>
            <a:rPr lang="en-US" sz="1800" b="1" i="0" u="none" kern="1200" dirty="0" err="1" smtClean="0">
              <a:latin typeface="Arial" pitchFamily="34" charset="0"/>
              <a:cs typeface="Arial" pitchFamily="34" charset="0"/>
            </a:rPr>
            <a:t>MoT</a:t>
          </a:r>
          <a:r>
            <a:rPr lang="en-US" sz="1800" b="1" i="0" u="none" kern="1200" dirty="0" smtClean="0">
              <a:latin typeface="Arial" pitchFamily="34" charset="0"/>
              <a:cs typeface="Arial" pitchFamily="34" charset="0"/>
            </a:rPr>
            <a:t> Infrastructure</a:t>
          </a:r>
        </a:p>
        <a:p>
          <a:pPr lvl="0" algn="ctr" defTabSz="933450">
            <a:lnSpc>
              <a:spcPct val="90000"/>
            </a:lnSpc>
            <a:spcBef>
              <a:spcPct val="0"/>
            </a:spcBef>
            <a:spcAft>
              <a:spcPct val="35000"/>
            </a:spcAft>
          </a:pPr>
          <a:endParaRPr lang="en-US" sz="2100" kern="1200" dirty="0"/>
        </a:p>
      </dsp:txBody>
      <dsp:txXfrm>
        <a:off x="0" y="2294"/>
        <a:ext cx="2715768" cy="1514326"/>
      </dsp:txXfrm>
    </dsp:sp>
    <dsp:sp modelId="{8C413590-E844-41B9-A1F9-07FD339F6565}">
      <dsp:nvSpPr>
        <dsp:cNvPr id="0" name=""/>
        <dsp:cNvSpPr/>
      </dsp:nvSpPr>
      <dsp:spPr>
        <a:xfrm rot="5400000">
          <a:off x="4524053" y="-64515"/>
          <a:ext cx="1211460" cy="4828032"/>
        </a:xfrm>
        <a:prstGeom prst="round2SameRect">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latin typeface="Arial" pitchFamily="34" charset="0"/>
              <a:cs typeface="Arial" pitchFamily="34" charset="0"/>
            </a:rPr>
            <a:t>Provide a best in class alternative </a:t>
          </a:r>
          <a:r>
            <a:rPr lang="en-US" sz="1700" u="sng" kern="1200" dirty="0" smtClean="0">
              <a:latin typeface="Arial" pitchFamily="34" charset="0"/>
              <a:cs typeface="Arial" pitchFamily="34" charset="0"/>
            </a:rPr>
            <a:t>National Networks</a:t>
          </a:r>
          <a:r>
            <a:rPr lang="en-US" sz="1700" kern="1200" dirty="0" smtClean="0">
              <a:latin typeface="Arial" pitchFamily="34" charset="0"/>
              <a:cs typeface="Arial" pitchFamily="34" charset="0"/>
            </a:rPr>
            <a:t> (core, metropolitan and access), enabling the </a:t>
          </a:r>
          <a:r>
            <a:rPr lang="en-US" sz="1700" u="sng" kern="1200" dirty="0" smtClean="0">
              <a:latin typeface="Arial" pitchFamily="34" charset="0"/>
              <a:cs typeface="Arial" pitchFamily="34" charset="0"/>
            </a:rPr>
            <a:t>National Transmission</a:t>
          </a:r>
          <a:r>
            <a:rPr lang="en-US" sz="1700" kern="1200" dirty="0" smtClean="0">
              <a:latin typeface="Arial" pitchFamily="34" charset="0"/>
              <a:cs typeface="Arial" pitchFamily="34" charset="0"/>
            </a:rPr>
            <a:t> of </a:t>
          </a:r>
          <a:r>
            <a:rPr lang="en-US" sz="1700" u="sng" kern="1200" dirty="0" smtClean="0">
              <a:latin typeface="Arial" pitchFamily="34" charset="0"/>
              <a:cs typeface="Arial" pitchFamily="34" charset="0"/>
            </a:rPr>
            <a:t>Data</a:t>
          </a:r>
          <a:r>
            <a:rPr lang="en-US" sz="1700" kern="1200" dirty="0" smtClean="0">
              <a:latin typeface="Arial" pitchFamily="34" charset="0"/>
              <a:cs typeface="Arial" pitchFamily="34" charset="0"/>
            </a:rPr>
            <a:t> and provision of </a:t>
          </a:r>
          <a:r>
            <a:rPr lang="en-US" sz="1700" u="sng" kern="1200" dirty="0" smtClean="0">
              <a:latin typeface="Arial" pitchFamily="34" charset="0"/>
              <a:cs typeface="Arial" pitchFamily="34" charset="0"/>
            </a:rPr>
            <a:t>High Speed </a:t>
          </a:r>
          <a:r>
            <a:rPr lang="en-US" sz="1700" kern="1200" dirty="0" smtClean="0">
              <a:latin typeface="Arial" pitchFamily="34" charset="0"/>
              <a:cs typeface="Arial" pitchFamily="34" charset="0"/>
            </a:rPr>
            <a:t>communications </a:t>
          </a:r>
          <a:r>
            <a:rPr lang="en-US" sz="1700" b="1" i="1" u="sng" kern="1200" dirty="0" smtClean="0">
              <a:latin typeface="Arial" pitchFamily="34" charset="0"/>
              <a:cs typeface="Arial" pitchFamily="34" charset="0"/>
            </a:rPr>
            <a:t> </a:t>
          </a:r>
          <a:endParaRPr lang="en-US" sz="1700" kern="1200" dirty="0"/>
        </a:p>
      </dsp:txBody>
      <dsp:txXfrm rot="5400000">
        <a:off x="4524053" y="-64515"/>
        <a:ext cx="1211460" cy="4828032"/>
      </dsp:txXfrm>
    </dsp:sp>
    <dsp:sp modelId="{2616293F-812D-4566-9DFF-E9042E2B24C4}">
      <dsp:nvSpPr>
        <dsp:cNvPr id="0" name=""/>
        <dsp:cNvSpPr/>
      </dsp:nvSpPr>
      <dsp:spPr>
        <a:xfrm>
          <a:off x="0" y="1592336"/>
          <a:ext cx="2715768" cy="1514326"/>
        </a:xfrm>
        <a:prstGeom prst="roundRect">
          <a:avLst/>
        </a:prstGeom>
        <a:solidFill>
          <a:schemeClr val="accent4">
            <a:alpha val="90000"/>
            <a:hueOff val="0"/>
            <a:satOff val="0"/>
            <a:lumOff val="0"/>
            <a:alphaOff val="-2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2100" b="1" i="1" u="none" kern="1200" dirty="0" smtClean="0">
              <a:latin typeface="Arial" pitchFamily="34" charset="0"/>
              <a:cs typeface="Arial" pitchFamily="34" charset="0"/>
            </a:rPr>
            <a:t>National Broadband Licenses</a:t>
          </a:r>
          <a:endParaRPr lang="en-US" sz="2100" b="1" u="none" kern="1200" dirty="0" smtClean="0"/>
        </a:p>
        <a:p>
          <a:pPr lvl="0" algn="ctr" defTabSz="889000">
            <a:lnSpc>
              <a:spcPct val="90000"/>
            </a:lnSpc>
            <a:spcBef>
              <a:spcPct val="0"/>
            </a:spcBef>
            <a:spcAft>
              <a:spcPct val="35000"/>
            </a:spcAft>
          </a:pPr>
          <a:endParaRPr lang="en-US" sz="2100" kern="1200" dirty="0"/>
        </a:p>
      </dsp:txBody>
      <dsp:txXfrm>
        <a:off x="0" y="1592336"/>
        <a:ext cx="2715768" cy="1514326"/>
      </dsp:txXfrm>
    </dsp:sp>
    <dsp:sp modelId="{774A155E-D64B-4685-AF72-D766296EFC53}">
      <dsp:nvSpPr>
        <dsp:cNvPr id="0" name=""/>
        <dsp:cNvSpPr/>
      </dsp:nvSpPr>
      <dsp:spPr>
        <a:xfrm rot="5400000">
          <a:off x="4524053" y="1525526"/>
          <a:ext cx="1211460" cy="4828032"/>
        </a:xfrm>
        <a:prstGeom prst="round2SameRect">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latin typeface="Arial" pitchFamily="34" charset="0"/>
              <a:cs typeface="Arial" pitchFamily="34" charset="0"/>
            </a:rPr>
            <a:t>Unleash competition on the access level and  provide more choices to consumers ( including by incumbent data service providers)</a:t>
          </a:r>
          <a:endParaRPr lang="en-US" sz="1700" kern="1200" dirty="0"/>
        </a:p>
      </dsp:txBody>
      <dsp:txXfrm rot="5400000">
        <a:off x="4524053" y="1525526"/>
        <a:ext cx="1211460" cy="4828032"/>
      </dsp:txXfrm>
    </dsp:sp>
    <dsp:sp modelId="{F5477FF6-2D43-441B-9FDB-48EA90F105D4}">
      <dsp:nvSpPr>
        <dsp:cNvPr id="0" name=""/>
        <dsp:cNvSpPr/>
      </dsp:nvSpPr>
      <dsp:spPr>
        <a:xfrm>
          <a:off x="0" y="3182379"/>
          <a:ext cx="2715768" cy="1514326"/>
        </a:xfrm>
        <a:prstGeom prst="roundRect">
          <a:avLst/>
        </a:prstGeom>
        <a:solidFill>
          <a:schemeClr val="accent4">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2100" b="1" i="1" u="none" kern="1200" dirty="0" smtClean="0">
              <a:latin typeface="Arial" pitchFamily="34" charset="0"/>
              <a:cs typeface="Arial" pitchFamily="34" charset="0"/>
            </a:rPr>
            <a:t>Broadband Licenses</a:t>
          </a:r>
          <a:endParaRPr lang="en-US" sz="2100" b="1" u="none" kern="1200" dirty="0" smtClean="0"/>
        </a:p>
        <a:p>
          <a:pPr lvl="0" algn="ctr" defTabSz="755650">
            <a:lnSpc>
              <a:spcPct val="90000"/>
            </a:lnSpc>
            <a:spcBef>
              <a:spcPct val="0"/>
            </a:spcBef>
            <a:spcAft>
              <a:spcPct val="35000"/>
            </a:spcAft>
          </a:pPr>
          <a:endParaRPr lang="en-US" sz="2100" kern="1200" dirty="0"/>
        </a:p>
      </dsp:txBody>
      <dsp:txXfrm>
        <a:off x="0" y="3182379"/>
        <a:ext cx="2715768" cy="1514326"/>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5710B29B-62DC-4122-8DFA-9373E09D5565}" type="datetimeFigureOut">
              <a:rPr lang="en-US"/>
              <a:pPr>
                <a:defRPr/>
              </a:pPr>
              <a:t>6/12/2009</a:t>
            </a:fld>
            <a:endParaRPr lang="en-US"/>
          </a:p>
        </p:txBody>
      </p:sp>
      <p:sp>
        <p:nvSpPr>
          <p:cNvPr id="4" name="Footer Placeholder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59E69C37-6ADB-4146-A3C2-BD7392D73ECE}"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56038" y="0"/>
            <a:ext cx="2949575"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6A369D2A-B142-4A8A-BE04-0628CB0C6984}" type="datetimeFigureOut">
              <a:rPr lang="en-US"/>
              <a:pPr>
                <a:defRPr/>
              </a:pPr>
              <a:t>6/12/2009</a:t>
            </a:fld>
            <a:endParaRPr lang="en-US"/>
          </a:p>
        </p:txBody>
      </p:sp>
      <p:sp>
        <p:nvSpPr>
          <p:cNvPr id="4" name="Slide Image Placeholder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1038" y="4721225"/>
            <a:ext cx="5445125" cy="4471988"/>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A05EB2A-1DB1-474A-9803-C572C4C4C34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94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81CA5EE-7729-416E-92A3-2B60760BAB23}"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04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ED93D5C-D53E-4D05-90AF-E87B01A81C25}" type="slidenum">
              <a:rPr lang="en-US" smtClean="0"/>
              <a:pPr fontAlgn="base">
                <a:spcBef>
                  <a:spcPct val="0"/>
                </a:spcBef>
                <a:spcAft>
                  <a:spcPct val="0"/>
                </a:spcAft>
                <a:defRPr/>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15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3B13336-55EA-4816-B25F-631F570F76B3}" type="slidenum">
              <a:rPr lang="en-US" smtClean="0"/>
              <a:pPr fontAlgn="base">
                <a:spcBef>
                  <a:spcPct val="0"/>
                </a:spcBef>
                <a:spcAft>
                  <a:spcPct val="0"/>
                </a:spcAft>
                <a:defRPr/>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25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E56986A-24A6-43A9-8AB8-EED7F9F50E6C}" type="slidenum">
              <a:rPr lang="en-US" smtClean="0"/>
              <a:pPr fontAlgn="base">
                <a:spcBef>
                  <a:spcPct val="0"/>
                </a:spcBef>
                <a:spcAft>
                  <a:spcPct val="0"/>
                </a:spcAft>
                <a:defRPr/>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35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BE5E46A-3B89-43D3-8BB9-171A77739A8C}" type="slidenum">
              <a:rPr lang="en-US" smtClean="0"/>
              <a:pPr fontAlgn="base">
                <a:spcBef>
                  <a:spcPct val="0"/>
                </a:spcBef>
                <a:spcAft>
                  <a:spcPct val="0"/>
                </a:spcAft>
                <a:defRPr/>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45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4780A59-29C9-4669-BD49-0C283D9FA557}" type="slidenum">
              <a:rPr lang="en-US" smtClean="0"/>
              <a:pPr fontAlgn="base">
                <a:spcBef>
                  <a:spcPct val="0"/>
                </a:spcBef>
                <a:spcAft>
                  <a:spcPct val="0"/>
                </a:spcAft>
                <a:defRPr/>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9616AA-BFB1-46D3-8B6E-5133CEDA74E3}" type="slidenum">
              <a:rPr lang="en-US" smtClean="0"/>
              <a:pPr fontAlgn="base">
                <a:spcBef>
                  <a:spcPct val="0"/>
                </a:spcBef>
                <a:spcAft>
                  <a:spcPct val="0"/>
                </a:spcAft>
                <a:defRPr/>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8AA5D4E-D61D-46B1-88B8-3B1325FF862E}" type="slidenum">
              <a:rPr lang="en-US" smtClean="0"/>
              <a:pPr fontAlgn="base">
                <a:spcBef>
                  <a:spcPct val="0"/>
                </a:spcBef>
                <a:spcAft>
                  <a:spcPct val="0"/>
                </a:spcAft>
                <a:defRPr/>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F7BC2CA-935F-4D94-8D6A-D76EC57C3D73}" type="slidenum">
              <a:rPr lang="en-US" smtClean="0"/>
              <a:pPr fontAlgn="base">
                <a:spcBef>
                  <a:spcPct val="0"/>
                </a:spcBef>
                <a:spcAft>
                  <a:spcPct val="0"/>
                </a:spcAft>
                <a:defRPr/>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8" descr="Eng_LogoLR.jpg"/>
          <p:cNvPicPr>
            <a:picLocks noChangeAspect="1"/>
          </p:cNvPicPr>
          <p:nvPr userDrawn="1"/>
        </p:nvPicPr>
        <p:blipFill>
          <a:blip r:embed="rId2" cstate="print"/>
          <a:srcRect/>
          <a:stretch>
            <a:fillRect/>
          </a:stretch>
        </p:blipFill>
        <p:spPr bwMode="auto">
          <a:xfrm>
            <a:off x="76200" y="71438"/>
            <a:ext cx="1219200" cy="1071562"/>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a:t>An Enabling Telecommunications Market</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4D847D2-3EEA-4FFC-8CAE-8D3B465A9FE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3" name="Picture 8" descr="Eng_LogoLR.jpg"/>
          <p:cNvPicPr>
            <a:picLocks noChangeAspect="1"/>
          </p:cNvPicPr>
          <p:nvPr userDrawn="1"/>
        </p:nvPicPr>
        <p:blipFill>
          <a:blip r:embed="rId2" cstate="print"/>
          <a:srcRect/>
          <a:stretch>
            <a:fillRect/>
          </a:stretch>
        </p:blipFill>
        <p:spPr bwMode="auto">
          <a:xfrm>
            <a:off x="0" y="0"/>
            <a:ext cx="1828800" cy="1757363"/>
          </a:xfrm>
          <a:prstGeom prst="rect">
            <a:avLst/>
          </a:prstGeom>
          <a:noFill/>
          <a:ln w="9525">
            <a:noFill/>
            <a:miter lim="800000"/>
            <a:headEnd/>
            <a:tailEnd/>
          </a:ln>
        </p:spPr>
      </p:pic>
      <p:sp>
        <p:nvSpPr>
          <p:cNvPr id="8" name="Text Placeholder 7"/>
          <p:cNvSpPr>
            <a:spLocks noGrp="1"/>
          </p:cNvSpPr>
          <p:nvPr>
            <p:ph type="body" sz="quarter" idx="10"/>
          </p:nvPr>
        </p:nvSpPr>
        <p:spPr>
          <a:xfrm>
            <a:off x="762000" y="1905000"/>
            <a:ext cx="7620000" cy="2133600"/>
          </a:xfrm>
          <a:prstGeom prst="rect">
            <a:avLst/>
          </a:prstGeom>
          <a:solidFill>
            <a:srgbClr val="4F3F7E"/>
          </a:solidFill>
          <a:ln>
            <a:solidFill>
              <a:srgbClr val="75689F"/>
            </a:solidFill>
          </a:ln>
        </p:spPr>
        <p:txBody>
          <a:bodyPr anchor="ctr"/>
          <a:lstStyle>
            <a:lvl1pPr algn="ctr" defTabSz="914400" rtl="0" eaLnBrk="1" fontAlgn="auto" latinLnBrk="0" hangingPunct="1">
              <a:lnSpc>
                <a:spcPct val="120000"/>
              </a:lnSpc>
              <a:spcBef>
                <a:spcPts val="0"/>
              </a:spcBef>
              <a:spcAft>
                <a:spcPts val="0"/>
              </a:spcAft>
              <a:buNone/>
              <a:defRPr lang="en-US" sz="4000" b="1" i="1" kern="1200" smtClean="0">
                <a:solidFill>
                  <a:schemeClr val="bg1"/>
                </a:solidFill>
                <a:effectLst>
                  <a:outerShdw blurRad="38100" dist="38100" dir="2700000" algn="tl">
                    <a:srgbClr val="000000"/>
                  </a:outerShdw>
                </a:effectLst>
                <a:latin typeface="Arial" pitchFamily="34" charset="0"/>
                <a:ea typeface="+mn-ea"/>
                <a:cs typeface="Arial" pitchFamily="34" charset="0"/>
              </a:defRPr>
            </a:lvl1pPr>
            <a:lvl2pPr algn="ctr" defTabSz="914400" rtl="0" eaLnBrk="1" fontAlgn="auto" latinLnBrk="0" hangingPunct="1">
              <a:lnSpc>
                <a:spcPct val="120000"/>
              </a:lnSpc>
              <a:spcBef>
                <a:spcPts val="0"/>
              </a:spcBef>
              <a:spcAft>
                <a:spcPts val="0"/>
              </a:spcAft>
              <a:buNone/>
              <a:defRPr lang="en-US" sz="4000" b="1" i="1" kern="1200" smtClean="0">
                <a:solidFill>
                  <a:schemeClr val="bg1"/>
                </a:solidFill>
                <a:effectLst>
                  <a:outerShdw blurRad="38100" dist="38100" dir="2700000" algn="tl">
                    <a:srgbClr val="000000"/>
                  </a:outerShdw>
                </a:effectLst>
                <a:latin typeface="Arial" pitchFamily="34" charset="0"/>
                <a:ea typeface="+mn-ea"/>
                <a:cs typeface="Arial" pitchFamily="34" charset="0"/>
              </a:defRPr>
            </a:lvl2pPr>
            <a:lvl3pPr algn="ctr" defTabSz="914400" rtl="0" eaLnBrk="1" fontAlgn="auto" latinLnBrk="0" hangingPunct="1">
              <a:lnSpc>
                <a:spcPct val="120000"/>
              </a:lnSpc>
              <a:spcBef>
                <a:spcPts val="0"/>
              </a:spcBef>
              <a:spcAft>
                <a:spcPts val="0"/>
              </a:spcAft>
              <a:buNone/>
              <a:defRPr lang="en-US" sz="4000" b="1" i="1" kern="1200" smtClean="0">
                <a:solidFill>
                  <a:schemeClr val="bg1"/>
                </a:solidFill>
                <a:effectLst>
                  <a:outerShdw blurRad="38100" dist="38100" dir="2700000" algn="tl">
                    <a:srgbClr val="000000"/>
                  </a:outerShdw>
                </a:effectLst>
                <a:latin typeface="Arial" pitchFamily="34" charset="0"/>
                <a:ea typeface="+mn-ea"/>
                <a:cs typeface="Arial" pitchFamily="34" charset="0"/>
              </a:defRPr>
            </a:lvl3pPr>
            <a:lvl4pPr algn="ctr" defTabSz="914400" rtl="0" eaLnBrk="1" fontAlgn="auto" latinLnBrk="0" hangingPunct="1">
              <a:lnSpc>
                <a:spcPct val="120000"/>
              </a:lnSpc>
              <a:spcBef>
                <a:spcPts val="0"/>
              </a:spcBef>
              <a:spcAft>
                <a:spcPts val="0"/>
              </a:spcAft>
              <a:buNone/>
              <a:defRPr lang="en-US" sz="4000" b="1" i="1" kern="1200" smtClean="0">
                <a:solidFill>
                  <a:schemeClr val="bg1"/>
                </a:solidFill>
                <a:effectLst>
                  <a:outerShdw blurRad="38100" dist="38100" dir="2700000" algn="tl">
                    <a:srgbClr val="000000"/>
                  </a:outerShdw>
                </a:effectLst>
                <a:latin typeface="Arial" pitchFamily="34" charset="0"/>
                <a:ea typeface="+mn-ea"/>
                <a:cs typeface="Arial" pitchFamily="34" charset="0"/>
              </a:defRPr>
            </a:lvl4pPr>
            <a:lvl5pPr algn="ctr" defTabSz="914400" rtl="0" eaLnBrk="1" fontAlgn="auto" latinLnBrk="0" hangingPunct="1">
              <a:lnSpc>
                <a:spcPct val="120000"/>
              </a:lnSpc>
              <a:spcBef>
                <a:spcPts val="0"/>
              </a:spcBef>
              <a:spcAft>
                <a:spcPts val="0"/>
              </a:spcAft>
              <a:buNone/>
              <a:defRPr lang="en-US" sz="4000" b="1" i="1" kern="1200">
                <a:solidFill>
                  <a:schemeClr val="bg1"/>
                </a:solidFill>
                <a:effectLst>
                  <a:outerShdw blurRad="38100" dist="38100" dir="2700000" algn="tl">
                    <a:srgbClr val="000000"/>
                  </a:outerShdw>
                </a:effectLst>
                <a:latin typeface="Arial" pitchFamily="34" charset="0"/>
                <a:ea typeface="+mn-ea"/>
                <a:cs typeface="Arial" pitchFamily="34" charset="0"/>
              </a:defRPr>
            </a:lvl5pPr>
          </a:lstStyle>
          <a:p>
            <a:pPr lvl="0"/>
            <a:r>
              <a:rPr lang="en-US" dirty="0" smtClean="0"/>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4" name="Rectangle 3"/>
          <p:cNvSpPr/>
          <p:nvPr userDrawn="1"/>
        </p:nvSpPr>
        <p:spPr>
          <a:xfrm>
            <a:off x="8534400" y="6488113"/>
            <a:ext cx="371475" cy="277812"/>
          </a:xfrm>
          <a:prstGeom prst="rect">
            <a:avLst/>
          </a:prstGeom>
        </p:spPr>
        <p:txBody>
          <a:bodyPr wrap="none">
            <a:spAutoFit/>
          </a:bodyPr>
          <a:lstStyle/>
          <a:p>
            <a:pPr fontAlgn="auto">
              <a:spcBef>
                <a:spcPts val="0"/>
              </a:spcBef>
              <a:spcAft>
                <a:spcPts val="0"/>
              </a:spcAft>
              <a:defRPr/>
            </a:pPr>
            <a:fld id="{04D636A0-AB4C-4E11-8316-FB08F249F21F}" type="slidenum">
              <a:rPr lang="en-US" sz="1200">
                <a:solidFill>
                  <a:schemeClr val="bg1">
                    <a:lumMod val="50000"/>
                  </a:schemeClr>
                </a:solidFill>
              </a:rPr>
              <a:pPr fontAlgn="auto">
                <a:spcBef>
                  <a:spcPts val="0"/>
                </a:spcBef>
                <a:spcAft>
                  <a:spcPts val="0"/>
                </a:spcAft>
                <a:defRPr/>
              </a:pPr>
              <a:t>‹#›</a:t>
            </a:fld>
            <a:endParaRPr lang="en-US" sz="1200" dirty="0">
              <a:solidFill>
                <a:schemeClr val="bg1">
                  <a:lumMod val="50000"/>
                </a:schemeClr>
              </a:solidFill>
            </a:endParaRPr>
          </a:p>
        </p:txBody>
      </p:sp>
      <p:pic>
        <p:nvPicPr>
          <p:cNvPr id="5" name="Picture 9" descr="Eng_LogoLR.jpg"/>
          <p:cNvPicPr>
            <a:picLocks noChangeAspect="1"/>
          </p:cNvPicPr>
          <p:nvPr userDrawn="1"/>
        </p:nvPicPr>
        <p:blipFill>
          <a:blip r:embed="rId2" cstate="print"/>
          <a:srcRect/>
          <a:stretch>
            <a:fillRect/>
          </a:stretch>
        </p:blipFill>
        <p:spPr bwMode="auto">
          <a:xfrm>
            <a:off x="76200" y="71438"/>
            <a:ext cx="1219200" cy="1071562"/>
          </a:xfrm>
          <a:prstGeom prst="rect">
            <a:avLst/>
          </a:prstGeom>
          <a:noFill/>
          <a:ln w="9525">
            <a:noFill/>
            <a:miter lim="800000"/>
            <a:headEnd/>
            <a:tailEnd/>
          </a:ln>
        </p:spPr>
      </p:pic>
      <p:sp>
        <p:nvSpPr>
          <p:cNvPr id="3" name="Text Placeholder 2"/>
          <p:cNvSpPr>
            <a:spLocks noGrp="1"/>
          </p:cNvSpPr>
          <p:nvPr>
            <p:ph type="body" sz="quarter" idx="10"/>
          </p:nvPr>
        </p:nvSpPr>
        <p:spPr>
          <a:xfrm>
            <a:off x="1447800" y="76200"/>
            <a:ext cx="7467600" cy="1066800"/>
          </a:xfrm>
          <a:prstGeom prst="rect">
            <a:avLst/>
          </a:prstGeom>
          <a:solidFill>
            <a:srgbClr val="4F3F7E"/>
          </a:solidFill>
        </p:spPr>
        <p:txBody>
          <a:bodyPr anchor="ctr"/>
          <a:lstStyle>
            <a:lvl1pPr>
              <a:defRPr lang="en-US" sz="20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
        <p:nvSpPr>
          <p:cNvPr id="6" name="Footer Placeholder 4"/>
          <p:cNvSpPr>
            <a:spLocks noGrp="1"/>
          </p:cNvSpPr>
          <p:nvPr>
            <p:ph type="ftr" sz="quarter" idx="11"/>
          </p:nvPr>
        </p:nvSpPr>
        <p:spPr/>
        <p:txBody>
          <a:bodyPr/>
          <a:lstStyle>
            <a:lvl1pPr>
              <a:defRPr/>
            </a:lvl1pPr>
          </a:lstStyle>
          <a:p>
            <a:pPr>
              <a:defRPr/>
            </a:pPr>
            <a:r>
              <a:rPr lang="en-US"/>
              <a:t>An Enabling Telecommunications Market</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4" name="Rectangle 3"/>
          <p:cNvSpPr/>
          <p:nvPr userDrawn="1"/>
        </p:nvSpPr>
        <p:spPr>
          <a:xfrm>
            <a:off x="8534400" y="6488113"/>
            <a:ext cx="371475" cy="277812"/>
          </a:xfrm>
          <a:prstGeom prst="rect">
            <a:avLst/>
          </a:prstGeom>
        </p:spPr>
        <p:txBody>
          <a:bodyPr wrap="none">
            <a:spAutoFit/>
          </a:bodyPr>
          <a:lstStyle/>
          <a:p>
            <a:pPr fontAlgn="auto">
              <a:spcBef>
                <a:spcPts val="0"/>
              </a:spcBef>
              <a:spcAft>
                <a:spcPts val="0"/>
              </a:spcAft>
              <a:defRPr/>
            </a:pPr>
            <a:fld id="{7D0F60F4-93F0-42A4-B652-D3B7D477F7FC}" type="slidenum">
              <a:rPr lang="en-US" sz="1200">
                <a:solidFill>
                  <a:schemeClr val="bg1">
                    <a:lumMod val="50000"/>
                  </a:schemeClr>
                </a:solidFill>
              </a:rPr>
              <a:pPr fontAlgn="auto">
                <a:spcBef>
                  <a:spcPts val="0"/>
                </a:spcBef>
                <a:spcAft>
                  <a:spcPts val="0"/>
                </a:spcAft>
                <a:defRPr/>
              </a:pPr>
              <a:t>‹#›</a:t>
            </a:fld>
            <a:endParaRPr lang="en-US" sz="1200" dirty="0">
              <a:solidFill>
                <a:schemeClr val="bg1">
                  <a:lumMod val="50000"/>
                </a:schemeClr>
              </a:solidFill>
            </a:endParaRPr>
          </a:p>
        </p:txBody>
      </p:sp>
      <p:sp>
        <p:nvSpPr>
          <p:cNvPr id="3" name="Text Placeholder 2"/>
          <p:cNvSpPr>
            <a:spLocks noGrp="1"/>
          </p:cNvSpPr>
          <p:nvPr>
            <p:ph type="body" sz="quarter" idx="10"/>
          </p:nvPr>
        </p:nvSpPr>
        <p:spPr>
          <a:xfrm>
            <a:off x="1447800" y="76201"/>
            <a:ext cx="6705600" cy="1066800"/>
          </a:xfrm>
          <a:prstGeom prst="rect">
            <a:avLst/>
          </a:prstGeom>
          <a:solidFill>
            <a:srgbClr val="4F3F7E"/>
          </a:solidFill>
        </p:spPr>
        <p:txBody>
          <a:bodyPr anchor="ctr"/>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
        <p:nvSpPr>
          <p:cNvPr id="5" name="Footer Placeholder 4"/>
          <p:cNvSpPr>
            <a:spLocks noGrp="1"/>
          </p:cNvSpPr>
          <p:nvPr>
            <p:ph type="ftr" sz="quarter" idx="11"/>
          </p:nvPr>
        </p:nvSpPr>
        <p:spPr/>
        <p:txBody>
          <a:bodyPr/>
          <a:lstStyle>
            <a:lvl1pPr>
              <a:defRPr i="1"/>
            </a:lvl1pPr>
          </a:lstStyle>
          <a:p>
            <a:pPr>
              <a:defRPr/>
            </a:pPr>
            <a:r>
              <a:rPr lang="en-US"/>
              <a:t>An Enabling Telecommunications Market</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6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
        <p:nvSpPr>
          <p:cNvPr id="4" name="Slide Number Placeholder 5"/>
          <p:cNvSpPr>
            <a:spLocks noGrp="1"/>
          </p:cNvSpPr>
          <p:nvPr>
            <p:ph type="sldNum" sz="quarter" idx="11"/>
          </p:nvPr>
        </p:nvSpPr>
        <p:spPr>
          <a:xfrm>
            <a:off x="7010400" y="6492875"/>
            <a:ext cx="2133600" cy="365125"/>
          </a:xfrm>
        </p:spPr>
        <p:txBody>
          <a:bodyPr/>
          <a:lstStyle>
            <a:lvl1pPr>
              <a:defRPr/>
            </a:lvl1pPr>
          </a:lstStyle>
          <a:p>
            <a:pPr>
              <a:defRPr/>
            </a:pPr>
            <a:fld id="{04513529-0F70-4325-9A3E-789B4A121C58}" type="slidenum">
              <a:rPr lang="en-US"/>
              <a:pPr>
                <a:defRPr/>
              </a:pPr>
              <a:t>‹#›</a:t>
            </a:fld>
            <a:endParaRPr lang="en-US" dirty="0"/>
          </a:p>
        </p:txBody>
      </p:sp>
      <p:sp>
        <p:nvSpPr>
          <p:cNvPr id="5" name="Footer Placeholder 4"/>
          <p:cNvSpPr>
            <a:spLocks noGrp="1"/>
          </p:cNvSpPr>
          <p:nvPr>
            <p:ph type="ftr" sz="quarter" idx="12"/>
          </p:nvPr>
        </p:nvSpPr>
        <p:spPr/>
        <p:txBody>
          <a:bodyPr/>
          <a:lstStyle>
            <a:lvl1pPr>
              <a:defRPr i="1"/>
            </a:lvl1pPr>
          </a:lstStyle>
          <a:p>
            <a:pPr>
              <a:defRPr/>
            </a:pPr>
            <a:r>
              <a:rPr lang="en-US"/>
              <a:t>An Enabling Telecommunications Market</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23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
        <p:nvSpPr>
          <p:cNvPr id="4" name="Slide Number Placeholder 5"/>
          <p:cNvSpPr>
            <a:spLocks noGrp="1"/>
          </p:cNvSpPr>
          <p:nvPr>
            <p:ph type="sldNum" sz="quarter" idx="11"/>
          </p:nvPr>
        </p:nvSpPr>
        <p:spPr>
          <a:xfrm>
            <a:off x="7010400" y="6492875"/>
            <a:ext cx="2133600" cy="365125"/>
          </a:xfrm>
        </p:spPr>
        <p:txBody>
          <a:bodyPr/>
          <a:lstStyle>
            <a:lvl1pPr>
              <a:defRPr/>
            </a:lvl1pPr>
          </a:lstStyle>
          <a:p>
            <a:pPr>
              <a:defRPr/>
            </a:pPr>
            <a:fld id="{51E967E9-D80C-4AA7-9079-9A1AABBA6247}" type="slidenum">
              <a:rPr lang="en-US"/>
              <a:pPr>
                <a:defRPr/>
              </a:pPr>
              <a:t>‹#›</a:t>
            </a:fld>
            <a:endParaRPr lang="en-US" dirty="0"/>
          </a:p>
        </p:txBody>
      </p:sp>
      <p:sp>
        <p:nvSpPr>
          <p:cNvPr id="5" name="Footer Placeholder 4"/>
          <p:cNvSpPr>
            <a:spLocks noGrp="1"/>
          </p:cNvSpPr>
          <p:nvPr>
            <p:ph type="ftr" sz="quarter" idx="12"/>
          </p:nvPr>
        </p:nvSpPr>
        <p:spPr/>
        <p:txBody>
          <a:bodyPr/>
          <a:lstStyle>
            <a:lvl1pPr>
              <a:defRPr i="1"/>
            </a:lvl1pPr>
          </a:lstStyle>
          <a:p>
            <a:pPr>
              <a:defRPr/>
            </a:pPr>
            <a:r>
              <a:rPr lang="en-US"/>
              <a:t>An Enabling Telecommunications Market</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4" name="Rectangle 3"/>
          <p:cNvSpPr/>
          <p:nvPr userDrawn="1"/>
        </p:nvSpPr>
        <p:spPr>
          <a:xfrm>
            <a:off x="8534400" y="6488113"/>
            <a:ext cx="371475" cy="277812"/>
          </a:xfrm>
          <a:prstGeom prst="rect">
            <a:avLst/>
          </a:prstGeom>
        </p:spPr>
        <p:txBody>
          <a:bodyPr wrap="none">
            <a:spAutoFit/>
          </a:bodyPr>
          <a:lstStyle/>
          <a:p>
            <a:pPr fontAlgn="auto">
              <a:spcBef>
                <a:spcPts val="0"/>
              </a:spcBef>
              <a:spcAft>
                <a:spcPts val="0"/>
              </a:spcAft>
              <a:defRPr/>
            </a:pPr>
            <a:fld id="{4DD4875B-FD9E-48D3-9786-3EDB18BBA115}" type="slidenum">
              <a:rPr lang="en-US" sz="1200">
                <a:solidFill>
                  <a:schemeClr val="bg1">
                    <a:lumMod val="50000"/>
                  </a:schemeClr>
                </a:solidFill>
              </a:rPr>
              <a:pPr fontAlgn="auto">
                <a:spcBef>
                  <a:spcPts val="0"/>
                </a:spcBef>
                <a:spcAft>
                  <a:spcPts val="0"/>
                </a:spcAft>
                <a:defRPr/>
              </a:pPr>
              <a:t>‹#›</a:t>
            </a:fld>
            <a:endParaRPr lang="en-US" sz="1200" dirty="0">
              <a:solidFill>
                <a:schemeClr val="bg1">
                  <a:lumMod val="50000"/>
                </a:schemeClr>
              </a:solidFill>
            </a:endParaRPr>
          </a:p>
        </p:txBody>
      </p:sp>
      <p:sp>
        <p:nvSpPr>
          <p:cNvPr id="3" name="Text Placeholder 2"/>
          <p:cNvSpPr>
            <a:spLocks noGrp="1"/>
          </p:cNvSpPr>
          <p:nvPr>
            <p:ph type="body" sz="quarter" idx="10"/>
          </p:nvPr>
        </p:nvSpPr>
        <p:spPr>
          <a:xfrm>
            <a:off x="1447800" y="76200"/>
            <a:ext cx="6553200" cy="1066800"/>
          </a:xfrm>
          <a:prstGeom prst="rect">
            <a:avLst/>
          </a:prstGeom>
          <a:solidFill>
            <a:srgbClr val="4F3F7E"/>
          </a:solidFill>
        </p:spPr>
        <p:txBody>
          <a:bodyPr anchor="ctr"/>
          <a:lstStyle>
            <a:lvl1pPr>
              <a:defRPr lang="en-US" sz="20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
        <p:nvSpPr>
          <p:cNvPr id="5" name="Footer Placeholder 4"/>
          <p:cNvSpPr>
            <a:spLocks noGrp="1"/>
          </p:cNvSpPr>
          <p:nvPr>
            <p:ph type="ftr" sz="quarter" idx="11"/>
          </p:nvPr>
        </p:nvSpPr>
        <p:spPr/>
        <p:txBody>
          <a:bodyPr/>
          <a:lstStyle>
            <a:lvl1pPr>
              <a:defRPr i="1"/>
            </a:lvl1pPr>
          </a:lstStyle>
          <a:p>
            <a:pPr>
              <a:defRPr/>
            </a:pPr>
            <a:r>
              <a:rPr lang="en-US"/>
              <a:t>An Enabling Telecommunications Market</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US"/>
              <a:t>An Enabling Telecommunications Market</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976E3F09-FC8F-45ED-96B2-A95D5725D346}" type="slidenum">
              <a:rPr lang="en-US"/>
              <a:pPr>
                <a:defRPr/>
              </a:pPr>
              <a:t>‹#›</a:t>
            </a:fld>
            <a:endParaRPr lang="en-US"/>
          </a:p>
        </p:txBody>
      </p:sp>
      <p:pic>
        <p:nvPicPr>
          <p:cNvPr id="1031" name="Picture 7" descr="Eng_LogoLR.jpg"/>
          <p:cNvPicPr>
            <a:picLocks noChangeAspect="1"/>
          </p:cNvPicPr>
          <p:nvPr userDrawn="1"/>
        </p:nvPicPr>
        <p:blipFill>
          <a:blip r:embed="rId9" cstate="print"/>
          <a:srcRect/>
          <a:stretch>
            <a:fillRect/>
          </a:stretch>
        </p:blipFill>
        <p:spPr bwMode="auto">
          <a:xfrm>
            <a:off x="76200" y="71438"/>
            <a:ext cx="1219200" cy="107156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762000" y="1905000"/>
            <a:ext cx="7848600" cy="2133600"/>
          </a:xfrm>
        </p:spPr>
        <p:txBody>
          <a:bodyPr rtlCol="0">
            <a:normAutofit/>
          </a:bodyPr>
          <a:lstStyle/>
          <a:p>
            <a:pPr marL="91440" indent="0">
              <a:defRPr/>
            </a:pPr>
            <a:endParaRPr sz="3200"/>
          </a:p>
          <a:p>
            <a:pPr marL="91440" indent="0">
              <a:defRPr/>
            </a:pPr>
            <a:r>
              <a:rPr sz="3200"/>
              <a:t>TRA's Telecommunications Liberalization Roadmap</a:t>
            </a:r>
            <a:endParaRPr sz="3000"/>
          </a:p>
          <a:p>
            <a:pPr marL="91440" indent="0">
              <a:defRPr/>
            </a:pPr>
            <a:endParaRPr sz="3200" dirty="0"/>
          </a:p>
        </p:txBody>
      </p:sp>
      <p:sp>
        <p:nvSpPr>
          <p:cNvPr id="9219" name="Subtitle 2"/>
          <p:cNvSpPr txBox="1">
            <a:spLocks/>
          </p:cNvSpPr>
          <p:nvPr/>
        </p:nvSpPr>
        <p:spPr bwMode="auto">
          <a:xfrm>
            <a:off x="1066800" y="4419600"/>
            <a:ext cx="7658100" cy="2057400"/>
          </a:xfrm>
          <a:prstGeom prst="rect">
            <a:avLst/>
          </a:prstGeom>
          <a:noFill/>
          <a:ln w="9525">
            <a:noFill/>
            <a:miter lim="800000"/>
            <a:headEnd/>
            <a:tailEnd/>
          </a:ln>
        </p:spPr>
        <p:txBody>
          <a:bodyPr/>
          <a:lstStyle/>
          <a:p>
            <a:pPr algn="r" rtl="1" eaLnBrk="0" hangingPunct="0">
              <a:spcBef>
                <a:spcPct val="20000"/>
              </a:spcBef>
            </a:pPr>
            <a:r>
              <a:rPr lang="en-US" sz="1600"/>
              <a:t>Dr. Kamal Shehadi</a:t>
            </a:r>
          </a:p>
          <a:p>
            <a:pPr algn="r" rtl="1" eaLnBrk="0" hangingPunct="0">
              <a:spcBef>
                <a:spcPct val="20000"/>
              </a:spcBef>
            </a:pPr>
            <a:r>
              <a:rPr lang="en-US" sz="1600"/>
              <a:t>Chairman/ CEO</a:t>
            </a:r>
          </a:p>
          <a:p>
            <a:pPr algn="r" rtl="1" eaLnBrk="0" hangingPunct="0">
              <a:spcBef>
                <a:spcPct val="20000"/>
              </a:spcBef>
            </a:pPr>
            <a:r>
              <a:rPr lang="en-US" sz="1600"/>
              <a:t>Telecommunications Regulatory Authority</a:t>
            </a:r>
          </a:p>
          <a:p>
            <a:pPr algn="r" rtl="1" eaLnBrk="0" hangingPunct="0">
              <a:spcBef>
                <a:spcPct val="20000"/>
              </a:spcBef>
            </a:pPr>
            <a:endParaRPr lang="en-US" sz="1600"/>
          </a:p>
          <a:p>
            <a:pPr algn="r" rtl="1" eaLnBrk="0" hangingPunct="0">
              <a:spcBef>
                <a:spcPct val="20000"/>
              </a:spcBef>
            </a:pPr>
            <a:endParaRPr lang="en-US" sz="1600" i="1"/>
          </a:p>
          <a:p>
            <a:pPr algn="r" rtl="1" eaLnBrk="0" hangingPunct="0">
              <a:spcBef>
                <a:spcPct val="20000"/>
              </a:spcBef>
            </a:pPr>
            <a:r>
              <a:rPr lang="en-US" sz="1400" i="1"/>
              <a:t>March 11, 2009</a:t>
            </a:r>
          </a:p>
          <a:p>
            <a:pPr algn="r" rtl="1" eaLnBrk="0" hangingPunct="0">
              <a:spcBef>
                <a:spcPct val="20000"/>
              </a:spcBef>
            </a:pPr>
            <a:r>
              <a:rPr lang="en-US" sz="1400" i="1"/>
              <a:t>UN-ESCWA, Beirut, Lebanon</a:t>
            </a:r>
          </a:p>
          <a:p>
            <a:pPr algn="r" rtl="1" eaLnBrk="0" hangingPunct="0">
              <a:spcBef>
                <a:spcPct val="20000"/>
              </a:spcBef>
            </a:pPr>
            <a:endParaRPr lang="en-US" sz="1400" i="1"/>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447800" y="76200"/>
            <a:ext cx="7315200" cy="1066800"/>
          </a:xfrm>
        </p:spPr>
        <p:txBody>
          <a:bodyPr rtlCol="0">
            <a:normAutofit/>
          </a:bodyPr>
          <a:lstStyle/>
          <a:p>
            <a:pPr marL="0" indent="0" eaLnBrk="1" fontAlgn="auto" hangingPunct="1">
              <a:spcAft>
                <a:spcPts val="0"/>
              </a:spcAft>
              <a:buFont typeface="Arial" pitchFamily="34" charset="0"/>
              <a:buNone/>
              <a:defRPr/>
            </a:pPr>
            <a:r>
              <a:rPr>
                <a:latin typeface="Arial "/>
              </a:rPr>
              <a:t>Although reform has started with the establishment of the TRA, most telecommunications markets in lebanon are stagnant and suffer from lack of competition </a:t>
            </a:r>
          </a:p>
        </p:txBody>
      </p:sp>
      <p:grpSp>
        <p:nvGrpSpPr>
          <p:cNvPr id="10243" name="Group 43"/>
          <p:cNvGrpSpPr>
            <a:grpSpLocks/>
          </p:cNvGrpSpPr>
          <p:nvPr/>
        </p:nvGrpSpPr>
        <p:grpSpPr bwMode="auto">
          <a:xfrm>
            <a:off x="422275" y="1447800"/>
            <a:ext cx="8159750" cy="4495800"/>
            <a:chOff x="533400" y="1447800"/>
            <a:chExt cx="8686800" cy="2209800"/>
          </a:xfrm>
        </p:grpSpPr>
        <p:sp>
          <p:nvSpPr>
            <p:cNvPr id="4" name="Rectangle 3"/>
            <p:cNvSpPr/>
            <p:nvPr/>
          </p:nvSpPr>
          <p:spPr>
            <a:xfrm>
              <a:off x="533400" y="1447800"/>
              <a:ext cx="1676519" cy="380785"/>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bg1"/>
                  </a:solidFill>
                  <a:latin typeface="+mj-lt"/>
                </a:rPr>
                <a:t>Current Indicators </a:t>
              </a:r>
            </a:p>
          </p:txBody>
        </p:sp>
        <p:sp>
          <p:nvSpPr>
            <p:cNvPr id="5" name="Rectangle 4"/>
            <p:cNvSpPr/>
            <p:nvPr/>
          </p:nvSpPr>
          <p:spPr>
            <a:xfrm>
              <a:off x="2209919" y="1905054"/>
              <a:ext cx="1372312"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tx1"/>
                  </a:solidFill>
                  <a:latin typeface="+mj-lt"/>
                </a:rPr>
                <a:t>35%</a:t>
              </a:r>
            </a:p>
            <a:p>
              <a:pPr algn="ctr" fontAlgn="auto">
                <a:spcBef>
                  <a:spcPts val="0"/>
                </a:spcBef>
                <a:spcAft>
                  <a:spcPts val="0"/>
                </a:spcAft>
                <a:defRPr/>
              </a:pPr>
              <a:endParaRPr lang="en-US" sz="1000" dirty="0">
                <a:solidFill>
                  <a:schemeClr val="tx1"/>
                </a:solidFill>
                <a:latin typeface="+mj-lt"/>
              </a:endParaRPr>
            </a:p>
          </p:txBody>
        </p:sp>
        <p:sp>
          <p:nvSpPr>
            <p:cNvPr id="6" name="Rectangle 5"/>
            <p:cNvSpPr/>
            <p:nvPr/>
          </p:nvSpPr>
          <p:spPr>
            <a:xfrm>
              <a:off x="533400" y="1905054"/>
              <a:ext cx="1676519" cy="380785"/>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bg1"/>
                  </a:solidFill>
                  <a:latin typeface="+mj-lt"/>
                </a:rPr>
                <a:t>Mobile Market </a:t>
              </a:r>
            </a:p>
          </p:txBody>
        </p:sp>
        <p:sp>
          <p:nvSpPr>
            <p:cNvPr id="7" name="Rectangle 6"/>
            <p:cNvSpPr/>
            <p:nvPr/>
          </p:nvSpPr>
          <p:spPr>
            <a:xfrm>
              <a:off x="533400" y="2362308"/>
              <a:ext cx="1676519" cy="380785"/>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bg1"/>
                  </a:solidFill>
                  <a:latin typeface="+mj-lt"/>
                </a:rPr>
                <a:t>Fixed Market </a:t>
              </a:r>
            </a:p>
          </p:txBody>
        </p:sp>
        <p:sp>
          <p:nvSpPr>
            <p:cNvPr id="8" name="Rectangle 7"/>
            <p:cNvSpPr/>
            <p:nvPr/>
          </p:nvSpPr>
          <p:spPr>
            <a:xfrm>
              <a:off x="533400" y="2819561"/>
              <a:ext cx="1676519" cy="380785"/>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bg1"/>
                  </a:solidFill>
                  <a:latin typeface="+mj-lt"/>
                </a:rPr>
                <a:t>Internet Market</a:t>
              </a:r>
            </a:p>
          </p:txBody>
        </p:sp>
        <p:sp>
          <p:nvSpPr>
            <p:cNvPr id="9" name="Rectangle 8"/>
            <p:cNvSpPr/>
            <p:nvPr/>
          </p:nvSpPr>
          <p:spPr>
            <a:xfrm>
              <a:off x="533400" y="3276815"/>
              <a:ext cx="1676519" cy="380785"/>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bg1"/>
                  </a:solidFill>
                  <a:latin typeface="+mj-lt"/>
                </a:rPr>
                <a:t>ADSL Market </a:t>
              </a:r>
            </a:p>
          </p:txBody>
        </p:sp>
        <p:sp>
          <p:nvSpPr>
            <p:cNvPr id="10" name="Rectangle 9"/>
            <p:cNvSpPr/>
            <p:nvPr/>
          </p:nvSpPr>
          <p:spPr>
            <a:xfrm>
              <a:off x="3582230" y="1905054"/>
              <a:ext cx="1370622"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tx1"/>
                  </a:solidFill>
                  <a:latin typeface="+mj-lt"/>
                </a:rPr>
                <a:t>2</a:t>
              </a:r>
            </a:p>
          </p:txBody>
        </p:sp>
        <p:sp>
          <p:nvSpPr>
            <p:cNvPr id="11" name="Rectangle 10"/>
            <p:cNvSpPr/>
            <p:nvPr/>
          </p:nvSpPr>
          <p:spPr>
            <a:xfrm>
              <a:off x="2209919" y="1447800"/>
              <a:ext cx="1524415" cy="380785"/>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bg1"/>
                  </a:solidFill>
                  <a:latin typeface="+mj-lt"/>
                </a:rPr>
                <a:t>Penetration </a:t>
              </a:r>
            </a:p>
          </p:txBody>
        </p:sp>
        <p:sp>
          <p:nvSpPr>
            <p:cNvPr id="12" name="Rectangle 11"/>
            <p:cNvSpPr/>
            <p:nvPr/>
          </p:nvSpPr>
          <p:spPr>
            <a:xfrm>
              <a:off x="3582230" y="1447800"/>
              <a:ext cx="1370622" cy="380785"/>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bg1"/>
                  </a:solidFill>
                  <a:latin typeface="+mj-lt"/>
                </a:rPr>
                <a:t>Number of SP</a:t>
              </a:r>
            </a:p>
          </p:txBody>
        </p:sp>
        <p:sp>
          <p:nvSpPr>
            <p:cNvPr id="13" name="Rectangle 12"/>
            <p:cNvSpPr/>
            <p:nvPr/>
          </p:nvSpPr>
          <p:spPr>
            <a:xfrm>
              <a:off x="4952852" y="1447800"/>
              <a:ext cx="2134519" cy="380785"/>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bg1"/>
                  </a:solidFill>
                  <a:latin typeface="+mj-lt"/>
                </a:rPr>
                <a:t>Private / State-owned </a:t>
              </a:r>
            </a:p>
          </p:txBody>
        </p:sp>
        <p:sp>
          <p:nvSpPr>
            <p:cNvPr id="14" name="Rectangle 13"/>
            <p:cNvSpPr/>
            <p:nvPr/>
          </p:nvSpPr>
          <p:spPr>
            <a:xfrm>
              <a:off x="7087371" y="1447800"/>
              <a:ext cx="2132829" cy="380785"/>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bg1"/>
                  </a:solidFill>
                  <a:latin typeface="+mj-lt"/>
                </a:rPr>
                <a:t>Level of Competition </a:t>
              </a:r>
            </a:p>
          </p:txBody>
        </p:sp>
        <p:sp>
          <p:nvSpPr>
            <p:cNvPr id="15" name="Rectangle 14"/>
            <p:cNvSpPr/>
            <p:nvPr/>
          </p:nvSpPr>
          <p:spPr>
            <a:xfrm>
              <a:off x="4952852" y="1905054"/>
              <a:ext cx="2134519"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tx1"/>
                  </a:solidFill>
                  <a:latin typeface="+mj-lt"/>
                </a:rPr>
                <a:t>State-Owned</a:t>
              </a:r>
            </a:p>
          </p:txBody>
        </p:sp>
        <p:sp>
          <p:nvSpPr>
            <p:cNvPr id="16" name="Rectangle 15"/>
            <p:cNvSpPr/>
            <p:nvPr/>
          </p:nvSpPr>
          <p:spPr>
            <a:xfrm>
              <a:off x="7087371" y="1905054"/>
              <a:ext cx="2132829"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tx1"/>
                  </a:solidFill>
                  <a:latin typeface="+mj-lt"/>
                </a:rPr>
                <a:t>Monopoly </a:t>
              </a:r>
            </a:p>
          </p:txBody>
        </p:sp>
        <p:sp>
          <p:nvSpPr>
            <p:cNvPr id="17" name="Rectangle 16"/>
            <p:cNvSpPr/>
            <p:nvPr/>
          </p:nvSpPr>
          <p:spPr>
            <a:xfrm>
              <a:off x="2209919" y="2362308"/>
              <a:ext cx="1372312"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tx1"/>
                  </a:solidFill>
                  <a:latin typeface="+mj-lt"/>
                </a:rPr>
                <a:t>63%</a:t>
              </a:r>
              <a:r>
                <a:rPr lang="en-US" sz="1600" baseline="30000" dirty="0">
                  <a:solidFill>
                    <a:schemeClr val="tx1"/>
                  </a:solidFill>
                </a:rPr>
                <a:t> (*)</a:t>
              </a:r>
            </a:p>
            <a:p>
              <a:pPr algn="ctr" fontAlgn="auto">
                <a:spcBef>
                  <a:spcPts val="0"/>
                </a:spcBef>
                <a:spcAft>
                  <a:spcPts val="0"/>
                </a:spcAft>
                <a:defRPr/>
              </a:pPr>
              <a:endParaRPr lang="en-US" sz="1000" dirty="0">
                <a:solidFill>
                  <a:schemeClr val="tx1"/>
                </a:solidFill>
              </a:endParaRPr>
            </a:p>
            <a:p>
              <a:pPr algn="ctr" fontAlgn="auto">
                <a:spcBef>
                  <a:spcPts val="0"/>
                </a:spcBef>
                <a:spcAft>
                  <a:spcPts val="0"/>
                </a:spcAft>
                <a:defRPr/>
              </a:pPr>
              <a:r>
                <a:rPr lang="en-US" sz="1600" b="1" dirty="0">
                  <a:solidFill>
                    <a:schemeClr val="tx1"/>
                  </a:solidFill>
                  <a:latin typeface="+mj-lt"/>
                </a:rPr>
                <a:t> </a:t>
              </a:r>
            </a:p>
          </p:txBody>
        </p:sp>
        <p:sp>
          <p:nvSpPr>
            <p:cNvPr id="18" name="Rectangle 17"/>
            <p:cNvSpPr/>
            <p:nvPr/>
          </p:nvSpPr>
          <p:spPr>
            <a:xfrm>
              <a:off x="3582230" y="2362308"/>
              <a:ext cx="1370622"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tx1"/>
                  </a:solidFill>
                  <a:latin typeface="+mj-lt"/>
                </a:rPr>
                <a:t>1</a:t>
              </a:r>
            </a:p>
          </p:txBody>
        </p:sp>
        <p:sp>
          <p:nvSpPr>
            <p:cNvPr id="19" name="Rectangle 18"/>
            <p:cNvSpPr/>
            <p:nvPr/>
          </p:nvSpPr>
          <p:spPr>
            <a:xfrm>
              <a:off x="4952852" y="2362308"/>
              <a:ext cx="2134519"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tx1"/>
                  </a:solidFill>
                  <a:latin typeface="+mj-lt"/>
                </a:rPr>
                <a:t>State-Owned</a:t>
              </a:r>
            </a:p>
          </p:txBody>
        </p:sp>
        <p:sp>
          <p:nvSpPr>
            <p:cNvPr id="20" name="Rectangle 19"/>
            <p:cNvSpPr/>
            <p:nvPr/>
          </p:nvSpPr>
          <p:spPr>
            <a:xfrm>
              <a:off x="7087371" y="2362308"/>
              <a:ext cx="2132829"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tx1"/>
                  </a:solidFill>
                  <a:latin typeface="+mj-lt"/>
                </a:rPr>
                <a:t>Monopoly </a:t>
              </a:r>
            </a:p>
          </p:txBody>
        </p:sp>
        <p:sp>
          <p:nvSpPr>
            <p:cNvPr id="21" name="Rectangle 20"/>
            <p:cNvSpPr/>
            <p:nvPr/>
          </p:nvSpPr>
          <p:spPr>
            <a:xfrm>
              <a:off x="2209919" y="2819561"/>
              <a:ext cx="1372312"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tx1"/>
                  </a:solidFill>
                  <a:latin typeface="+mj-lt"/>
                </a:rPr>
                <a:t>32.5%</a:t>
              </a:r>
              <a:r>
                <a:rPr lang="en-US" sz="1600" baseline="30000" dirty="0">
                  <a:solidFill>
                    <a:schemeClr val="tx1"/>
                  </a:solidFill>
                </a:rPr>
                <a:t> (*)</a:t>
              </a:r>
            </a:p>
            <a:p>
              <a:pPr algn="ctr" fontAlgn="auto">
                <a:spcBef>
                  <a:spcPts val="0"/>
                </a:spcBef>
                <a:spcAft>
                  <a:spcPts val="0"/>
                </a:spcAft>
                <a:defRPr/>
              </a:pPr>
              <a:endParaRPr lang="en-US" sz="1000" dirty="0">
                <a:solidFill>
                  <a:schemeClr val="tx1"/>
                </a:solidFill>
              </a:endParaRPr>
            </a:p>
            <a:p>
              <a:pPr algn="ctr" fontAlgn="auto">
                <a:spcBef>
                  <a:spcPts val="0"/>
                </a:spcBef>
                <a:spcAft>
                  <a:spcPts val="0"/>
                </a:spcAft>
                <a:defRPr/>
              </a:pPr>
              <a:endParaRPr lang="en-US" sz="1600" b="1" dirty="0">
                <a:solidFill>
                  <a:schemeClr val="tx1"/>
                </a:solidFill>
                <a:latin typeface="+mj-lt"/>
              </a:endParaRPr>
            </a:p>
          </p:txBody>
        </p:sp>
        <p:sp>
          <p:nvSpPr>
            <p:cNvPr id="22" name="Rectangle 21"/>
            <p:cNvSpPr/>
            <p:nvPr/>
          </p:nvSpPr>
          <p:spPr>
            <a:xfrm>
              <a:off x="3582230" y="2819561"/>
              <a:ext cx="1370622"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tx1"/>
                  </a:solidFill>
                </a:rPr>
                <a:t>~ 16</a:t>
              </a:r>
            </a:p>
          </p:txBody>
        </p:sp>
        <p:sp>
          <p:nvSpPr>
            <p:cNvPr id="23" name="Rectangle 22"/>
            <p:cNvSpPr/>
            <p:nvPr/>
          </p:nvSpPr>
          <p:spPr>
            <a:xfrm>
              <a:off x="4952852" y="2819561"/>
              <a:ext cx="2134519"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tx1"/>
                  </a:solidFill>
                  <a:latin typeface="+mj-lt"/>
                </a:rPr>
                <a:t>Private </a:t>
              </a:r>
            </a:p>
          </p:txBody>
        </p:sp>
        <p:sp>
          <p:nvSpPr>
            <p:cNvPr id="24" name="Rectangle 23"/>
            <p:cNvSpPr/>
            <p:nvPr/>
          </p:nvSpPr>
          <p:spPr>
            <a:xfrm>
              <a:off x="7087371" y="2819561"/>
              <a:ext cx="2132829"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tx1"/>
                  </a:solidFill>
                  <a:latin typeface="+mj-lt"/>
                </a:rPr>
                <a:t>Competition </a:t>
              </a:r>
            </a:p>
          </p:txBody>
        </p:sp>
        <p:sp>
          <p:nvSpPr>
            <p:cNvPr id="25" name="Rectangle 24"/>
            <p:cNvSpPr/>
            <p:nvPr/>
          </p:nvSpPr>
          <p:spPr>
            <a:xfrm>
              <a:off x="2209919" y="3276815"/>
              <a:ext cx="1372312"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tx1"/>
                  </a:solidFill>
                </a:rPr>
                <a:t>~ </a:t>
              </a:r>
              <a:r>
                <a:rPr lang="en-US" sz="1600" b="1" dirty="0">
                  <a:solidFill>
                    <a:schemeClr val="tx1"/>
                  </a:solidFill>
                  <a:latin typeface="+mj-lt"/>
                </a:rPr>
                <a:t>7.7% </a:t>
              </a:r>
              <a:r>
                <a:rPr lang="en-US" sz="1200" baseline="30000" dirty="0">
                  <a:solidFill>
                    <a:schemeClr val="tx1"/>
                  </a:solidFill>
                  <a:latin typeface="+mj-lt"/>
                </a:rPr>
                <a:t>(*)</a:t>
              </a:r>
            </a:p>
            <a:p>
              <a:pPr algn="ctr" fontAlgn="auto">
                <a:spcBef>
                  <a:spcPts val="0"/>
                </a:spcBef>
                <a:spcAft>
                  <a:spcPts val="0"/>
                </a:spcAft>
                <a:defRPr/>
              </a:pPr>
              <a:endParaRPr lang="en-US" sz="1000" dirty="0">
                <a:solidFill>
                  <a:schemeClr val="tx1"/>
                </a:solidFill>
              </a:endParaRPr>
            </a:p>
            <a:p>
              <a:pPr algn="ctr" fontAlgn="auto">
                <a:spcBef>
                  <a:spcPts val="0"/>
                </a:spcBef>
                <a:spcAft>
                  <a:spcPts val="0"/>
                </a:spcAft>
                <a:defRPr/>
              </a:pPr>
              <a:endParaRPr lang="en-US" sz="1200" baseline="30000" dirty="0">
                <a:solidFill>
                  <a:schemeClr val="tx1"/>
                </a:solidFill>
                <a:latin typeface="+mj-lt"/>
              </a:endParaRPr>
            </a:p>
          </p:txBody>
        </p:sp>
        <p:sp>
          <p:nvSpPr>
            <p:cNvPr id="26" name="Rectangle 25"/>
            <p:cNvSpPr/>
            <p:nvPr/>
          </p:nvSpPr>
          <p:spPr>
            <a:xfrm>
              <a:off x="3582230" y="3276815"/>
              <a:ext cx="1370622"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tx1"/>
                  </a:solidFill>
                  <a:latin typeface="+mj-lt"/>
                </a:rPr>
                <a:t>~ 8</a:t>
              </a:r>
            </a:p>
          </p:txBody>
        </p:sp>
        <p:sp>
          <p:nvSpPr>
            <p:cNvPr id="27" name="Rectangle 26"/>
            <p:cNvSpPr/>
            <p:nvPr/>
          </p:nvSpPr>
          <p:spPr>
            <a:xfrm>
              <a:off x="4952852" y="3276815"/>
              <a:ext cx="2134519"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err="1">
                  <a:solidFill>
                    <a:schemeClr val="tx1"/>
                  </a:solidFill>
                  <a:latin typeface="+mj-lt"/>
                </a:rPr>
                <a:t>MoT</a:t>
              </a:r>
              <a:r>
                <a:rPr lang="en-US" sz="1600" b="1" dirty="0">
                  <a:solidFill>
                    <a:schemeClr val="tx1"/>
                  </a:solidFill>
                  <a:latin typeface="+mj-lt"/>
                </a:rPr>
                <a:t> / </a:t>
              </a:r>
              <a:r>
                <a:rPr lang="en-US" sz="1600" b="1" dirty="0" err="1">
                  <a:solidFill>
                    <a:schemeClr val="tx1"/>
                  </a:solidFill>
                  <a:latin typeface="+mj-lt"/>
                </a:rPr>
                <a:t>Ogero</a:t>
              </a:r>
              <a:endParaRPr lang="en-US" sz="1600" b="1" dirty="0">
                <a:solidFill>
                  <a:schemeClr val="tx1"/>
                </a:solidFill>
                <a:latin typeface="+mj-lt"/>
              </a:endParaRPr>
            </a:p>
            <a:p>
              <a:pPr algn="ctr" fontAlgn="auto">
                <a:spcBef>
                  <a:spcPts val="0"/>
                </a:spcBef>
                <a:spcAft>
                  <a:spcPts val="0"/>
                </a:spcAft>
                <a:defRPr/>
              </a:pPr>
              <a:r>
                <a:rPr lang="en-US" sz="1600" b="1" dirty="0">
                  <a:solidFill>
                    <a:schemeClr val="tx1"/>
                  </a:solidFill>
                  <a:latin typeface="+mj-lt"/>
                </a:rPr>
                <a:t>Private (</a:t>
              </a:r>
              <a:r>
                <a:rPr lang="en-US" sz="1600" b="1" dirty="0" err="1">
                  <a:solidFill>
                    <a:schemeClr val="tx1"/>
                  </a:solidFill>
                  <a:latin typeface="+mj-lt"/>
                </a:rPr>
                <a:t>bitstream</a:t>
              </a:r>
              <a:r>
                <a:rPr lang="en-US" sz="1600" b="1" dirty="0">
                  <a:solidFill>
                    <a:schemeClr val="tx1"/>
                  </a:solidFill>
                  <a:latin typeface="+mj-lt"/>
                </a:rPr>
                <a:t>, line sharing) </a:t>
              </a:r>
            </a:p>
          </p:txBody>
        </p:sp>
        <p:sp>
          <p:nvSpPr>
            <p:cNvPr id="28" name="Rectangle 27"/>
            <p:cNvSpPr/>
            <p:nvPr/>
          </p:nvSpPr>
          <p:spPr>
            <a:xfrm>
              <a:off x="7087371" y="3276815"/>
              <a:ext cx="2132829"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tx1"/>
                  </a:solidFill>
                  <a:latin typeface="+mj-lt"/>
                </a:rPr>
                <a:t>Limited Competition</a:t>
              </a:r>
            </a:p>
          </p:txBody>
        </p:sp>
      </p:grpSp>
      <p:sp>
        <p:nvSpPr>
          <p:cNvPr id="10244" name="TextBox 28"/>
          <p:cNvSpPr txBox="1">
            <a:spLocks noChangeArrowheads="1"/>
          </p:cNvSpPr>
          <p:nvPr/>
        </p:nvSpPr>
        <p:spPr bwMode="auto">
          <a:xfrm>
            <a:off x="352425" y="5943600"/>
            <a:ext cx="2882900" cy="261938"/>
          </a:xfrm>
          <a:prstGeom prst="rect">
            <a:avLst/>
          </a:prstGeom>
          <a:noFill/>
          <a:ln w="9525">
            <a:noFill/>
            <a:miter lim="800000"/>
            <a:headEnd/>
            <a:tailEnd/>
          </a:ln>
        </p:spPr>
        <p:txBody>
          <a:bodyPr>
            <a:spAutoFit/>
          </a:bodyPr>
          <a:lstStyle/>
          <a:p>
            <a:r>
              <a:rPr lang="en-US" sz="1100" i="1">
                <a:latin typeface="Calibri" pitchFamily="34" charset="0"/>
              </a:rPr>
              <a:t>(*) per household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13"/>
          <p:cNvSpPr>
            <a:spLocks noChangeArrowheads="1"/>
          </p:cNvSpPr>
          <p:nvPr/>
        </p:nvSpPr>
        <p:spPr bwMode="auto">
          <a:xfrm>
            <a:off x="1143000" y="3276600"/>
            <a:ext cx="2286000" cy="1524000"/>
          </a:xfrm>
          <a:prstGeom prst="roundRect">
            <a:avLst>
              <a:gd name="adj" fmla="val 16667"/>
            </a:avLst>
          </a:prstGeom>
          <a:ln>
            <a:solidFill>
              <a:srgbClr val="75689F"/>
            </a:solidFill>
            <a:headEnd/>
            <a:tailEnd/>
          </a:ln>
        </p:spPr>
        <p:style>
          <a:lnRef idx="2">
            <a:schemeClr val="accent2"/>
          </a:lnRef>
          <a:fillRef idx="1">
            <a:schemeClr val="lt1"/>
          </a:fillRef>
          <a:effectRef idx="0">
            <a:schemeClr val="accent2"/>
          </a:effectRef>
          <a:fontRef idx="minor">
            <a:schemeClr val="dk1"/>
          </a:fontRef>
        </p:style>
        <p:txBody>
          <a:bodyPr lIns="45720" tIns="46038" rIns="45720" bIns="46038" anchor="ctr"/>
          <a:lstStyle/>
          <a:p>
            <a:pPr marL="231775" indent="-231775" fontAlgn="auto">
              <a:spcBef>
                <a:spcPts val="0"/>
              </a:spcBef>
              <a:spcAft>
                <a:spcPts val="0"/>
              </a:spcAft>
              <a:buClr>
                <a:schemeClr val="accent4">
                  <a:lumMod val="75000"/>
                </a:schemeClr>
              </a:buClr>
              <a:buFont typeface="Wingdings" pitchFamily="2" charset="2"/>
              <a:buChar char="q"/>
              <a:defRPr/>
            </a:pPr>
            <a:r>
              <a:rPr lang="en-US" sz="1200" dirty="0">
                <a:solidFill>
                  <a:schemeClr val="tx1"/>
                </a:solidFill>
                <a:cs typeface="Times New Roman" pitchFamily="18" charset="0"/>
              </a:rPr>
              <a:t>Pent up demand for Mobile services </a:t>
            </a:r>
          </a:p>
          <a:p>
            <a:pPr marL="231775" indent="-231775" fontAlgn="auto">
              <a:spcBef>
                <a:spcPts val="0"/>
              </a:spcBef>
              <a:spcAft>
                <a:spcPts val="0"/>
              </a:spcAft>
              <a:buClr>
                <a:schemeClr val="accent4">
                  <a:lumMod val="75000"/>
                </a:schemeClr>
              </a:buClr>
              <a:buFont typeface="Wingdings" pitchFamily="2" charset="2"/>
              <a:buChar char="q"/>
              <a:defRPr/>
            </a:pPr>
            <a:r>
              <a:rPr lang="en-US" sz="1200" dirty="0">
                <a:solidFill>
                  <a:schemeClr val="tx1"/>
                </a:solidFill>
                <a:cs typeface="Times New Roman" pitchFamily="18" charset="0"/>
              </a:rPr>
              <a:t>High Mobile revenues </a:t>
            </a:r>
          </a:p>
        </p:txBody>
      </p:sp>
      <p:sp>
        <p:nvSpPr>
          <p:cNvPr id="12" name="AutoShape 14"/>
          <p:cNvSpPr>
            <a:spLocks noChangeArrowheads="1"/>
          </p:cNvSpPr>
          <p:nvPr/>
        </p:nvSpPr>
        <p:spPr bwMode="auto">
          <a:xfrm>
            <a:off x="3581400" y="3276600"/>
            <a:ext cx="2590800" cy="1554163"/>
          </a:xfrm>
          <a:prstGeom prst="roundRect">
            <a:avLst>
              <a:gd name="adj" fmla="val 16667"/>
            </a:avLst>
          </a:prstGeom>
          <a:ln>
            <a:solidFill>
              <a:srgbClr val="75689F"/>
            </a:solidFill>
            <a:headEnd/>
            <a:tailEnd/>
          </a:ln>
        </p:spPr>
        <p:style>
          <a:lnRef idx="2">
            <a:schemeClr val="accent2"/>
          </a:lnRef>
          <a:fillRef idx="1">
            <a:schemeClr val="lt1"/>
          </a:fillRef>
          <a:effectRef idx="0">
            <a:schemeClr val="accent2"/>
          </a:effectRef>
          <a:fontRef idx="minor">
            <a:schemeClr val="dk1"/>
          </a:fontRef>
        </p:style>
        <p:txBody>
          <a:bodyPr lIns="45720" tIns="46038" rIns="45720" bIns="46038" anchor="ctr"/>
          <a:lstStyle/>
          <a:p>
            <a:pPr marL="231775" indent="-231775" fontAlgn="auto">
              <a:spcBef>
                <a:spcPts val="0"/>
              </a:spcBef>
              <a:spcAft>
                <a:spcPts val="0"/>
              </a:spcAft>
              <a:buClr>
                <a:schemeClr val="accent4">
                  <a:lumMod val="75000"/>
                </a:schemeClr>
              </a:buClr>
              <a:buFont typeface="Wingdings" pitchFamily="2" charset="2"/>
              <a:buChar char="§"/>
              <a:defRPr/>
            </a:pPr>
            <a:r>
              <a:rPr lang="en-US" sz="1200" b="1" dirty="0">
                <a:solidFill>
                  <a:schemeClr val="tx1"/>
                </a:solidFill>
                <a:cs typeface="Times New Roman" pitchFamily="18" charset="0"/>
              </a:rPr>
              <a:t>High charges</a:t>
            </a:r>
          </a:p>
          <a:p>
            <a:pPr marL="231775" indent="-231775" fontAlgn="auto">
              <a:spcBef>
                <a:spcPts val="0"/>
              </a:spcBef>
              <a:spcAft>
                <a:spcPts val="0"/>
              </a:spcAft>
              <a:buClr>
                <a:schemeClr val="accent4">
                  <a:lumMod val="75000"/>
                </a:schemeClr>
              </a:buClr>
              <a:buFont typeface="Wingdings" pitchFamily="2" charset="2"/>
              <a:buChar char="§"/>
              <a:defRPr/>
            </a:pPr>
            <a:r>
              <a:rPr lang="en-US" sz="1200" dirty="0">
                <a:solidFill>
                  <a:schemeClr val="tx1"/>
                </a:solidFill>
                <a:cs typeface="Times New Roman" pitchFamily="18" charset="0"/>
              </a:rPr>
              <a:t>Lag behind in terms of new technologies</a:t>
            </a:r>
          </a:p>
          <a:p>
            <a:pPr marL="231775" indent="-231775" fontAlgn="auto">
              <a:spcBef>
                <a:spcPts val="0"/>
              </a:spcBef>
              <a:spcAft>
                <a:spcPts val="0"/>
              </a:spcAft>
              <a:buClr>
                <a:schemeClr val="accent4">
                  <a:lumMod val="75000"/>
                </a:schemeClr>
              </a:buClr>
              <a:buFont typeface="Wingdings" pitchFamily="2" charset="2"/>
              <a:buChar char="§"/>
              <a:defRPr/>
            </a:pPr>
            <a:r>
              <a:rPr lang="en-US" sz="1200" dirty="0">
                <a:solidFill>
                  <a:schemeClr val="tx1"/>
                </a:solidFill>
                <a:cs typeface="Times New Roman" pitchFamily="18" charset="0"/>
              </a:rPr>
              <a:t>Low market penetration</a:t>
            </a:r>
          </a:p>
          <a:p>
            <a:pPr marL="231775" indent="-231775" fontAlgn="auto">
              <a:spcBef>
                <a:spcPts val="0"/>
              </a:spcBef>
              <a:spcAft>
                <a:spcPts val="0"/>
              </a:spcAft>
              <a:buClr>
                <a:schemeClr val="accent4">
                  <a:lumMod val="75000"/>
                </a:schemeClr>
              </a:buClr>
              <a:buFont typeface="Wingdings" pitchFamily="2" charset="2"/>
              <a:buChar char="§"/>
              <a:defRPr/>
            </a:pPr>
            <a:r>
              <a:rPr lang="en-US" sz="1200" dirty="0">
                <a:solidFill>
                  <a:schemeClr val="tx1"/>
                </a:solidFill>
                <a:cs typeface="Times New Roman" pitchFamily="18" charset="0"/>
              </a:rPr>
              <a:t>Limited choice in mobile bundled tariffs packages</a:t>
            </a:r>
          </a:p>
          <a:p>
            <a:pPr marL="231775" indent="-231775" fontAlgn="auto">
              <a:spcBef>
                <a:spcPts val="0"/>
              </a:spcBef>
              <a:spcAft>
                <a:spcPts val="0"/>
              </a:spcAft>
              <a:buClr>
                <a:schemeClr val="accent4">
                  <a:lumMod val="75000"/>
                </a:schemeClr>
              </a:buClr>
              <a:buFont typeface="Wingdings" pitchFamily="2" charset="2"/>
              <a:buChar char="§"/>
              <a:defRPr/>
            </a:pPr>
            <a:r>
              <a:rPr lang="en-US" sz="1200" dirty="0">
                <a:solidFill>
                  <a:schemeClr val="tx1"/>
                </a:solidFill>
                <a:cs typeface="Times New Roman" pitchFamily="18" charset="0"/>
              </a:rPr>
              <a:t>Shortage of adequate investments</a:t>
            </a:r>
          </a:p>
        </p:txBody>
      </p:sp>
      <p:sp>
        <p:nvSpPr>
          <p:cNvPr id="13" name="AutoShape 15"/>
          <p:cNvSpPr>
            <a:spLocks noChangeArrowheads="1"/>
          </p:cNvSpPr>
          <p:nvPr/>
        </p:nvSpPr>
        <p:spPr bwMode="auto">
          <a:xfrm>
            <a:off x="1143000" y="4953000"/>
            <a:ext cx="2286000" cy="1676400"/>
          </a:xfrm>
          <a:prstGeom prst="roundRect">
            <a:avLst>
              <a:gd name="adj" fmla="val 16667"/>
            </a:avLst>
          </a:prstGeom>
          <a:ln>
            <a:solidFill>
              <a:srgbClr val="75689F"/>
            </a:solidFill>
            <a:headEnd/>
            <a:tailEnd/>
          </a:ln>
        </p:spPr>
        <p:style>
          <a:lnRef idx="2">
            <a:schemeClr val="accent2"/>
          </a:lnRef>
          <a:fillRef idx="1">
            <a:schemeClr val="lt1"/>
          </a:fillRef>
          <a:effectRef idx="0">
            <a:schemeClr val="accent2"/>
          </a:effectRef>
          <a:fontRef idx="minor">
            <a:schemeClr val="dk1"/>
          </a:fontRef>
        </p:style>
        <p:txBody>
          <a:bodyPr lIns="45720" tIns="46038" rIns="45720" bIns="46038" anchor="ctr"/>
          <a:lstStyle/>
          <a:p>
            <a:pPr marL="231775" indent="-231775" fontAlgn="auto">
              <a:spcBef>
                <a:spcPts val="0"/>
              </a:spcBef>
              <a:spcAft>
                <a:spcPts val="0"/>
              </a:spcAft>
              <a:buClr>
                <a:schemeClr val="accent4">
                  <a:lumMod val="75000"/>
                </a:schemeClr>
              </a:buClr>
              <a:buFont typeface="Wingdings" pitchFamily="2" charset="2"/>
              <a:buChar char="§"/>
              <a:defRPr/>
            </a:pPr>
            <a:r>
              <a:rPr lang="en-US" sz="1200" dirty="0">
                <a:cs typeface="Times New Roman" pitchFamily="18" charset="0"/>
              </a:rPr>
              <a:t>Relatively competitive </a:t>
            </a:r>
          </a:p>
          <a:p>
            <a:pPr marL="231775" indent="-231775" fontAlgn="auto">
              <a:spcBef>
                <a:spcPts val="0"/>
              </a:spcBef>
              <a:spcAft>
                <a:spcPts val="0"/>
              </a:spcAft>
              <a:buClr>
                <a:schemeClr val="accent4">
                  <a:lumMod val="75000"/>
                </a:schemeClr>
              </a:buClr>
              <a:buFont typeface="Wingdings" pitchFamily="2" charset="2"/>
              <a:buChar char="§"/>
              <a:defRPr/>
            </a:pPr>
            <a:r>
              <a:rPr lang="en-US" sz="1200" dirty="0">
                <a:cs typeface="Times New Roman" pitchFamily="18" charset="0"/>
              </a:rPr>
              <a:t>Lucrative segment</a:t>
            </a:r>
          </a:p>
          <a:p>
            <a:pPr marL="231775" indent="-231775" fontAlgn="auto">
              <a:spcBef>
                <a:spcPts val="0"/>
              </a:spcBef>
              <a:spcAft>
                <a:spcPts val="0"/>
              </a:spcAft>
              <a:buClr>
                <a:schemeClr val="accent4">
                  <a:lumMod val="75000"/>
                </a:schemeClr>
              </a:buClr>
              <a:buFont typeface="Wingdings" pitchFamily="2" charset="2"/>
              <a:buChar char="§"/>
              <a:defRPr/>
            </a:pPr>
            <a:r>
              <a:rPr lang="en-US" sz="1200" dirty="0">
                <a:cs typeface="Times New Roman" pitchFamily="18" charset="0"/>
              </a:rPr>
              <a:t>New wireless technologies deployed </a:t>
            </a:r>
          </a:p>
          <a:p>
            <a:pPr marL="231775" indent="-231775" fontAlgn="auto">
              <a:spcBef>
                <a:spcPts val="0"/>
              </a:spcBef>
              <a:spcAft>
                <a:spcPts val="0"/>
              </a:spcAft>
              <a:buClr>
                <a:schemeClr val="accent4">
                  <a:lumMod val="75000"/>
                </a:schemeClr>
              </a:buClr>
              <a:buFont typeface="Wingdings" pitchFamily="2" charset="2"/>
              <a:buChar char="§"/>
              <a:defRPr/>
            </a:pPr>
            <a:r>
              <a:rPr lang="en-US" sz="1200" dirty="0">
                <a:cs typeface="Times New Roman" pitchFamily="18" charset="0"/>
              </a:rPr>
              <a:t>Pent-up demand for data and internet services </a:t>
            </a:r>
          </a:p>
        </p:txBody>
      </p:sp>
      <p:sp>
        <p:nvSpPr>
          <p:cNvPr id="14" name="AutoShape 16"/>
          <p:cNvSpPr>
            <a:spLocks noChangeArrowheads="1"/>
          </p:cNvSpPr>
          <p:nvPr/>
        </p:nvSpPr>
        <p:spPr bwMode="auto">
          <a:xfrm>
            <a:off x="3581400" y="4953000"/>
            <a:ext cx="2667000" cy="1676400"/>
          </a:xfrm>
          <a:prstGeom prst="roundRect">
            <a:avLst>
              <a:gd name="adj" fmla="val 16667"/>
            </a:avLst>
          </a:prstGeom>
          <a:ln>
            <a:solidFill>
              <a:srgbClr val="75689F"/>
            </a:solidFill>
            <a:headEnd/>
            <a:tailEnd/>
          </a:ln>
        </p:spPr>
        <p:style>
          <a:lnRef idx="2">
            <a:schemeClr val="accent2"/>
          </a:lnRef>
          <a:fillRef idx="1">
            <a:schemeClr val="lt1"/>
          </a:fillRef>
          <a:effectRef idx="0">
            <a:schemeClr val="accent2"/>
          </a:effectRef>
          <a:fontRef idx="minor">
            <a:schemeClr val="dk1"/>
          </a:fontRef>
        </p:style>
        <p:txBody>
          <a:bodyPr lIns="45720" tIns="46038" rIns="45720" bIns="46038" anchor="ctr"/>
          <a:lstStyle/>
          <a:p>
            <a:pPr marL="231775" indent="-231775" fontAlgn="auto">
              <a:spcBef>
                <a:spcPts val="0"/>
              </a:spcBef>
              <a:spcAft>
                <a:spcPts val="0"/>
              </a:spcAft>
              <a:buClr>
                <a:schemeClr val="accent4">
                  <a:lumMod val="75000"/>
                </a:schemeClr>
              </a:buClr>
              <a:buFont typeface="Wingdings" pitchFamily="2" charset="2"/>
              <a:buChar char="§"/>
              <a:defRPr/>
            </a:pPr>
            <a:r>
              <a:rPr lang="en-US" sz="1200" b="1" dirty="0">
                <a:cs typeface="Times New Roman" pitchFamily="18" charset="0"/>
              </a:rPr>
              <a:t>Shortage in international bandwidth</a:t>
            </a:r>
          </a:p>
          <a:p>
            <a:pPr marL="231775" indent="-231775" fontAlgn="auto">
              <a:spcBef>
                <a:spcPts val="0"/>
              </a:spcBef>
              <a:spcAft>
                <a:spcPts val="0"/>
              </a:spcAft>
              <a:buClr>
                <a:schemeClr val="accent4">
                  <a:lumMod val="75000"/>
                </a:schemeClr>
              </a:buClr>
              <a:buFont typeface="Wingdings" pitchFamily="2" charset="2"/>
              <a:buChar char="§"/>
              <a:defRPr/>
            </a:pPr>
            <a:r>
              <a:rPr lang="en-US" sz="1200" dirty="0">
                <a:cs typeface="Times New Roman" pitchFamily="18" charset="0"/>
              </a:rPr>
              <a:t>Access controlled by the MOT</a:t>
            </a:r>
          </a:p>
          <a:p>
            <a:pPr marL="231775" indent="-231775" fontAlgn="auto">
              <a:spcBef>
                <a:spcPts val="0"/>
              </a:spcBef>
              <a:spcAft>
                <a:spcPts val="0"/>
              </a:spcAft>
              <a:buClr>
                <a:schemeClr val="accent4">
                  <a:lumMod val="75000"/>
                </a:schemeClr>
              </a:buClr>
              <a:buFont typeface="Wingdings" pitchFamily="2" charset="2"/>
              <a:buChar char="§"/>
              <a:defRPr/>
            </a:pPr>
            <a:r>
              <a:rPr lang="en-US" sz="1200" dirty="0">
                <a:cs typeface="Times New Roman" pitchFamily="18" charset="0"/>
              </a:rPr>
              <a:t>High </a:t>
            </a:r>
            <a:r>
              <a:rPr lang="en-US" sz="1200" dirty="0">
                <a:solidFill>
                  <a:schemeClr val="tx1"/>
                </a:solidFill>
                <a:cs typeface="Times New Roman" pitchFamily="18" charset="0"/>
              </a:rPr>
              <a:t>int’l bandwidth prices, and non optimal allocation of bandwidth among providers</a:t>
            </a:r>
          </a:p>
          <a:p>
            <a:pPr marL="231775" indent="-231775" fontAlgn="auto">
              <a:spcBef>
                <a:spcPts val="0"/>
              </a:spcBef>
              <a:spcAft>
                <a:spcPts val="0"/>
              </a:spcAft>
              <a:buClr>
                <a:schemeClr val="accent4">
                  <a:lumMod val="75000"/>
                </a:schemeClr>
              </a:buClr>
              <a:buFont typeface="Wingdings" pitchFamily="2" charset="2"/>
              <a:buChar char="§"/>
              <a:defRPr/>
            </a:pPr>
            <a:r>
              <a:rPr lang="en-US" sz="1200" dirty="0">
                <a:cs typeface="Times New Roman" pitchFamily="18" charset="0"/>
              </a:rPr>
              <a:t>Incomplete Regulatory framework</a:t>
            </a:r>
          </a:p>
        </p:txBody>
      </p:sp>
      <p:sp>
        <p:nvSpPr>
          <p:cNvPr id="4" name="AutoShape 3"/>
          <p:cNvSpPr>
            <a:spLocks noChangeArrowheads="1"/>
          </p:cNvSpPr>
          <p:nvPr/>
        </p:nvSpPr>
        <p:spPr bwMode="auto">
          <a:xfrm>
            <a:off x="76200" y="1600200"/>
            <a:ext cx="914400" cy="914400"/>
          </a:xfrm>
          <a:prstGeom prst="roundRect">
            <a:avLst>
              <a:gd name="adj" fmla="val 16667"/>
            </a:avLst>
          </a:prstGeom>
          <a:solidFill>
            <a:srgbClr val="8381AD"/>
          </a:solidFill>
          <a:ln>
            <a:solidFill>
              <a:srgbClr val="75689F"/>
            </a:solidFill>
            <a:headEnd/>
            <a:tailEnd/>
          </a:ln>
        </p:spPr>
        <p:style>
          <a:lnRef idx="1">
            <a:schemeClr val="accent2"/>
          </a:lnRef>
          <a:fillRef idx="3">
            <a:schemeClr val="accent2"/>
          </a:fillRef>
          <a:effectRef idx="2">
            <a:schemeClr val="accent2"/>
          </a:effectRef>
          <a:fontRef idx="minor">
            <a:schemeClr val="lt1"/>
          </a:fontRef>
        </p:style>
        <p:txBody>
          <a:bodyPr lIns="45720" tIns="46038" rIns="45720" bIns="46038" anchor="ctr"/>
          <a:lstStyle/>
          <a:p>
            <a:pPr fontAlgn="auto">
              <a:spcBef>
                <a:spcPct val="20000"/>
              </a:spcBef>
              <a:spcAft>
                <a:spcPts val="0"/>
              </a:spcAft>
              <a:defRPr/>
            </a:pPr>
            <a:r>
              <a:rPr lang="en-US">
                <a:cs typeface="Times New Roman" pitchFamily="18" charset="0"/>
              </a:rPr>
              <a:t>Fixed Voice</a:t>
            </a:r>
          </a:p>
        </p:txBody>
      </p:sp>
      <p:sp>
        <p:nvSpPr>
          <p:cNvPr id="9" name="AutoShape 11"/>
          <p:cNvSpPr>
            <a:spLocks noChangeArrowheads="1"/>
          </p:cNvSpPr>
          <p:nvPr/>
        </p:nvSpPr>
        <p:spPr bwMode="auto">
          <a:xfrm>
            <a:off x="1143000" y="1600200"/>
            <a:ext cx="2220913" cy="1524000"/>
          </a:xfrm>
          <a:prstGeom prst="roundRect">
            <a:avLst>
              <a:gd name="adj" fmla="val 16667"/>
            </a:avLst>
          </a:prstGeom>
          <a:ln>
            <a:solidFill>
              <a:srgbClr val="75689F"/>
            </a:solidFill>
            <a:headEnd/>
            <a:tailEnd/>
          </a:ln>
        </p:spPr>
        <p:style>
          <a:lnRef idx="2">
            <a:schemeClr val="accent2"/>
          </a:lnRef>
          <a:fillRef idx="1">
            <a:schemeClr val="lt1"/>
          </a:fillRef>
          <a:effectRef idx="0">
            <a:schemeClr val="accent2"/>
          </a:effectRef>
          <a:fontRef idx="minor">
            <a:schemeClr val="dk1"/>
          </a:fontRef>
        </p:style>
        <p:txBody>
          <a:bodyPr lIns="45720" tIns="46038" rIns="45720" bIns="46038" anchor="ctr"/>
          <a:lstStyle/>
          <a:p>
            <a:pPr marL="231775" indent="-231775" fontAlgn="auto">
              <a:spcBef>
                <a:spcPts val="0"/>
              </a:spcBef>
              <a:spcAft>
                <a:spcPts val="0"/>
              </a:spcAft>
              <a:buClr>
                <a:schemeClr val="accent4">
                  <a:lumMod val="75000"/>
                </a:schemeClr>
              </a:buClr>
              <a:buFont typeface="Wingdings" pitchFamily="2" charset="2"/>
              <a:buChar char="q"/>
              <a:defRPr/>
            </a:pPr>
            <a:r>
              <a:rPr lang="en-US" sz="1200" dirty="0">
                <a:cs typeface="Times New Roman" pitchFamily="18" charset="0"/>
              </a:rPr>
              <a:t>Relatively good copper infrastructure</a:t>
            </a:r>
          </a:p>
          <a:p>
            <a:pPr marL="231775" indent="-231775" fontAlgn="auto">
              <a:spcBef>
                <a:spcPts val="0"/>
              </a:spcBef>
              <a:spcAft>
                <a:spcPts val="0"/>
              </a:spcAft>
              <a:buClr>
                <a:schemeClr val="accent4">
                  <a:lumMod val="75000"/>
                </a:schemeClr>
              </a:buClr>
              <a:buFont typeface="Wingdings" pitchFamily="2" charset="2"/>
              <a:buChar char="q"/>
              <a:defRPr/>
            </a:pPr>
            <a:r>
              <a:rPr lang="en-US" sz="1200" dirty="0">
                <a:cs typeface="Times New Roman" pitchFamily="18" charset="0"/>
              </a:rPr>
              <a:t>Regionally competitive price per minute </a:t>
            </a:r>
          </a:p>
          <a:p>
            <a:pPr marL="231775" indent="-231775" fontAlgn="auto">
              <a:spcBef>
                <a:spcPts val="0"/>
              </a:spcBef>
              <a:spcAft>
                <a:spcPts val="0"/>
              </a:spcAft>
              <a:buClr>
                <a:srgbClr val="337EC1"/>
              </a:buClr>
              <a:buFont typeface="Wingdings" pitchFamily="2" charset="2"/>
              <a:buNone/>
              <a:defRPr/>
            </a:pPr>
            <a:endParaRPr lang="en-US" sz="1200" dirty="0">
              <a:cs typeface="Times New Roman" pitchFamily="18" charset="0"/>
            </a:endParaRPr>
          </a:p>
        </p:txBody>
      </p:sp>
      <p:sp>
        <p:nvSpPr>
          <p:cNvPr id="10" name="AutoShape 12"/>
          <p:cNvSpPr>
            <a:spLocks noChangeArrowheads="1"/>
          </p:cNvSpPr>
          <p:nvPr/>
        </p:nvSpPr>
        <p:spPr bwMode="auto">
          <a:xfrm>
            <a:off x="3581400" y="1600200"/>
            <a:ext cx="2514600" cy="1554163"/>
          </a:xfrm>
          <a:prstGeom prst="roundRect">
            <a:avLst>
              <a:gd name="adj" fmla="val 16667"/>
            </a:avLst>
          </a:prstGeom>
          <a:ln>
            <a:solidFill>
              <a:srgbClr val="75689F"/>
            </a:solidFill>
            <a:headEnd/>
            <a:tailEnd/>
          </a:ln>
        </p:spPr>
        <p:style>
          <a:lnRef idx="2">
            <a:schemeClr val="accent2"/>
          </a:lnRef>
          <a:fillRef idx="1">
            <a:schemeClr val="lt1"/>
          </a:fillRef>
          <a:effectRef idx="0">
            <a:schemeClr val="accent2"/>
          </a:effectRef>
          <a:fontRef idx="minor">
            <a:schemeClr val="dk1"/>
          </a:fontRef>
        </p:style>
        <p:txBody>
          <a:bodyPr lIns="45720" tIns="46038" rIns="45720" bIns="46038" anchor="ctr"/>
          <a:lstStyle/>
          <a:p>
            <a:pPr marL="231775" indent="-231775" fontAlgn="auto">
              <a:spcBef>
                <a:spcPts val="0"/>
              </a:spcBef>
              <a:spcAft>
                <a:spcPts val="0"/>
              </a:spcAft>
              <a:buClr>
                <a:schemeClr val="accent4">
                  <a:lumMod val="75000"/>
                </a:schemeClr>
              </a:buClr>
              <a:buFont typeface="Wingdings" pitchFamily="2" charset="2"/>
              <a:buChar char="§"/>
              <a:defRPr/>
            </a:pPr>
            <a:r>
              <a:rPr lang="en-US" sz="1200" b="1" i="1" dirty="0">
                <a:cs typeface="Times New Roman" pitchFamily="18" charset="0"/>
              </a:rPr>
              <a:t>De jure </a:t>
            </a:r>
            <a:r>
              <a:rPr lang="en-US" sz="1200" b="1" dirty="0">
                <a:cs typeface="Times New Roman" pitchFamily="18" charset="0"/>
              </a:rPr>
              <a:t>MoT monopoly</a:t>
            </a:r>
          </a:p>
          <a:p>
            <a:pPr marL="231775" indent="-231775" fontAlgn="auto">
              <a:spcBef>
                <a:spcPts val="0"/>
              </a:spcBef>
              <a:spcAft>
                <a:spcPts val="0"/>
              </a:spcAft>
              <a:buClr>
                <a:schemeClr val="accent4">
                  <a:lumMod val="75000"/>
                </a:schemeClr>
              </a:buClr>
              <a:buFont typeface="Wingdings" pitchFamily="2" charset="2"/>
              <a:buChar char="§"/>
              <a:defRPr/>
            </a:pPr>
            <a:r>
              <a:rPr lang="en-US" sz="1200" dirty="0">
                <a:cs typeface="Times New Roman" pitchFamily="18" charset="0"/>
              </a:rPr>
              <a:t>Low</a:t>
            </a:r>
            <a:r>
              <a:rPr lang="en-US" sz="1200" dirty="0">
                <a:solidFill>
                  <a:srgbClr val="FF0000"/>
                </a:solidFill>
                <a:cs typeface="Times New Roman" pitchFamily="18" charset="0"/>
              </a:rPr>
              <a:t> </a:t>
            </a:r>
            <a:r>
              <a:rPr lang="en-US" sz="1200" dirty="0">
                <a:cs typeface="Times New Roman" pitchFamily="18" charset="0"/>
              </a:rPr>
              <a:t>incentive to upgrade the infrastructure and introduce new technologies </a:t>
            </a:r>
          </a:p>
          <a:p>
            <a:pPr marL="231775" indent="-231775" fontAlgn="auto">
              <a:spcBef>
                <a:spcPts val="0"/>
              </a:spcBef>
              <a:spcAft>
                <a:spcPts val="0"/>
              </a:spcAft>
              <a:buClr>
                <a:schemeClr val="accent4">
                  <a:lumMod val="75000"/>
                </a:schemeClr>
              </a:buClr>
              <a:buFont typeface="Wingdings" pitchFamily="2" charset="2"/>
              <a:buChar char="§"/>
              <a:defRPr/>
            </a:pPr>
            <a:r>
              <a:rPr lang="en-US" sz="1200" dirty="0">
                <a:cs typeface="Times New Roman" pitchFamily="18" charset="0"/>
              </a:rPr>
              <a:t>Low penetration rate</a:t>
            </a:r>
          </a:p>
          <a:p>
            <a:pPr marL="231775" indent="-231775" fontAlgn="auto">
              <a:spcBef>
                <a:spcPts val="0"/>
              </a:spcBef>
              <a:spcAft>
                <a:spcPts val="0"/>
              </a:spcAft>
              <a:buClr>
                <a:schemeClr val="accent4">
                  <a:lumMod val="75000"/>
                </a:schemeClr>
              </a:buClr>
              <a:buFont typeface="Wingdings" pitchFamily="2" charset="2"/>
              <a:buChar char="§"/>
              <a:defRPr/>
            </a:pPr>
            <a:r>
              <a:rPr lang="en-US" sz="1200" dirty="0">
                <a:cs typeface="Times New Roman" pitchFamily="18" charset="0"/>
              </a:rPr>
              <a:t>Stagnant growth</a:t>
            </a:r>
          </a:p>
        </p:txBody>
      </p:sp>
      <p:sp>
        <p:nvSpPr>
          <p:cNvPr id="2" name="Text Placeholder 1"/>
          <p:cNvSpPr>
            <a:spLocks noGrp="1"/>
          </p:cNvSpPr>
          <p:nvPr>
            <p:ph type="body" sz="quarter" idx="10"/>
          </p:nvPr>
        </p:nvSpPr>
        <p:spPr/>
        <p:txBody>
          <a:bodyPr rtlCol="0">
            <a:normAutofit/>
          </a:bodyPr>
          <a:lstStyle/>
          <a:p>
            <a:pPr marL="0" indent="0" eaLnBrk="1" fontAlgn="auto" hangingPunct="1">
              <a:spcAft>
                <a:spcPts val="0"/>
              </a:spcAft>
              <a:buFont typeface="Arial" pitchFamily="34" charset="0"/>
              <a:buNone/>
              <a:defRPr/>
            </a:pPr>
            <a:r>
              <a:rPr sz="1800"/>
              <a:t>The TRA has assessed the strengths and opportunities of the telecommunications market in its reform and liberalization process</a:t>
            </a:r>
          </a:p>
        </p:txBody>
      </p:sp>
      <p:sp>
        <p:nvSpPr>
          <p:cNvPr id="11274" name="AutoShape 9"/>
          <p:cNvSpPr>
            <a:spLocks noChangeArrowheads="1"/>
          </p:cNvSpPr>
          <p:nvPr/>
        </p:nvSpPr>
        <p:spPr bwMode="auto">
          <a:xfrm>
            <a:off x="838200" y="1219200"/>
            <a:ext cx="2792413" cy="284163"/>
          </a:xfrm>
          <a:prstGeom prst="roundRect">
            <a:avLst>
              <a:gd name="adj" fmla="val 16667"/>
            </a:avLst>
          </a:prstGeom>
          <a:noFill/>
          <a:ln w="9525" algn="ctr">
            <a:noFill/>
            <a:round/>
            <a:headEnd/>
            <a:tailEnd/>
          </a:ln>
        </p:spPr>
        <p:txBody>
          <a:bodyPr wrap="none" anchor="ctr"/>
          <a:lstStyle/>
          <a:p>
            <a:pPr algn="ctr" eaLnBrk="0" hangingPunct="0"/>
            <a:r>
              <a:rPr lang="en-US">
                <a:latin typeface="Calibri" pitchFamily="34" charset="0"/>
              </a:rPr>
              <a:t>Strengths</a:t>
            </a:r>
          </a:p>
        </p:txBody>
      </p:sp>
      <p:sp>
        <p:nvSpPr>
          <p:cNvPr id="11275" name="AutoShape 10"/>
          <p:cNvSpPr>
            <a:spLocks noChangeArrowheads="1"/>
          </p:cNvSpPr>
          <p:nvPr/>
        </p:nvSpPr>
        <p:spPr bwMode="auto">
          <a:xfrm>
            <a:off x="3429000" y="1219200"/>
            <a:ext cx="2792413" cy="284163"/>
          </a:xfrm>
          <a:prstGeom prst="roundRect">
            <a:avLst>
              <a:gd name="adj" fmla="val 16667"/>
            </a:avLst>
          </a:prstGeom>
          <a:noFill/>
          <a:ln w="9525" algn="ctr">
            <a:noFill/>
            <a:round/>
            <a:headEnd/>
            <a:tailEnd/>
          </a:ln>
        </p:spPr>
        <p:txBody>
          <a:bodyPr wrap="none" anchor="ctr"/>
          <a:lstStyle/>
          <a:p>
            <a:pPr algn="ctr" eaLnBrk="0" hangingPunct="0"/>
            <a:r>
              <a:rPr lang="en-US">
                <a:latin typeface="Calibri" pitchFamily="34" charset="0"/>
              </a:rPr>
              <a:t>Weaknesses</a:t>
            </a:r>
          </a:p>
        </p:txBody>
      </p:sp>
      <p:sp>
        <p:nvSpPr>
          <p:cNvPr id="30" name="AutoShape 3"/>
          <p:cNvSpPr>
            <a:spLocks noChangeArrowheads="1"/>
          </p:cNvSpPr>
          <p:nvPr/>
        </p:nvSpPr>
        <p:spPr bwMode="auto">
          <a:xfrm>
            <a:off x="76200" y="3324225"/>
            <a:ext cx="914400" cy="762000"/>
          </a:xfrm>
          <a:prstGeom prst="roundRect">
            <a:avLst>
              <a:gd name="adj" fmla="val 16667"/>
            </a:avLst>
          </a:prstGeom>
          <a:solidFill>
            <a:srgbClr val="8381AD"/>
          </a:solidFill>
          <a:ln>
            <a:solidFill>
              <a:srgbClr val="75689F"/>
            </a:solidFill>
            <a:headEnd/>
            <a:tailEnd/>
          </a:ln>
        </p:spPr>
        <p:style>
          <a:lnRef idx="1">
            <a:schemeClr val="accent2"/>
          </a:lnRef>
          <a:fillRef idx="3">
            <a:schemeClr val="accent2"/>
          </a:fillRef>
          <a:effectRef idx="2">
            <a:schemeClr val="accent2"/>
          </a:effectRef>
          <a:fontRef idx="minor">
            <a:schemeClr val="lt1"/>
          </a:fontRef>
        </p:style>
        <p:txBody>
          <a:bodyPr lIns="45720" tIns="46038" rIns="45720" bIns="46038" anchor="ctr"/>
          <a:lstStyle/>
          <a:p>
            <a:pPr fontAlgn="auto">
              <a:spcBef>
                <a:spcPct val="20000"/>
              </a:spcBef>
              <a:spcAft>
                <a:spcPts val="0"/>
              </a:spcAft>
              <a:defRPr/>
            </a:pPr>
            <a:r>
              <a:rPr lang="en-US" dirty="0">
                <a:cs typeface="Times New Roman" pitchFamily="18" charset="0"/>
              </a:rPr>
              <a:t>Mobile</a:t>
            </a:r>
          </a:p>
        </p:txBody>
      </p:sp>
      <p:sp>
        <p:nvSpPr>
          <p:cNvPr id="31" name="AutoShape 3"/>
          <p:cNvSpPr>
            <a:spLocks noChangeArrowheads="1"/>
          </p:cNvSpPr>
          <p:nvPr/>
        </p:nvSpPr>
        <p:spPr bwMode="auto">
          <a:xfrm>
            <a:off x="76200" y="5105400"/>
            <a:ext cx="914400" cy="715963"/>
          </a:xfrm>
          <a:prstGeom prst="roundRect">
            <a:avLst>
              <a:gd name="adj" fmla="val 16667"/>
            </a:avLst>
          </a:prstGeom>
          <a:solidFill>
            <a:srgbClr val="8381AD"/>
          </a:solidFill>
          <a:ln>
            <a:solidFill>
              <a:srgbClr val="75689F"/>
            </a:solidFill>
            <a:headEnd/>
            <a:tailEnd/>
          </a:ln>
        </p:spPr>
        <p:style>
          <a:lnRef idx="1">
            <a:schemeClr val="accent2"/>
          </a:lnRef>
          <a:fillRef idx="3">
            <a:schemeClr val="accent2"/>
          </a:fillRef>
          <a:effectRef idx="2">
            <a:schemeClr val="accent2"/>
          </a:effectRef>
          <a:fontRef idx="minor">
            <a:schemeClr val="lt1"/>
          </a:fontRef>
        </p:style>
        <p:txBody>
          <a:bodyPr lIns="45720" tIns="46038" rIns="45720" bIns="46038" anchor="ctr"/>
          <a:lstStyle/>
          <a:p>
            <a:pPr fontAlgn="auto">
              <a:spcBef>
                <a:spcPct val="20000"/>
              </a:spcBef>
              <a:spcAft>
                <a:spcPts val="0"/>
              </a:spcAft>
              <a:defRPr/>
            </a:pPr>
            <a:r>
              <a:rPr lang="en-US" dirty="0">
                <a:cs typeface="Times New Roman" pitchFamily="18" charset="0"/>
              </a:rPr>
              <a:t>Data</a:t>
            </a:r>
          </a:p>
        </p:txBody>
      </p:sp>
      <p:sp>
        <p:nvSpPr>
          <p:cNvPr id="34" name="AutoShape 12"/>
          <p:cNvSpPr>
            <a:spLocks noChangeArrowheads="1"/>
          </p:cNvSpPr>
          <p:nvPr/>
        </p:nvSpPr>
        <p:spPr bwMode="auto">
          <a:xfrm>
            <a:off x="6400800" y="2286000"/>
            <a:ext cx="2590800" cy="3352800"/>
          </a:xfrm>
          <a:prstGeom prst="roundRect">
            <a:avLst>
              <a:gd name="adj" fmla="val 16667"/>
            </a:avLst>
          </a:prstGeom>
          <a:ln>
            <a:solidFill>
              <a:srgbClr val="75689F"/>
            </a:solidFill>
            <a:headEnd/>
            <a:tailEnd/>
          </a:ln>
        </p:spPr>
        <p:style>
          <a:lnRef idx="2">
            <a:schemeClr val="accent2"/>
          </a:lnRef>
          <a:fillRef idx="1">
            <a:schemeClr val="lt1"/>
          </a:fillRef>
          <a:effectRef idx="0">
            <a:schemeClr val="accent2"/>
          </a:effectRef>
          <a:fontRef idx="minor">
            <a:schemeClr val="dk1"/>
          </a:fontRef>
        </p:style>
        <p:txBody>
          <a:bodyPr lIns="45720" tIns="46038" rIns="45720" bIns="46038" anchor="ctr"/>
          <a:lstStyle/>
          <a:p>
            <a:pPr marL="231775" indent="-231775" fontAlgn="auto">
              <a:spcBef>
                <a:spcPts val="0"/>
              </a:spcBef>
              <a:spcAft>
                <a:spcPts val="0"/>
              </a:spcAft>
              <a:buClr>
                <a:schemeClr val="accent6"/>
              </a:buClr>
              <a:buFont typeface="Wingdings" pitchFamily="2" charset="2"/>
              <a:buChar char="§"/>
              <a:defRPr/>
            </a:pPr>
            <a:endParaRPr lang="en-US" sz="1400" dirty="0">
              <a:solidFill>
                <a:schemeClr val="tx1"/>
              </a:solidFill>
            </a:endParaRPr>
          </a:p>
          <a:p>
            <a:pPr marL="231775" indent="-231775" fontAlgn="auto">
              <a:spcBef>
                <a:spcPts val="0"/>
              </a:spcBef>
              <a:spcAft>
                <a:spcPts val="0"/>
              </a:spcAft>
              <a:buClr>
                <a:schemeClr val="accent6"/>
              </a:buClr>
              <a:buFont typeface="Wingdings" pitchFamily="2" charset="2"/>
              <a:buChar char="§"/>
              <a:defRPr/>
            </a:pPr>
            <a:endParaRPr lang="en-US" sz="1400" dirty="0">
              <a:solidFill>
                <a:schemeClr val="tx1"/>
              </a:solidFill>
            </a:endParaRPr>
          </a:p>
          <a:p>
            <a:pPr marL="231775" indent="-231775" fontAlgn="auto">
              <a:spcBef>
                <a:spcPts val="0"/>
              </a:spcBef>
              <a:spcAft>
                <a:spcPts val="0"/>
              </a:spcAft>
              <a:buClr>
                <a:schemeClr val="accent4">
                  <a:lumMod val="75000"/>
                </a:schemeClr>
              </a:buClr>
              <a:buFont typeface="Wingdings" pitchFamily="2" charset="2"/>
              <a:buChar char="§"/>
              <a:defRPr/>
            </a:pPr>
            <a:r>
              <a:rPr lang="en-US" sz="1400" dirty="0">
                <a:solidFill>
                  <a:schemeClr val="tx1"/>
                </a:solidFill>
              </a:rPr>
              <a:t>High pent-up demand and important growth potential in all telecom markets</a:t>
            </a:r>
          </a:p>
          <a:p>
            <a:pPr marL="231775" indent="-231775" fontAlgn="auto">
              <a:spcBef>
                <a:spcPts val="0"/>
              </a:spcBef>
              <a:spcAft>
                <a:spcPts val="0"/>
              </a:spcAft>
              <a:buClr>
                <a:schemeClr val="accent4">
                  <a:lumMod val="75000"/>
                </a:schemeClr>
              </a:buClr>
              <a:defRPr/>
            </a:pPr>
            <a:endParaRPr lang="en-US" sz="1400" dirty="0">
              <a:solidFill>
                <a:schemeClr val="tx1"/>
              </a:solidFill>
            </a:endParaRPr>
          </a:p>
          <a:p>
            <a:pPr marL="231775" indent="-231775" fontAlgn="auto">
              <a:spcBef>
                <a:spcPts val="0"/>
              </a:spcBef>
              <a:spcAft>
                <a:spcPts val="0"/>
              </a:spcAft>
              <a:buClr>
                <a:schemeClr val="accent4">
                  <a:lumMod val="75000"/>
                </a:schemeClr>
              </a:buClr>
              <a:buFont typeface="Wingdings" pitchFamily="2" charset="2"/>
              <a:buChar char="§"/>
              <a:defRPr/>
            </a:pPr>
            <a:r>
              <a:rPr lang="en-US" sz="1400" dirty="0">
                <a:solidFill>
                  <a:schemeClr val="tx1"/>
                </a:solidFill>
              </a:rPr>
              <a:t>Appropriate Regulatory framework to attract investors.</a:t>
            </a:r>
          </a:p>
          <a:p>
            <a:pPr marL="231775" indent="-231775" fontAlgn="auto">
              <a:spcBef>
                <a:spcPts val="0"/>
              </a:spcBef>
              <a:spcAft>
                <a:spcPts val="0"/>
              </a:spcAft>
              <a:buClr>
                <a:schemeClr val="accent4">
                  <a:lumMod val="75000"/>
                </a:schemeClr>
              </a:buClr>
              <a:defRPr/>
            </a:pPr>
            <a:endParaRPr lang="en-US" sz="1400" dirty="0">
              <a:solidFill>
                <a:schemeClr val="tx1"/>
              </a:solidFill>
            </a:endParaRPr>
          </a:p>
          <a:p>
            <a:pPr marL="231775" indent="-231775" fontAlgn="auto">
              <a:spcBef>
                <a:spcPts val="0"/>
              </a:spcBef>
              <a:spcAft>
                <a:spcPts val="0"/>
              </a:spcAft>
              <a:buClr>
                <a:schemeClr val="accent4">
                  <a:lumMod val="75000"/>
                </a:schemeClr>
              </a:buClr>
              <a:buFont typeface="Wingdings" pitchFamily="2" charset="2"/>
              <a:buChar char="§"/>
              <a:defRPr/>
            </a:pPr>
            <a:r>
              <a:rPr lang="en-US" sz="1400" dirty="0">
                <a:solidFill>
                  <a:schemeClr val="tx1"/>
                </a:solidFill>
              </a:rPr>
              <a:t>Favorable social, cultural and demographic characteristics ( e.g. consumer’s early adopters of telecom services)</a:t>
            </a:r>
          </a:p>
          <a:p>
            <a:pPr marL="231775" indent="-231775" fontAlgn="auto">
              <a:spcBef>
                <a:spcPts val="0"/>
              </a:spcBef>
              <a:spcAft>
                <a:spcPts val="0"/>
              </a:spcAft>
              <a:buClr>
                <a:schemeClr val="accent6"/>
              </a:buClr>
              <a:buFont typeface="Wingdings" pitchFamily="2" charset="2"/>
              <a:buChar char="§"/>
              <a:defRPr/>
            </a:pPr>
            <a:endParaRPr lang="en-US" sz="1200" dirty="0">
              <a:solidFill>
                <a:schemeClr val="tx1"/>
              </a:solidFill>
            </a:endParaRPr>
          </a:p>
          <a:p>
            <a:pPr marL="231775" indent="-231775" fontAlgn="auto">
              <a:spcBef>
                <a:spcPts val="0"/>
              </a:spcBef>
              <a:spcAft>
                <a:spcPts val="0"/>
              </a:spcAft>
              <a:buClr>
                <a:schemeClr val="accent6"/>
              </a:buClr>
              <a:buFont typeface="Wingdings" pitchFamily="2" charset="2"/>
              <a:buChar char="§"/>
              <a:defRPr/>
            </a:pPr>
            <a:endParaRPr lang="en-US" sz="1200" dirty="0">
              <a:solidFill>
                <a:schemeClr val="tx1"/>
              </a:solidFill>
            </a:endParaRPr>
          </a:p>
          <a:p>
            <a:pPr marL="231775" indent="-231775" fontAlgn="auto">
              <a:spcBef>
                <a:spcPts val="0"/>
              </a:spcBef>
              <a:spcAft>
                <a:spcPts val="0"/>
              </a:spcAft>
              <a:buClr>
                <a:schemeClr val="accent6"/>
              </a:buClr>
              <a:buFont typeface="Wingdings" pitchFamily="2" charset="2"/>
              <a:buChar char="§"/>
              <a:defRPr/>
            </a:pPr>
            <a:endParaRPr lang="en-US" sz="1200" dirty="0">
              <a:solidFill>
                <a:schemeClr val="tx1"/>
              </a:solidFill>
            </a:endParaRPr>
          </a:p>
        </p:txBody>
      </p:sp>
      <p:sp>
        <p:nvSpPr>
          <p:cNvPr id="11279" name="AutoShape 10"/>
          <p:cNvSpPr>
            <a:spLocks noChangeArrowheads="1"/>
          </p:cNvSpPr>
          <p:nvPr/>
        </p:nvSpPr>
        <p:spPr bwMode="auto">
          <a:xfrm>
            <a:off x="6199188" y="1219200"/>
            <a:ext cx="2792412" cy="284163"/>
          </a:xfrm>
          <a:prstGeom prst="roundRect">
            <a:avLst>
              <a:gd name="adj" fmla="val 16667"/>
            </a:avLst>
          </a:prstGeom>
          <a:noFill/>
          <a:ln w="9525" algn="ctr">
            <a:noFill/>
            <a:round/>
            <a:headEnd/>
            <a:tailEnd/>
          </a:ln>
        </p:spPr>
        <p:txBody>
          <a:bodyPr wrap="none" anchor="ctr"/>
          <a:lstStyle/>
          <a:p>
            <a:pPr algn="ctr" eaLnBrk="0" hangingPunct="0"/>
            <a:r>
              <a:rPr lang="en-US" b="1">
                <a:latin typeface="Calibri" pitchFamily="34" charset="0"/>
              </a:rPr>
              <a:t>Opportunities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447800" y="152400"/>
            <a:ext cx="7467600" cy="990600"/>
          </a:xfrm>
        </p:spPr>
        <p:txBody>
          <a:bodyPr rtlCol="0">
            <a:noAutofit/>
          </a:bodyPr>
          <a:lstStyle/>
          <a:p>
            <a:pPr marL="0" indent="0" eaLnBrk="1" fontAlgn="auto" hangingPunct="1">
              <a:spcAft>
                <a:spcPts val="0"/>
              </a:spcAft>
              <a:buFont typeface="Arial" pitchFamily="34" charset="0"/>
              <a:buNone/>
              <a:defRPr/>
            </a:pPr>
            <a:r>
              <a:rPr altLang="ar-SA"/>
              <a:t>The TRA proposes the introduction of competition across all telecoms markets while allowing LibanTelecom exclusivity over some services for a limited period of time</a:t>
            </a:r>
            <a:endParaRPr/>
          </a:p>
        </p:txBody>
      </p:sp>
      <p:graphicFrame>
        <p:nvGraphicFramePr>
          <p:cNvPr id="13" name="Table 12"/>
          <p:cNvGraphicFramePr>
            <a:graphicFrameLocks noGrp="1"/>
          </p:cNvGraphicFramePr>
          <p:nvPr/>
        </p:nvGraphicFramePr>
        <p:xfrm>
          <a:off x="838200" y="1295400"/>
          <a:ext cx="8077201" cy="3928141"/>
        </p:xfrm>
        <a:graphic>
          <a:graphicData uri="http://schemas.openxmlformats.org/drawingml/2006/table">
            <a:tbl>
              <a:tblPr firstRow="1" bandRow="1">
                <a:tableStyleId>{5C22544A-7EE6-4342-B048-85BDC9FD1C3A}</a:tableStyleId>
              </a:tblPr>
              <a:tblGrid>
                <a:gridCol w="1072195"/>
                <a:gridCol w="1858470"/>
                <a:gridCol w="857756"/>
                <a:gridCol w="857756"/>
                <a:gridCol w="857756"/>
                <a:gridCol w="857756"/>
                <a:gridCol w="857756"/>
                <a:gridCol w="857756"/>
              </a:tblGrid>
              <a:tr h="340252">
                <a:tc gridSpan="2">
                  <a:txBody>
                    <a:bodyPr/>
                    <a:lstStyle/>
                    <a:p>
                      <a:endParaRPr lang="en-US" sz="1400" dirty="0">
                        <a:solidFill>
                          <a:schemeClr val="tx1"/>
                        </a:solidFill>
                      </a:endParaRPr>
                    </a:p>
                  </a:txBody>
                  <a:tcPr>
                    <a:solidFill>
                      <a:srgbClr val="605E90"/>
                    </a:solidFill>
                  </a:tcPr>
                </a:tc>
                <a:tc hMerge="1">
                  <a:txBody>
                    <a:bodyPr/>
                    <a:lstStyle/>
                    <a:p>
                      <a:endParaRPr lang="en-US" sz="1400" dirty="0">
                        <a:solidFill>
                          <a:schemeClr val="tx1"/>
                        </a:solidFill>
                      </a:endParaRPr>
                    </a:p>
                  </a:txBody>
                  <a:tcP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t>2009</a:t>
                      </a:r>
                      <a:endParaRPr lang="en-US" sz="1400" dirty="0">
                        <a:solidFill>
                          <a:schemeClr val="tx1"/>
                        </a:solidFill>
                      </a:endParaRPr>
                    </a:p>
                  </a:txBody>
                  <a:tcPr>
                    <a:solidFill>
                      <a:srgbClr val="605E90"/>
                    </a:solidFill>
                  </a:tcPr>
                </a:tc>
                <a:tc>
                  <a:txBody>
                    <a:bodyPr/>
                    <a:lstStyle/>
                    <a:p>
                      <a:pPr algn="ctr"/>
                      <a:r>
                        <a:rPr lang="en-US" sz="1400" dirty="0" smtClean="0"/>
                        <a:t>2010</a:t>
                      </a:r>
                      <a:endParaRPr lang="en-US" sz="1400" dirty="0">
                        <a:solidFill>
                          <a:schemeClr val="tx1"/>
                        </a:solidFill>
                      </a:endParaRPr>
                    </a:p>
                  </a:txBody>
                  <a:tcPr>
                    <a:solidFill>
                      <a:srgbClr val="605E90"/>
                    </a:solidFill>
                  </a:tcPr>
                </a:tc>
                <a:tc>
                  <a:txBody>
                    <a:bodyPr/>
                    <a:lstStyle/>
                    <a:p>
                      <a:pPr algn="ctr"/>
                      <a:r>
                        <a:rPr lang="en-US" sz="1400" dirty="0" smtClean="0"/>
                        <a:t>2011</a:t>
                      </a:r>
                      <a:endParaRPr lang="en-US" sz="1400" dirty="0">
                        <a:solidFill>
                          <a:schemeClr val="tx1"/>
                        </a:solidFill>
                      </a:endParaRPr>
                    </a:p>
                  </a:txBody>
                  <a:tcPr>
                    <a:solidFill>
                      <a:srgbClr val="605E90"/>
                    </a:solidFill>
                  </a:tcPr>
                </a:tc>
                <a:tc>
                  <a:txBody>
                    <a:bodyPr/>
                    <a:lstStyle/>
                    <a:p>
                      <a:pPr algn="ctr"/>
                      <a:r>
                        <a:rPr lang="en-US" sz="1400" dirty="0" smtClean="0">
                          <a:solidFill>
                            <a:schemeClr val="bg1"/>
                          </a:solidFill>
                        </a:rPr>
                        <a:t>2012</a:t>
                      </a:r>
                      <a:endParaRPr lang="en-US" sz="1400" dirty="0">
                        <a:solidFill>
                          <a:schemeClr val="bg1"/>
                        </a:solidFill>
                      </a:endParaRPr>
                    </a:p>
                  </a:txBody>
                  <a:tcPr>
                    <a:solidFill>
                      <a:srgbClr val="605E90"/>
                    </a:solidFill>
                  </a:tcPr>
                </a:tc>
                <a:tc>
                  <a:txBody>
                    <a:bodyPr/>
                    <a:lstStyle/>
                    <a:p>
                      <a:pPr algn="ctr"/>
                      <a:r>
                        <a:rPr lang="en-US" sz="1400" dirty="0" smtClean="0"/>
                        <a:t>2013</a:t>
                      </a:r>
                      <a:endParaRPr lang="en-US" sz="1400" dirty="0">
                        <a:solidFill>
                          <a:schemeClr val="tx1"/>
                        </a:solidFill>
                      </a:endParaRPr>
                    </a:p>
                  </a:txBody>
                  <a:tcPr>
                    <a:solidFill>
                      <a:srgbClr val="605E90"/>
                    </a:solidFill>
                  </a:tcPr>
                </a:tc>
                <a:tc>
                  <a:txBody>
                    <a:bodyPr/>
                    <a:lstStyle/>
                    <a:p>
                      <a:pPr algn="ctr"/>
                      <a:r>
                        <a:rPr lang="en-US" sz="1400" dirty="0" smtClean="0">
                          <a:solidFill>
                            <a:schemeClr val="bg1"/>
                          </a:solidFill>
                        </a:rPr>
                        <a:t>2014</a:t>
                      </a:r>
                      <a:endParaRPr lang="en-US" sz="1400" dirty="0">
                        <a:solidFill>
                          <a:schemeClr val="bg1"/>
                        </a:solidFill>
                      </a:endParaRPr>
                    </a:p>
                  </a:txBody>
                  <a:tcPr>
                    <a:solidFill>
                      <a:srgbClr val="605E90"/>
                    </a:solidFill>
                  </a:tcPr>
                </a:tc>
              </a:tr>
              <a:tr h="340252">
                <a:tc rowSpan="2">
                  <a:txBody>
                    <a:bodyPr/>
                    <a:lstStyle/>
                    <a:p>
                      <a:r>
                        <a:rPr lang="en-US" sz="1300" dirty="0" smtClean="0"/>
                        <a:t>Mobile</a:t>
                      </a:r>
                      <a:endParaRPr lang="en-US" sz="1300" b="1" dirty="0">
                        <a:solidFill>
                          <a:schemeClr val="tx1"/>
                        </a:solidFill>
                      </a:endParaRPr>
                    </a:p>
                  </a:txBody>
                  <a:tcPr>
                    <a:solidFill>
                      <a:srgbClr val="D8D4E4"/>
                    </a:solidFill>
                  </a:tcPr>
                </a:tc>
                <a:tc>
                  <a:txBody>
                    <a:bodyPr/>
                    <a:lstStyle/>
                    <a:p>
                      <a:r>
                        <a:rPr lang="en-US" sz="1300" dirty="0" smtClean="0"/>
                        <a:t>Network Operator</a:t>
                      </a:r>
                      <a:endParaRPr lang="en-US" sz="1300" b="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r>
              <a:tr h="393320">
                <a:tc vMerge="1">
                  <a:txBody>
                    <a:bodyPr/>
                    <a:lstStyle/>
                    <a:p>
                      <a:endParaRPr lang="en-US"/>
                    </a:p>
                  </a:txBody>
                  <a:tcPr/>
                </a:tc>
                <a:tc>
                  <a:txBody>
                    <a:bodyPr/>
                    <a:lstStyle/>
                    <a:p>
                      <a:r>
                        <a:rPr lang="en-US" sz="1300" dirty="0" smtClean="0"/>
                        <a:t>Virtual Network  MNVOs</a:t>
                      </a:r>
                      <a:endParaRPr lang="en-US" sz="1300" b="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r>
              <a:tr h="340252">
                <a:tc rowSpan="2">
                  <a:txBody>
                    <a:bodyPr/>
                    <a:lstStyle/>
                    <a:p>
                      <a:r>
                        <a:rPr lang="en-US" sz="1300" dirty="0" smtClean="0"/>
                        <a:t>PSTN/ Basic Telephony</a:t>
                      </a:r>
                      <a:endParaRPr lang="en-US" sz="1300" dirty="0">
                        <a:solidFill>
                          <a:schemeClr val="tx1"/>
                        </a:solidFill>
                      </a:endParaRPr>
                    </a:p>
                  </a:txBody>
                  <a:tcPr>
                    <a:solidFill>
                      <a:srgbClr val="D8D4E4"/>
                    </a:solidFill>
                  </a:tcPr>
                </a:tc>
                <a:tc>
                  <a:txBody>
                    <a:bodyPr/>
                    <a:lstStyle/>
                    <a:p>
                      <a:r>
                        <a:rPr lang="en-US" sz="1300" dirty="0" smtClean="0"/>
                        <a:t>Network Operator </a:t>
                      </a:r>
                      <a:endParaRPr lang="en-US" sz="1300" b="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r>
              <a:tr h="338525">
                <a:tc vMerge="1">
                  <a:txBody>
                    <a:bodyPr/>
                    <a:lstStyle/>
                    <a:p>
                      <a:endParaRPr lang="en-US"/>
                    </a:p>
                  </a:txBody>
                  <a:tcPr/>
                </a:tc>
                <a:tc>
                  <a:txBody>
                    <a:bodyPr/>
                    <a:lstStyle/>
                    <a:p>
                      <a:r>
                        <a:rPr lang="en-US" sz="1300" dirty="0" smtClean="0"/>
                        <a:t>Reseller</a:t>
                      </a:r>
                      <a:r>
                        <a:rPr lang="en-US" sz="1300" baseline="0" dirty="0" smtClean="0"/>
                        <a:t> and VoIP</a:t>
                      </a:r>
                      <a:endParaRPr lang="en-US" sz="130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r>
              <a:tr h="372248">
                <a:tc rowSpan="2">
                  <a:txBody>
                    <a:bodyPr/>
                    <a:lstStyle/>
                    <a:p>
                      <a:r>
                        <a:rPr lang="en-US" sz="1300" dirty="0" smtClean="0"/>
                        <a:t>Broadband</a:t>
                      </a:r>
                      <a:endParaRPr lang="en-US" sz="1300" b="1" dirty="0">
                        <a:solidFill>
                          <a:schemeClr val="tx1"/>
                        </a:solidFill>
                      </a:endParaRPr>
                    </a:p>
                  </a:txBody>
                  <a:tcPr anchor="ctr">
                    <a:solidFill>
                      <a:srgbClr val="D8D4E4"/>
                    </a:solidFill>
                  </a:tcPr>
                </a:tc>
                <a:tc>
                  <a:txBody>
                    <a:bodyPr/>
                    <a:lstStyle/>
                    <a:p>
                      <a:pPr algn="l" rtl="0"/>
                      <a:r>
                        <a:rPr lang="en-US" sz="1300" dirty="0" smtClean="0"/>
                        <a:t>Access</a:t>
                      </a:r>
                      <a:endParaRPr lang="en-US" sz="1300" b="0" dirty="0">
                        <a:solidFill>
                          <a:schemeClr val="tx1"/>
                        </a:solidFill>
                      </a:endParaRPr>
                    </a:p>
                  </a:txBody>
                  <a:tcPr anchor="ctr">
                    <a:solidFill>
                      <a:srgbClr val="D8D4E4"/>
                    </a:solidFill>
                  </a:tcPr>
                </a:tc>
                <a:tc>
                  <a:txBody>
                    <a:bodyPr/>
                    <a:lstStyle/>
                    <a:p>
                      <a:pPr algn="ctr"/>
                      <a:endParaRPr lang="en-US" sz="1400" dirty="0">
                        <a:solidFill>
                          <a:schemeClr val="tx1"/>
                        </a:solidFill>
                      </a:endParaRPr>
                    </a:p>
                  </a:txBody>
                  <a:tcPr anchor="ctr">
                    <a:solidFill>
                      <a:srgbClr val="D8D4E4"/>
                    </a:solidFill>
                  </a:tcPr>
                </a:tc>
                <a:tc>
                  <a:txBody>
                    <a:bodyPr/>
                    <a:lstStyle/>
                    <a:p>
                      <a:pPr algn="ctr"/>
                      <a:endParaRPr lang="en-US" sz="1400" dirty="0">
                        <a:solidFill>
                          <a:schemeClr val="tx1"/>
                        </a:solidFill>
                      </a:endParaRPr>
                    </a:p>
                  </a:txBody>
                  <a:tcPr anchor="ctr">
                    <a:solidFill>
                      <a:srgbClr val="D8D4E4"/>
                    </a:solidFill>
                  </a:tcPr>
                </a:tc>
                <a:tc>
                  <a:txBody>
                    <a:bodyPr/>
                    <a:lstStyle/>
                    <a:p>
                      <a:pPr algn="ctr"/>
                      <a:endParaRPr lang="en-US" sz="1400" dirty="0">
                        <a:solidFill>
                          <a:schemeClr val="tx1"/>
                        </a:solidFill>
                      </a:endParaRPr>
                    </a:p>
                  </a:txBody>
                  <a:tcPr anchor="ctr">
                    <a:solidFill>
                      <a:srgbClr val="D8D4E4"/>
                    </a:solidFill>
                  </a:tcPr>
                </a:tc>
                <a:tc>
                  <a:txBody>
                    <a:bodyPr/>
                    <a:lstStyle/>
                    <a:p>
                      <a:pPr algn="ctr"/>
                      <a:endParaRPr lang="en-US" sz="1400" dirty="0">
                        <a:solidFill>
                          <a:schemeClr val="tx1"/>
                        </a:solidFill>
                      </a:endParaRPr>
                    </a:p>
                  </a:txBody>
                  <a:tcPr anchor="ctr">
                    <a:solidFill>
                      <a:srgbClr val="D8D4E4"/>
                    </a:solidFill>
                  </a:tcPr>
                </a:tc>
                <a:tc>
                  <a:txBody>
                    <a:bodyPr/>
                    <a:lstStyle/>
                    <a:p>
                      <a:pPr algn="ctr"/>
                      <a:endParaRPr lang="en-US" sz="1400" dirty="0">
                        <a:solidFill>
                          <a:schemeClr val="tx1"/>
                        </a:solidFill>
                      </a:endParaRPr>
                    </a:p>
                  </a:txBody>
                  <a:tcPr anchor="ctr">
                    <a:solidFill>
                      <a:srgbClr val="D8D4E4"/>
                    </a:solidFill>
                  </a:tcPr>
                </a:tc>
                <a:tc>
                  <a:txBody>
                    <a:bodyPr/>
                    <a:lstStyle/>
                    <a:p>
                      <a:pPr algn="ctr"/>
                      <a:endParaRPr lang="en-US" sz="1400" dirty="0">
                        <a:solidFill>
                          <a:schemeClr val="tx1"/>
                        </a:solidFill>
                      </a:endParaRPr>
                    </a:p>
                  </a:txBody>
                  <a:tcPr anchor="ctr">
                    <a:solidFill>
                      <a:srgbClr val="D8D4E4"/>
                    </a:solidFill>
                  </a:tcPr>
                </a:tc>
              </a:tr>
              <a:tr h="340252">
                <a:tc vMerge="1">
                  <a:txBody>
                    <a:bodyPr/>
                    <a:lstStyle/>
                    <a:p>
                      <a:endParaRPr lang="en-US"/>
                    </a:p>
                  </a:txBody>
                  <a:tcPr/>
                </a:tc>
                <a:tc>
                  <a:txBody>
                    <a:bodyPr/>
                    <a:lstStyle/>
                    <a:p>
                      <a:r>
                        <a:rPr lang="en-US" sz="1300" dirty="0" smtClean="0"/>
                        <a:t>National (core</a:t>
                      </a:r>
                      <a:r>
                        <a:rPr lang="en-US" sz="1300" baseline="0" dirty="0" smtClean="0"/>
                        <a:t>, metro and access)</a:t>
                      </a:r>
                      <a:endParaRPr lang="en-US" sz="1300" b="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r>
              <a:tr h="393320">
                <a:tc rowSpan="3">
                  <a:txBody>
                    <a:bodyPr/>
                    <a:lstStyle/>
                    <a:p>
                      <a:r>
                        <a:rPr lang="en-US" sz="1300" dirty="0" smtClean="0"/>
                        <a:t>International Gateway</a:t>
                      </a:r>
                      <a:endParaRPr lang="en-US" sz="1300" b="1" dirty="0">
                        <a:solidFill>
                          <a:schemeClr val="tx1"/>
                        </a:solidFill>
                      </a:endParaRPr>
                    </a:p>
                  </a:txBody>
                  <a:tcPr>
                    <a:solidFill>
                      <a:srgbClr val="D8D4E4"/>
                    </a:solidFill>
                  </a:tcPr>
                </a:tc>
                <a:tc>
                  <a:txBody>
                    <a:bodyPr/>
                    <a:lstStyle/>
                    <a:p>
                      <a:r>
                        <a:rPr lang="en-US" sz="1300" dirty="0" smtClean="0"/>
                        <a:t>Voice and Data Facilities Based Provider</a:t>
                      </a:r>
                      <a:r>
                        <a:rPr lang="en-US" sz="1300" baseline="0" dirty="0" smtClean="0"/>
                        <a:t> </a:t>
                      </a:r>
                      <a:endParaRPr lang="en-US" sz="1300" b="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r>
              <a:tr h="340252">
                <a:tc vMerge="1">
                  <a:txBody>
                    <a:bodyPr/>
                    <a:lstStyle/>
                    <a:p>
                      <a:endParaRPr lang="en-US"/>
                    </a:p>
                  </a:txBody>
                  <a:tcPr/>
                </a:tc>
                <a:tc>
                  <a:txBody>
                    <a:bodyPr/>
                    <a:lstStyle/>
                    <a:p>
                      <a:r>
                        <a:rPr lang="en-US" sz="1300" dirty="0" smtClean="0"/>
                        <a:t>Data Only Facilities Based Provider</a:t>
                      </a:r>
                      <a:r>
                        <a:rPr lang="en-US" sz="1300" baseline="0" dirty="0" smtClean="0"/>
                        <a:t> </a:t>
                      </a:r>
                      <a:endParaRPr lang="en-US" sz="1300" b="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r>
                        <a:rPr lang="en-US" sz="1400" kern="1200" noProof="0" dirty="0" smtClean="0"/>
                        <a:t> </a:t>
                      </a:r>
                      <a:endParaRPr lang="en-US" sz="140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r>
              <a:tr h="340252">
                <a:tc vMerge="1">
                  <a:txBody>
                    <a:bodyPr/>
                    <a:lstStyle/>
                    <a:p>
                      <a:endParaRPr lang="en-US" sz="1300" b="1" dirty="0">
                        <a:solidFill>
                          <a:schemeClr val="tx1"/>
                        </a:solidFill>
                      </a:endParaRPr>
                    </a:p>
                  </a:txBody>
                  <a:tcPr>
                    <a:solidFill>
                      <a:srgbClr val="D8D4E4"/>
                    </a:solidFill>
                  </a:tcPr>
                </a:tc>
                <a:tc>
                  <a:txBody>
                    <a:bodyPr/>
                    <a:lstStyle/>
                    <a:p>
                      <a:r>
                        <a:rPr lang="en-US" sz="1300" dirty="0" smtClean="0"/>
                        <a:t>Voice and Data Resellers</a:t>
                      </a:r>
                      <a:endParaRPr lang="en-US" sz="1300" b="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r>
            </a:tbl>
          </a:graphicData>
        </a:graphic>
      </p:graphicFrame>
      <p:cxnSp>
        <p:nvCxnSpPr>
          <p:cNvPr id="14" name="Straight Connector 13"/>
          <p:cNvCxnSpPr/>
          <p:nvPr/>
        </p:nvCxnSpPr>
        <p:spPr bwMode="auto">
          <a:xfrm flipV="1">
            <a:off x="3827463" y="1828800"/>
            <a:ext cx="4859337" cy="19050"/>
          </a:xfrm>
          <a:prstGeom prst="line">
            <a:avLst/>
          </a:prstGeom>
          <a:ln>
            <a:headEnd type="none" w="med" len="med"/>
            <a:tailEnd type="none" w="med" len="med"/>
          </a:ln>
        </p:spPr>
        <p:style>
          <a:lnRef idx="3">
            <a:schemeClr val="accent4"/>
          </a:lnRef>
          <a:fillRef idx="0">
            <a:schemeClr val="accent4"/>
          </a:fillRef>
          <a:effectRef idx="2">
            <a:schemeClr val="accent4"/>
          </a:effectRef>
          <a:fontRef idx="minor">
            <a:schemeClr val="tx1"/>
          </a:fontRef>
        </p:style>
      </p:cxnSp>
      <p:sp>
        <p:nvSpPr>
          <p:cNvPr id="12387" name="Isosceles Triangle 11"/>
          <p:cNvSpPr>
            <a:spLocks noChangeArrowheads="1"/>
          </p:cNvSpPr>
          <p:nvPr/>
        </p:nvSpPr>
        <p:spPr bwMode="auto">
          <a:xfrm>
            <a:off x="3986213" y="1654175"/>
            <a:ext cx="573087" cy="306388"/>
          </a:xfrm>
          <a:prstGeom prst="triangle">
            <a:avLst>
              <a:gd name="adj" fmla="val 50000"/>
            </a:avLst>
          </a:prstGeom>
          <a:solidFill>
            <a:srgbClr val="E3FBBD"/>
          </a:solidFill>
          <a:ln w="9525" algn="ctr">
            <a:solidFill>
              <a:schemeClr val="tx1"/>
            </a:solidFill>
            <a:round/>
            <a:headEnd/>
            <a:tailEnd/>
          </a:ln>
        </p:spPr>
        <p:txBody>
          <a:bodyPr lIns="0" tIns="0" rIns="0" anchor="ctr"/>
          <a:lstStyle/>
          <a:p>
            <a:pPr algn="ctr"/>
            <a:r>
              <a:rPr lang="en-US" sz="1100" b="1">
                <a:latin typeface="Calibri" pitchFamily="34" charset="0"/>
              </a:rPr>
              <a:t>3</a:t>
            </a:r>
          </a:p>
        </p:txBody>
      </p:sp>
      <p:sp>
        <p:nvSpPr>
          <p:cNvPr id="35" name="TextBox 34"/>
          <p:cNvSpPr txBox="1"/>
          <p:nvPr/>
        </p:nvSpPr>
        <p:spPr bwMode="auto">
          <a:xfrm>
            <a:off x="4267200" y="3886200"/>
            <a:ext cx="715963" cy="276225"/>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spAutoFit/>
          </a:bodyPr>
          <a:lstStyle/>
          <a:p>
            <a:pPr fontAlgn="auto">
              <a:spcBef>
                <a:spcPts val="0"/>
              </a:spcBef>
              <a:spcAft>
                <a:spcPts val="0"/>
              </a:spcAft>
              <a:defRPr/>
            </a:pPr>
            <a:r>
              <a:rPr lang="en-US" sz="1200" b="1" dirty="0">
                <a:solidFill>
                  <a:schemeClr val="tx1"/>
                </a:solidFill>
              </a:rPr>
              <a:t>***</a:t>
            </a:r>
          </a:p>
        </p:txBody>
      </p:sp>
      <p:sp>
        <p:nvSpPr>
          <p:cNvPr id="45" name="TextBox 44"/>
          <p:cNvSpPr txBox="1"/>
          <p:nvPr/>
        </p:nvSpPr>
        <p:spPr bwMode="auto">
          <a:xfrm>
            <a:off x="228600" y="5638800"/>
            <a:ext cx="8305800" cy="914400"/>
          </a:xfrm>
          <a:prstGeom prst="rect">
            <a:avLst/>
          </a:prstGeom>
          <a:noFill/>
          <a:ln w="9525" cap="flat" cmpd="sng" algn="ctr">
            <a:noFill/>
            <a:prstDash val="solid"/>
            <a:round/>
            <a:headEnd type="none" w="med" len="med"/>
            <a:tailEnd type="none" w="med" len="med"/>
          </a:ln>
          <a:effectLst/>
        </p:spPr>
        <p:txBody>
          <a:bodyPr tIns="47891" rIns="9144" bIns="47891" anchor="ctr"/>
          <a:lstStyle/>
          <a:p>
            <a:pPr marL="342900" indent="-342900" fontAlgn="auto">
              <a:spcBef>
                <a:spcPts val="0"/>
              </a:spcBef>
              <a:spcAft>
                <a:spcPts val="0"/>
              </a:spcAft>
              <a:buFont typeface="Wingdings" pitchFamily="2" charset="2"/>
              <a:buChar char="§"/>
              <a:defRPr/>
            </a:pPr>
            <a:endParaRPr lang="en-GB" sz="1200" dirty="0">
              <a:latin typeface="+mn-lt"/>
              <a:cs typeface="+mn-cs"/>
            </a:endParaRPr>
          </a:p>
          <a:p>
            <a:pPr fontAlgn="auto">
              <a:spcBef>
                <a:spcPts val="0"/>
              </a:spcBef>
              <a:spcAft>
                <a:spcPts val="0"/>
              </a:spcAft>
              <a:defRPr/>
            </a:pPr>
            <a:r>
              <a:rPr lang="en-US" sz="1200" dirty="0">
                <a:latin typeface="+mn-lt"/>
                <a:cs typeface="+mn-cs"/>
              </a:rPr>
              <a:t>*  The privatization of the mobile sector will depend on the regional and international financial markets conditions</a:t>
            </a:r>
          </a:p>
          <a:p>
            <a:pPr fontAlgn="auto">
              <a:spcBef>
                <a:spcPts val="0"/>
              </a:spcBef>
              <a:spcAft>
                <a:spcPts val="0"/>
              </a:spcAft>
              <a:defRPr/>
            </a:pPr>
            <a:r>
              <a:rPr lang="en-US" sz="1200" dirty="0">
                <a:latin typeface="+mn-lt"/>
                <a:cs typeface="+mn-cs"/>
              </a:rPr>
              <a:t>**  Two mobile operators and </a:t>
            </a:r>
            <a:r>
              <a:rPr lang="en-US" sz="1200" dirty="0" err="1">
                <a:latin typeface="+mn-lt"/>
                <a:cs typeface="+mn-cs"/>
              </a:rPr>
              <a:t>Liban</a:t>
            </a:r>
            <a:r>
              <a:rPr lang="en-US" sz="1200" dirty="0">
                <a:latin typeface="+mn-lt"/>
                <a:cs typeface="+mn-cs"/>
              </a:rPr>
              <a:t> Telecom</a:t>
            </a:r>
          </a:p>
          <a:p>
            <a:pPr fontAlgn="auto">
              <a:spcBef>
                <a:spcPts val="0"/>
              </a:spcBef>
              <a:spcAft>
                <a:spcPts val="0"/>
              </a:spcAft>
              <a:defRPr/>
            </a:pPr>
            <a:r>
              <a:rPr lang="en-US" sz="1200" dirty="0">
                <a:latin typeface="+mn-lt"/>
                <a:cs typeface="+mn-cs"/>
              </a:rPr>
              <a:t>***  Two mobile operators and </a:t>
            </a:r>
            <a:r>
              <a:rPr lang="en-US" sz="1200" dirty="0" err="1">
                <a:latin typeface="+mn-lt"/>
                <a:cs typeface="+mn-cs"/>
              </a:rPr>
              <a:t>Liban</a:t>
            </a:r>
            <a:r>
              <a:rPr lang="en-US" sz="1200" dirty="0">
                <a:latin typeface="+mn-lt"/>
                <a:cs typeface="+mn-cs"/>
              </a:rPr>
              <a:t> Telecom</a:t>
            </a:r>
          </a:p>
          <a:p>
            <a:pPr fontAlgn="auto">
              <a:spcBef>
                <a:spcPts val="0"/>
              </a:spcBef>
              <a:spcAft>
                <a:spcPts val="0"/>
              </a:spcAft>
              <a:defRPr/>
            </a:pPr>
            <a:r>
              <a:rPr lang="en-US" sz="1200" dirty="0">
                <a:latin typeface="+mn-lt"/>
                <a:cs typeface="+mn-cs"/>
              </a:rPr>
              <a:t>**** Two National Broadband Licenses, </a:t>
            </a:r>
            <a:r>
              <a:rPr lang="en-US" sz="1200" b="1" dirty="0">
                <a:latin typeface="+mn-lt"/>
                <a:cs typeface="+mn-cs"/>
              </a:rPr>
              <a:t>subject to </a:t>
            </a:r>
            <a:r>
              <a:rPr lang="en-US" sz="1200" b="1" dirty="0" err="1">
                <a:latin typeface="+mn-lt"/>
                <a:cs typeface="+mn-cs"/>
              </a:rPr>
              <a:t>CoM’s</a:t>
            </a:r>
            <a:r>
              <a:rPr lang="en-US" sz="1200" b="1" dirty="0">
                <a:latin typeface="+mn-lt"/>
                <a:cs typeface="+mn-cs"/>
              </a:rPr>
              <a:t> decision</a:t>
            </a:r>
          </a:p>
        </p:txBody>
      </p:sp>
      <p:sp>
        <p:nvSpPr>
          <p:cNvPr id="48" name="TextBox 47"/>
          <p:cNvSpPr txBox="1"/>
          <p:nvPr/>
        </p:nvSpPr>
        <p:spPr bwMode="auto">
          <a:xfrm>
            <a:off x="3367088" y="5316538"/>
            <a:ext cx="1052512" cy="24606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spAutoFit/>
          </a:bodyPr>
          <a:lstStyle/>
          <a:p>
            <a:pPr fontAlgn="auto">
              <a:spcBef>
                <a:spcPts val="0"/>
              </a:spcBef>
              <a:spcAft>
                <a:spcPts val="0"/>
              </a:spcAft>
              <a:defRPr/>
            </a:pPr>
            <a:r>
              <a:rPr lang="en-US" sz="1000" b="1" dirty="0">
                <a:solidFill>
                  <a:schemeClr val="tx1"/>
                </a:solidFill>
              </a:rPr>
              <a:t>License Award</a:t>
            </a:r>
          </a:p>
        </p:txBody>
      </p:sp>
      <p:sp>
        <p:nvSpPr>
          <p:cNvPr id="12391" name="Isosceles Triangle 16"/>
          <p:cNvSpPr>
            <a:spLocks noChangeArrowheads="1"/>
          </p:cNvSpPr>
          <p:nvPr/>
        </p:nvSpPr>
        <p:spPr bwMode="auto">
          <a:xfrm>
            <a:off x="3138488" y="5307013"/>
            <a:ext cx="249237" cy="179387"/>
          </a:xfrm>
          <a:prstGeom prst="triangle">
            <a:avLst>
              <a:gd name="adj" fmla="val 50000"/>
            </a:avLst>
          </a:prstGeom>
          <a:solidFill>
            <a:srgbClr val="E3FBBD"/>
          </a:solidFill>
          <a:ln w="9525" algn="ctr">
            <a:solidFill>
              <a:schemeClr val="tx1"/>
            </a:solidFill>
            <a:round/>
            <a:headEnd/>
            <a:tailEnd/>
          </a:ln>
        </p:spPr>
        <p:txBody>
          <a:bodyPr/>
          <a:lstStyle/>
          <a:p>
            <a:endParaRPr lang="de-DE" sz="1400" b="1">
              <a:latin typeface="Calibri" pitchFamily="34" charset="0"/>
            </a:endParaRPr>
          </a:p>
        </p:txBody>
      </p:sp>
      <p:sp>
        <p:nvSpPr>
          <p:cNvPr id="12392" name="Oval 17"/>
          <p:cNvSpPr>
            <a:spLocks noChangeArrowheads="1"/>
          </p:cNvSpPr>
          <p:nvPr/>
        </p:nvSpPr>
        <p:spPr bwMode="auto">
          <a:xfrm>
            <a:off x="304800" y="5321300"/>
            <a:ext cx="225425" cy="198438"/>
          </a:xfrm>
          <a:prstGeom prst="ellipse">
            <a:avLst/>
          </a:prstGeom>
          <a:solidFill>
            <a:srgbClr val="E3FBBD"/>
          </a:solidFill>
          <a:ln w="9525" algn="ctr">
            <a:solidFill>
              <a:schemeClr val="tx1"/>
            </a:solidFill>
            <a:round/>
            <a:headEnd/>
            <a:tailEnd/>
          </a:ln>
        </p:spPr>
        <p:txBody>
          <a:bodyPr/>
          <a:lstStyle/>
          <a:p>
            <a:endParaRPr lang="de-DE" sz="1400" b="1">
              <a:latin typeface="Calibri" pitchFamily="34" charset="0"/>
            </a:endParaRPr>
          </a:p>
        </p:txBody>
      </p:sp>
      <p:sp>
        <p:nvSpPr>
          <p:cNvPr id="51" name="TextBox 50"/>
          <p:cNvSpPr txBox="1"/>
          <p:nvPr/>
        </p:nvSpPr>
        <p:spPr bwMode="auto">
          <a:xfrm>
            <a:off x="468313" y="5300663"/>
            <a:ext cx="1052512" cy="24606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spAutoFit/>
          </a:bodyPr>
          <a:lstStyle/>
          <a:p>
            <a:pPr fontAlgn="auto">
              <a:spcBef>
                <a:spcPts val="0"/>
              </a:spcBef>
              <a:spcAft>
                <a:spcPts val="0"/>
              </a:spcAft>
              <a:defRPr/>
            </a:pPr>
            <a:r>
              <a:rPr lang="en-US" sz="1000" b="1" dirty="0">
                <a:solidFill>
                  <a:schemeClr val="tx1"/>
                </a:solidFill>
              </a:rPr>
              <a:t>Open licensing </a:t>
            </a:r>
          </a:p>
        </p:txBody>
      </p:sp>
      <p:sp>
        <p:nvSpPr>
          <p:cNvPr id="53" name="Rectangle 2" descr="Wide downward diagonal"/>
          <p:cNvSpPr>
            <a:spLocks noChangeArrowheads="1"/>
          </p:cNvSpPr>
          <p:nvPr/>
        </p:nvSpPr>
        <p:spPr bwMode="auto">
          <a:xfrm>
            <a:off x="1752600" y="5327650"/>
            <a:ext cx="228600" cy="196850"/>
          </a:xfrm>
          <a:prstGeom prst="rect">
            <a:avLst/>
          </a:prstGeom>
          <a:gradFill>
            <a:gsLst>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lgn="ctr">
            <a:solidFill>
              <a:srgbClr val="000000"/>
            </a:solidFill>
            <a:miter lim="800000"/>
            <a:headEnd/>
            <a:tailEnd/>
          </a:ln>
        </p:spPr>
        <p:txBody>
          <a:bodyPr lIns="45720" rIns="45720" anchor="ctr"/>
          <a:lstStyle/>
          <a:p>
            <a:pPr fontAlgn="auto">
              <a:spcBef>
                <a:spcPts val="0"/>
              </a:spcBef>
              <a:spcAft>
                <a:spcPts val="0"/>
              </a:spcAft>
              <a:defRPr/>
            </a:pPr>
            <a:endParaRPr lang="de-DE">
              <a:cs typeface="+mn-cs"/>
            </a:endParaRPr>
          </a:p>
        </p:txBody>
      </p:sp>
      <p:sp>
        <p:nvSpPr>
          <p:cNvPr id="54" name="TextBox 53"/>
          <p:cNvSpPr txBox="1"/>
          <p:nvPr/>
        </p:nvSpPr>
        <p:spPr bwMode="auto">
          <a:xfrm>
            <a:off x="1966913" y="5300663"/>
            <a:ext cx="1052512" cy="24606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spAutoFit/>
          </a:bodyPr>
          <a:lstStyle/>
          <a:p>
            <a:pPr fontAlgn="auto">
              <a:spcBef>
                <a:spcPts val="0"/>
              </a:spcBef>
              <a:spcAft>
                <a:spcPts val="0"/>
              </a:spcAft>
              <a:defRPr/>
            </a:pPr>
            <a:r>
              <a:rPr lang="en-US" sz="1000" b="1" dirty="0">
                <a:solidFill>
                  <a:schemeClr val="tx1"/>
                </a:solidFill>
              </a:rPr>
              <a:t>Market Review</a:t>
            </a:r>
          </a:p>
        </p:txBody>
      </p:sp>
      <p:sp>
        <p:nvSpPr>
          <p:cNvPr id="55" name="Right Arrow 54"/>
          <p:cNvSpPr/>
          <p:nvPr/>
        </p:nvSpPr>
        <p:spPr>
          <a:xfrm>
            <a:off x="304800" y="5562600"/>
            <a:ext cx="8610600" cy="282575"/>
          </a:xfrm>
          <a:prstGeom prst="rightArrow">
            <a:avLst>
              <a:gd name="adj1" fmla="val 100000"/>
              <a:gd name="adj2" fmla="val 848"/>
            </a:avLst>
          </a:prstGeom>
          <a:ln>
            <a:noFill/>
          </a:ln>
        </p:spPr>
        <p:style>
          <a:lnRef idx="1">
            <a:schemeClr val="dk1"/>
          </a:lnRef>
          <a:fillRef idx="2">
            <a:schemeClr val="dk1"/>
          </a:fillRef>
          <a:effectRef idx="1">
            <a:schemeClr val="dk1"/>
          </a:effectRef>
          <a:fontRef idx="minor">
            <a:schemeClr val="dk1"/>
          </a:fontRef>
        </p:style>
        <p:txBody>
          <a:bodyPr lIns="0" rIns="0" anchor="ctr"/>
          <a:lstStyle/>
          <a:p>
            <a:pPr algn="ctr" fontAlgn="auto">
              <a:spcBef>
                <a:spcPts val="0"/>
              </a:spcBef>
              <a:spcAft>
                <a:spcPts val="0"/>
              </a:spcAft>
              <a:defRPr/>
            </a:pPr>
            <a:r>
              <a:rPr lang="en-US" sz="1400" b="1" dirty="0"/>
              <a:t>Notes</a:t>
            </a:r>
          </a:p>
        </p:txBody>
      </p:sp>
      <p:sp>
        <p:nvSpPr>
          <p:cNvPr id="77" name="TextBox 76"/>
          <p:cNvSpPr txBox="1"/>
          <p:nvPr/>
        </p:nvSpPr>
        <p:spPr bwMode="auto">
          <a:xfrm>
            <a:off x="4233863" y="2305050"/>
            <a:ext cx="557212" cy="277813"/>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spAutoFit/>
          </a:bodyPr>
          <a:lstStyle/>
          <a:p>
            <a:pPr fontAlgn="auto">
              <a:spcBef>
                <a:spcPts val="0"/>
              </a:spcBef>
              <a:spcAft>
                <a:spcPts val="0"/>
              </a:spcAft>
              <a:defRPr/>
            </a:pPr>
            <a:endParaRPr lang="en-US" sz="1200" b="1" dirty="0">
              <a:solidFill>
                <a:schemeClr val="tx1"/>
              </a:solidFill>
            </a:endParaRPr>
          </a:p>
        </p:txBody>
      </p:sp>
      <p:sp>
        <p:nvSpPr>
          <p:cNvPr id="78" name="Rectangle 2" descr="Wide downward diagonal"/>
          <p:cNvSpPr>
            <a:spLocks noChangeArrowheads="1"/>
          </p:cNvSpPr>
          <p:nvPr/>
        </p:nvSpPr>
        <p:spPr bwMode="auto">
          <a:xfrm>
            <a:off x="6629400" y="1752600"/>
            <a:ext cx="238125" cy="161925"/>
          </a:xfrm>
          <a:prstGeom prst="rect">
            <a:avLst/>
          </a:prstGeom>
          <a:gradFill>
            <a:gsLst>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lgn="ctr">
            <a:solidFill>
              <a:srgbClr val="000000"/>
            </a:solidFill>
            <a:miter lim="800000"/>
            <a:headEnd/>
            <a:tailEnd/>
          </a:ln>
        </p:spPr>
        <p:txBody>
          <a:bodyPr lIns="45720" rIns="45720" anchor="ctr"/>
          <a:lstStyle/>
          <a:p>
            <a:pPr fontAlgn="auto">
              <a:spcBef>
                <a:spcPts val="0"/>
              </a:spcBef>
              <a:spcAft>
                <a:spcPts val="0"/>
              </a:spcAft>
              <a:defRPr/>
            </a:pPr>
            <a:endParaRPr lang="de-DE" sz="1200">
              <a:cs typeface="+mn-cs"/>
            </a:endParaRPr>
          </a:p>
        </p:txBody>
      </p:sp>
      <p:cxnSp>
        <p:nvCxnSpPr>
          <p:cNvPr id="43" name="Straight Connector 42"/>
          <p:cNvCxnSpPr/>
          <p:nvPr/>
        </p:nvCxnSpPr>
        <p:spPr bwMode="auto">
          <a:xfrm>
            <a:off x="3827463" y="2190750"/>
            <a:ext cx="4859337" cy="19050"/>
          </a:xfrm>
          <a:prstGeom prst="line">
            <a:avLst/>
          </a:prstGeom>
          <a:ln>
            <a:headEnd type="none" w="med" len="med"/>
            <a:tailEnd type="none" w="med" len="med"/>
          </a:ln>
        </p:spPr>
        <p:style>
          <a:lnRef idx="3">
            <a:schemeClr val="accent4"/>
          </a:lnRef>
          <a:fillRef idx="0">
            <a:schemeClr val="accent4"/>
          </a:fillRef>
          <a:effectRef idx="2">
            <a:schemeClr val="accent4"/>
          </a:effectRef>
          <a:fontRef idx="minor">
            <a:schemeClr val="tx1"/>
          </a:fontRef>
        </p:style>
      </p:cxnSp>
      <p:sp>
        <p:nvSpPr>
          <p:cNvPr id="23" name="Rectangle 2" descr="Wide downward diagonal"/>
          <p:cNvSpPr>
            <a:spLocks noChangeArrowheads="1"/>
          </p:cNvSpPr>
          <p:nvPr/>
        </p:nvSpPr>
        <p:spPr bwMode="auto">
          <a:xfrm>
            <a:off x="6629400" y="2114550"/>
            <a:ext cx="238125" cy="161925"/>
          </a:xfrm>
          <a:prstGeom prst="rect">
            <a:avLst/>
          </a:prstGeom>
          <a:gradFill>
            <a:gsLst>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lgn="ctr">
            <a:solidFill>
              <a:srgbClr val="000000"/>
            </a:solidFill>
            <a:miter lim="800000"/>
            <a:headEnd/>
            <a:tailEnd/>
          </a:ln>
        </p:spPr>
        <p:txBody>
          <a:bodyPr lIns="45720" rIns="45720" anchor="ctr"/>
          <a:lstStyle/>
          <a:p>
            <a:pPr fontAlgn="auto">
              <a:spcBef>
                <a:spcPts val="0"/>
              </a:spcBef>
              <a:spcAft>
                <a:spcPts val="0"/>
              </a:spcAft>
              <a:defRPr/>
            </a:pPr>
            <a:endParaRPr lang="de-DE" sz="1200">
              <a:cs typeface="+mn-cs"/>
            </a:endParaRPr>
          </a:p>
        </p:txBody>
      </p:sp>
      <p:cxnSp>
        <p:nvCxnSpPr>
          <p:cNvPr id="92" name="Straight Connector 91"/>
          <p:cNvCxnSpPr/>
          <p:nvPr/>
        </p:nvCxnSpPr>
        <p:spPr bwMode="auto">
          <a:xfrm>
            <a:off x="3827463" y="2524125"/>
            <a:ext cx="4859337" cy="19050"/>
          </a:xfrm>
          <a:prstGeom prst="line">
            <a:avLst/>
          </a:prstGeom>
          <a:ln>
            <a:headEnd type="none" w="med" len="med"/>
            <a:tailEnd type="none" w="med" len="med"/>
          </a:ln>
        </p:spPr>
        <p:style>
          <a:lnRef idx="3">
            <a:schemeClr val="accent4"/>
          </a:lnRef>
          <a:fillRef idx="0">
            <a:schemeClr val="accent4"/>
          </a:fillRef>
          <a:effectRef idx="2">
            <a:schemeClr val="accent4"/>
          </a:effectRef>
          <a:fontRef idx="minor">
            <a:schemeClr val="tx1"/>
          </a:fontRef>
        </p:style>
      </p:cxnSp>
      <p:cxnSp>
        <p:nvCxnSpPr>
          <p:cNvPr id="93" name="Straight Connector 92"/>
          <p:cNvCxnSpPr/>
          <p:nvPr/>
        </p:nvCxnSpPr>
        <p:spPr bwMode="auto">
          <a:xfrm>
            <a:off x="3829050" y="2838450"/>
            <a:ext cx="4859338" cy="19050"/>
          </a:xfrm>
          <a:prstGeom prst="line">
            <a:avLst/>
          </a:prstGeom>
          <a:ln>
            <a:headEnd type="none" w="med" len="med"/>
            <a:tailEnd type="none" w="med" len="med"/>
          </a:ln>
        </p:spPr>
        <p:style>
          <a:lnRef idx="3">
            <a:schemeClr val="accent4"/>
          </a:lnRef>
          <a:fillRef idx="0">
            <a:schemeClr val="accent4"/>
          </a:fillRef>
          <a:effectRef idx="2">
            <a:schemeClr val="accent4"/>
          </a:effectRef>
          <a:fontRef idx="minor">
            <a:schemeClr val="tx1"/>
          </a:fontRef>
        </p:style>
      </p:cxnSp>
      <p:cxnSp>
        <p:nvCxnSpPr>
          <p:cNvPr id="94" name="Straight Connector 93"/>
          <p:cNvCxnSpPr/>
          <p:nvPr/>
        </p:nvCxnSpPr>
        <p:spPr bwMode="auto">
          <a:xfrm flipV="1">
            <a:off x="3854450" y="3238500"/>
            <a:ext cx="4859338" cy="19050"/>
          </a:xfrm>
          <a:prstGeom prst="line">
            <a:avLst/>
          </a:prstGeom>
          <a:ln>
            <a:headEnd type="none" w="med" len="med"/>
            <a:tailEnd type="none" w="med" len="med"/>
          </a:ln>
        </p:spPr>
        <p:style>
          <a:lnRef idx="3">
            <a:schemeClr val="accent4"/>
          </a:lnRef>
          <a:fillRef idx="0">
            <a:schemeClr val="accent4"/>
          </a:fillRef>
          <a:effectRef idx="2">
            <a:schemeClr val="accent4"/>
          </a:effectRef>
          <a:fontRef idx="minor">
            <a:schemeClr val="tx1"/>
          </a:fontRef>
        </p:style>
      </p:cxnSp>
      <p:cxnSp>
        <p:nvCxnSpPr>
          <p:cNvPr id="95" name="Straight Connector 94"/>
          <p:cNvCxnSpPr/>
          <p:nvPr/>
        </p:nvCxnSpPr>
        <p:spPr bwMode="auto">
          <a:xfrm>
            <a:off x="3875088" y="3638550"/>
            <a:ext cx="4859337" cy="19050"/>
          </a:xfrm>
          <a:prstGeom prst="line">
            <a:avLst/>
          </a:prstGeom>
          <a:ln>
            <a:headEnd type="none" w="med" len="med"/>
            <a:tailEnd type="none" w="med" len="med"/>
          </a:ln>
        </p:spPr>
        <p:style>
          <a:lnRef idx="3">
            <a:schemeClr val="accent4"/>
          </a:lnRef>
          <a:fillRef idx="0">
            <a:schemeClr val="accent4"/>
          </a:fillRef>
          <a:effectRef idx="2">
            <a:schemeClr val="accent4"/>
          </a:effectRef>
          <a:fontRef idx="minor">
            <a:schemeClr val="tx1"/>
          </a:fontRef>
        </p:style>
      </p:cxnSp>
      <p:cxnSp>
        <p:nvCxnSpPr>
          <p:cNvPr id="96" name="Straight Connector 95"/>
          <p:cNvCxnSpPr/>
          <p:nvPr/>
        </p:nvCxnSpPr>
        <p:spPr bwMode="auto">
          <a:xfrm>
            <a:off x="3886200" y="4095750"/>
            <a:ext cx="4859338" cy="19050"/>
          </a:xfrm>
          <a:prstGeom prst="line">
            <a:avLst/>
          </a:prstGeom>
          <a:ln>
            <a:headEnd type="none" w="med" len="med"/>
            <a:tailEnd type="none" w="med" len="med"/>
          </a:ln>
        </p:spPr>
        <p:style>
          <a:lnRef idx="3">
            <a:schemeClr val="accent4"/>
          </a:lnRef>
          <a:fillRef idx="0">
            <a:schemeClr val="accent4"/>
          </a:fillRef>
          <a:effectRef idx="2">
            <a:schemeClr val="accent4"/>
          </a:effectRef>
          <a:fontRef idx="minor">
            <a:schemeClr val="tx1"/>
          </a:fontRef>
        </p:style>
      </p:cxnSp>
      <p:cxnSp>
        <p:nvCxnSpPr>
          <p:cNvPr id="97" name="Straight Connector 96"/>
          <p:cNvCxnSpPr/>
          <p:nvPr/>
        </p:nvCxnSpPr>
        <p:spPr bwMode="auto">
          <a:xfrm>
            <a:off x="3886200" y="4648200"/>
            <a:ext cx="4859338" cy="19050"/>
          </a:xfrm>
          <a:prstGeom prst="line">
            <a:avLst/>
          </a:prstGeom>
          <a:ln>
            <a:headEnd type="none" w="med" len="med"/>
            <a:tailEnd type="none" w="med" len="med"/>
          </a:ln>
        </p:spPr>
        <p:style>
          <a:lnRef idx="3">
            <a:schemeClr val="accent4"/>
          </a:lnRef>
          <a:fillRef idx="0">
            <a:schemeClr val="accent4"/>
          </a:fillRef>
          <a:effectRef idx="2">
            <a:schemeClr val="accent4"/>
          </a:effectRef>
          <a:fontRef idx="minor">
            <a:schemeClr val="tx1"/>
          </a:fontRef>
        </p:style>
      </p:cxnSp>
      <p:sp>
        <p:nvSpPr>
          <p:cNvPr id="12407" name="Isosceles Triangle 31"/>
          <p:cNvSpPr>
            <a:spLocks noChangeArrowheads="1"/>
          </p:cNvSpPr>
          <p:nvPr/>
        </p:nvSpPr>
        <p:spPr bwMode="auto">
          <a:xfrm>
            <a:off x="3970338" y="2347913"/>
            <a:ext cx="571500" cy="306387"/>
          </a:xfrm>
          <a:prstGeom prst="triangle">
            <a:avLst>
              <a:gd name="adj" fmla="val 50000"/>
            </a:avLst>
          </a:prstGeom>
          <a:solidFill>
            <a:srgbClr val="E3FBBD"/>
          </a:solidFill>
          <a:ln w="9525" algn="ctr">
            <a:solidFill>
              <a:schemeClr val="tx1"/>
            </a:solidFill>
            <a:round/>
            <a:headEnd/>
            <a:tailEnd/>
          </a:ln>
        </p:spPr>
        <p:txBody>
          <a:bodyPr lIns="0" tIns="0" rIns="0" anchor="ctr"/>
          <a:lstStyle/>
          <a:p>
            <a:pPr algn="ctr"/>
            <a:r>
              <a:rPr lang="en-US" sz="1100" b="1">
                <a:latin typeface="Calibri" pitchFamily="34" charset="0"/>
              </a:rPr>
              <a:t>1</a:t>
            </a:r>
          </a:p>
        </p:txBody>
      </p:sp>
      <p:sp>
        <p:nvSpPr>
          <p:cNvPr id="12408" name="Isosceles Triangle 43"/>
          <p:cNvSpPr>
            <a:spLocks noChangeArrowheads="1"/>
          </p:cNvSpPr>
          <p:nvPr/>
        </p:nvSpPr>
        <p:spPr bwMode="auto">
          <a:xfrm>
            <a:off x="3962400" y="3465513"/>
            <a:ext cx="573088" cy="306387"/>
          </a:xfrm>
          <a:prstGeom prst="triangle">
            <a:avLst>
              <a:gd name="adj" fmla="val 50000"/>
            </a:avLst>
          </a:prstGeom>
          <a:solidFill>
            <a:srgbClr val="E3FBBD"/>
          </a:solidFill>
          <a:ln w="9525" algn="ctr">
            <a:solidFill>
              <a:schemeClr val="tx1"/>
            </a:solidFill>
            <a:round/>
            <a:headEnd/>
            <a:tailEnd/>
          </a:ln>
        </p:spPr>
        <p:txBody>
          <a:bodyPr lIns="0" tIns="0" rIns="0" anchor="ctr"/>
          <a:lstStyle/>
          <a:p>
            <a:pPr algn="ctr"/>
            <a:r>
              <a:rPr lang="en-US" sz="1100" b="1">
                <a:latin typeface="Calibri" pitchFamily="34" charset="0"/>
              </a:rPr>
              <a:t>2</a:t>
            </a:r>
          </a:p>
        </p:txBody>
      </p:sp>
      <p:sp>
        <p:nvSpPr>
          <p:cNvPr id="12409" name="Oval 39"/>
          <p:cNvSpPr>
            <a:spLocks noChangeArrowheads="1"/>
          </p:cNvSpPr>
          <p:nvPr/>
        </p:nvSpPr>
        <p:spPr bwMode="auto">
          <a:xfrm>
            <a:off x="4114800" y="3175000"/>
            <a:ext cx="238125" cy="177800"/>
          </a:xfrm>
          <a:prstGeom prst="ellipse">
            <a:avLst/>
          </a:prstGeom>
          <a:solidFill>
            <a:srgbClr val="E3FBBD"/>
          </a:solidFill>
          <a:ln w="9525" algn="ctr">
            <a:solidFill>
              <a:schemeClr val="tx1"/>
            </a:solidFill>
            <a:round/>
            <a:headEnd/>
            <a:tailEnd/>
          </a:ln>
        </p:spPr>
        <p:txBody>
          <a:bodyPr/>
          <a:lstStyle/>
          <a:p>
            <a:endParaRPr lang="de-DE" sz="1200" b="1">
              <a:latin typeface="Calibri" pitchFamily="34" charset="0"/>
            </a:endParaRPr>
          </a:p>
        </p:txBody>
      </p:sp>
      <p:sp>
        <p:nvSpPr>
          <p:cNvPr id="33" name="Rectangle 2"/>
          <p:cNvSpPr>
            <a:spLocks noChangeArrowheads="1"/>
          </p:cNvSpPr>
          <p:nvPr/>
        </p:nvSpPr>
        <p:spPr bwMode="auto">
          <a:xfrm>
            <a:off x="8239125" y="3562992"/>
            <a:ext cx="238529" cy="162360"/>
          </a:xfrm>
          <a:prstGeom prst="rect">
            <a:avLst/>
          </a:prstGeom>
          <a:gradFill flip="none" rotWithShape="1">
            <a:gsLst>
              <a:gs pos="0">
                <a:schemeClr val="accent1">
                  <a:tint val="66000"/>
                  <a:satMod val="160000"/>
                </a:schemeClr>
              </a:gs>
              <a:gs pos="0">
                <a:schemeClr val="accent1">
                  <a:tint val="66000"/>
                  <a:satMod val="160000"/>
                </a:schemeClr>
              </a:gs>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ln w="9525" algn="ctr">
            <a:solidFill>
              <a:srgbClr val="000000"/>
            </a:solidFill>
            <a:miter lim="800000"/>
            <a:headEnd/>
            <a:tailEnd/>
          </a:ln>
        </p:spPr>
        <p:txBody>
          <a:bodyPr lIns="45720" rIns="45720" anchor="ctr"/>
          <a:lstStyle/>
          <a:p>
            <a:pPr fontAlgn="auto">
              <a:spcBef>
                <a:spcPts val="0"/>
              </a:spcBef>
              <a:spcAft>
                <a:spcPts val="0"/>
              </a:spcAft>
              <a:defRPr/>
            </a:pPr>
            <a:endParaRPr lang="de-DE" sz="1200">
              <a:cs typeface="+mn-cs"/>
            </a:endParaRPr>
          </a:p>
        </p:txBody>
      </p:sp>
      <p:sp>
        <p:nvSpPr>
          <p:cNvPr id="12413" name="Isosceles Triangle 51"/>
          <p:cNvSpPr>
            <a:spLocks noChangeArrowheads="1"/>
          </p:cNvSpPr>
          <p:nvPr/>
        </p:nvSpPr>
        <p:spPr bwMode="auto">
          <a:xfrm>
            <a:off x="3962400" y="3960813"/>
            <a:ext cx="573088" cy="306387"/>
          </a:xfrm>
          <a:prstGeom prst="triangle">
            <a:avLst>
              <a:gd name="adj" fmla="val 50000"/>
            </a:avLst>
          </a:prstGeom>
          <a:solidFill>
            <a:srgbClr val="E3FBBD"/>
          </a:solidFill>
          <a:ln w="9525" algn="ctr">
            <a:solidFill>
              <a:schemeClr val="tx1"/>
            </a:solidFill>
            <a:round/>
            <a:headEnd/>
            <a:tailEnd/>
          </a:ln>
        </p:spPr>
        <p:txBody>
          <a:bodyPr lIns="0" tIns="0" rIns="0" bIns="0" anchor="ctr"/>
          <a:lstStyle/>
          <a:p>
            <a:pPr algn="ctr"/>
            <a:r>
              <a:rPr lang="en-US" sz="1100" b="1">
                <a:latin typeface="Calibri" pitchFamily="34" charset="0"/>
              </a:rPr>
              <a:t>3</a:t>
            </a:r>
          </a:p>
        </p:txBody>
      </p:sp>
      <p:sp>
        <p:nvSpPr>
          <p:cNvPr id="12414" name="Isosceles Triangle 43"/>
          <p:cNvSpPr>
            <a:spLocks noChangeArrowheads="1"/>
          </p:cNvSpPr>
          <p:nvPr/>
        </p:nvSpPr>
        <p:spPr bwMode="auto">
          <a:xfrm>
            <a:off x="3962400" y="4494213"/>
            <a:ext cx="573088" cy="306387"/>
          </a:xfrm>
          <a:prstGeom prst="triangle">
            <a:avLst>
              <a:gd name="adj" fmla="val 50000"/>
            </a:avLst>
          </a:prstGeom>
          <a:solidFill>
            <a:srgbClr val="E3FBBD"/>
          </a:solidFill>
          <a:ln w="9525" algn="ctr">
            <a:solidFill>
              <a:schemeClr val="tx1"/>
            </a:solidFill>
            <a:round/>
            <a:headEnd/>
            <a:tailEnd/>
          </a:ln>
        </p:spPr>
        <p:txBody>
          <a:bodyPr lIns="0" tIns="0" rIns="0" anchor="ctr"/>
          <a:lstStyle/>
          <a:p>
            <a:pPr algn="ctr"/>
            <a:r>
              <a:rPr lang="en-US" sz="1100" b="1">
                <a:latin typeface="Calibri" pitchFamily="34" charset="0"/>
              </a:rPr>
              <a:t>2</a:t>
            </a:r>
          </a:p>
        </p:txBody>
      </p:sp>
      <p:sp>
        <p:nvSpPr>
          <p:cNvPr id="99" name="TextBox 98"/>
          <p:cNvSpPr txBox="1"/>
          <p:nvPr/>
        </p:nvSpPr>
        <p:spPr bwMode="auto">
          <a:xfrm>
            <a:off x="4267200" y="4419600"/>
            <a:ext cx="533400" cy="276225"/>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spAutoFit/>
          </a:bodyPr>
          <a:lstStyle/>
          <a:p>
            <a:pPr fontAlgn="auto">
              <a:spcBef>
                <a:spcPts val="0"/>
              </a:spcBef>
              <a:spcAft>
                <a:spcPts val="0"/>
              </a:spcAft>
              <a:defRPr/>
            </a:pPr>
            <a:r>
              <a:rPr lang="en-US" sz="1200" b="1" dirty="0">
                <a:solidFill>
                  <a:schemeClr val="tx1"/>
                </a:solidFill>
              </a:rPr>
              <a:t>****</a:t>
            </a:r>
          </a:p>
        </p:txBody>
      </p:sp>
      <p:sp>
        <p:nvSpPr>
          <p:cNvPr id="39" name="Rectangle 2"/>
          <p:cNvSpPr>
            <a:spLocks noChangeArrowheads="1"/>
          </p:cNvSpPr>
          <p:nvPr/>
        </p:nvSpPr>
        <p:spPr bwMode="auto">
          <a:xfrm>
            <a:off x="8229600" y="4038600"/>
            <a:ext cx="238529" cy="162360"/>
          </a:xfrm>
          <a:prstGeom prst="rect">
            <a:avLst/>
          </a:prstGeom>
          <a:gradFill flip="none" rotWithShape="1">
            <a:gsLst>
              <a:gs pos="0">
                <a:schemeClr val="accent1">
                  <a:tint val="66000"/>
                  <a:satMod val="160000"/>
                </a:schemeClr>
              </a:gs>
              <a:gs pos="0">
                <a:schemeClr val="accent1">
                  <a:tint val="66000"/>
                  <a:satMod val="160000"/>
                </a:schemeClr>
              </a:gs>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ln w="9525" algn="ctr">
            <a:solidFill>
              <a:srgbClr val="000000"/>
            </a:solidFill>
            <a:miter lim="800000"/>
            <a:headEnd/>
            <a:tailEnd/>
          </a:ln>
        </p:spPr>
        <p:txBody>
          <a:bodyPr lIns="45720" rIns="45720" anchor="ctr"/>
          <a:lstStyle/>
          <a:p>
            <a:pPr fontAlgn="auto">
              <a:spcBef>
                <a:spcPts val="0"/>
              </a:spcBef>
              <a:spcAft>
                <a:spcPts val="0"/>
              </a:spcAft>
              <a:defRPr/>
            </a:pPr>
            <a:endParaRPr lang="de-DE" sz="1200">
              <a:cs typeface="+mn-cs"/>
            </a:endParaRPr>
          </a:p>
        </p:txBody>
      </p:sp>
      <p:sp>
        <p:nvSpPr>
          <p:cNvPr id="100" name="Rectangle 2"/>
          <p:cNvSpPr>
            <a:spLocks noChangeArrowheads="1"/>
          </p:cNvSpPr>
          <p:nvPr/>
        </p:nvSpPr>
        <p:spPr bwMode="auto">
          <a:xfrm>
            <a:off x="8229600" y="4572000"/>
            <a:ext cx="238529" cy="162360"/>
          </a:xfrm>
          <a:prstGeom prst="rect">
            <a:avLst/>
          </a:prstGeom>
          <a:gradFill flip="none" rotWithShape="1">
            <a:gsLst>
              <a:gs pos="0">
                <a:schemeClr val="accent1">
                  <a:tint val="66000"/>
                  <a:satMod val="160000"/>
                </a:schemeClr>
              </a:gs>
              <a:gs pos="0">
                <a:schemeClr val="accent1">
                  <a:tint val="66000"/>
                  <a:satMod val="160000"/>
                </a:schemeClr>
              </a:gs>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ln w="9525" algn="ctr">
            <a:solidFill>
              <a:srgbClr val="000000"/>
            </a:solidFill>
            <a:miter lim="800000"/>
            <a:headEnd/>
            <a:tailEnd/>
          </a:ln>
        </p:spPr>
        <p:txBody>
          <a:bodyPr lIns="45720" rIns="45720" anchor="ctr"/>
          <a:lstStyle/>
          <a:p>
            <a:pPr fontAlgn="auto">
              <a:spcBef>
                <a:spcPts val="0"/>
              </a:spcBef>
              <a:spcAft>
                <a:spcPts val="0"/>
              </a:spcAft>
              <a:defRPr/>
            </a:pPr>
            <a:endParaRPr lang="de-DE" sz="1200">
              <a:cs typeface="+mn-cs"/>
            </a:endParaRPr>
          </a:p>
        </p:txBody>
      </p:sp>
      <p:cxnSp>
        <p:nvCxnSpPr>
          <p:cNvPr id="101" name="Straight Connector 100"/>
          <p:cNvCxnSpPr/>
          <p:nvPr/>
        </p:nvCxnSpPr>
        <p:spPr bwMode="auto">
          <a:xfrm>
            <a:off x="3886200" y="5010150"/>
            <a:ext cx="4859338" cy="19050"/>
          </a:xfrm>
          <a:prstGeom prst="line">
            <a:avLst/>
          </a:prstGeom>
          <a:ln>
            <a:headEnd type="none" w="med" len="med"/>
            <a:tailEnd type="none" w="med" len="med"/>
          </a:ln>
        </p:spPr>
        <p:style>
          <a:lnRef idx="3">
            <a:schemeClr val="accent4"/>
          </a:lnRef>
          <a:fillRef idx="0">
            <a:schemeClr val="accent4"/>
          </a:fillRef>
          <a:effectRef idx="2">
            <a:schemeClr val="accent4"/>
          </a:effectRef>
          <a:fontRef idx="minor">
            <a:schemeClr val="tx1"/>
          </a:fontRef>
        </p:style>
      </p:cxnSp>
      <p:sp>
        <p:nvSpPr>
          <p:cNvPr id="12423" name="Oval 54"/>
          <p:cNvSpPr>
            <a:spLocks noChangeArrowheads="1"/>
          </p:cNvSpPr>
          <p:nvPr/>
        </p:nvSpPr>
        <p:spPr bwMode="auto">
          <a:xfrm>
            <a:off x="8229600" y="4924425"/>
            <a:ext cx="238125" cy="177800"/>
          </a:xfrm>
          <a:prstGeom prst="ellipse">
            <a:avLst/>
          </a:prstGeom>
          <a:solidFill>
            <a:srgbClr val="E3FBBD"/>
          </a:solidFill>
          <a:ln w="9525" algn="ctr">
            <a:solidFill>
              <a:schemeClr val="tx1"/>
            </a:solidFill>
            <a:round/>
            <a:headEnd/>
            <a:tailEnd/>
          </a:ln>
        </p:spPr>
        <p:txBody>
          <a:bodyPr/>
          <a:lstStyle/>
          <a:p>
            <a:endParaRPr lang="de-DE" sz="1200" b="1">
              <a:latin typeface="Calibri" pitchFamily="34" charset="0"/>
            </a:endParaRPr>
          </a:p>
        </p:txBody>
      </p:sp>
      <p:sp>
        <p:nvSpPr>
          <p:cNvPr id="102" name="TextBox 101"/>
          <p:cNvSpPr txBox="1"/>
          <p:nvPr/>
        </p:nvSpPr>
        <p:spPr bwMode="auto">
          <a:xfrm>
            <a:off x="4267200" y="1600200"/>
            <a:ext cx="715963" cy="276225"/>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spAutoFit/>
          </a:bodyPr>
          <a:lstStyle/>
          <a:p>
            <a:pPr fontAlgn="auto">
              <a:spcBef>
                <a:spcPts val="0"/>
              </a:spcBef>
              <a:spcAft>
                <a:spcPts val="0"/>
              </a:spcAft>
              <a:defRPr/>
            </a:pPr>
            <a:r>
              <a:rPr lang="en-US" sz="1200" b="1" dirty="0">
                <a:solidFill>
                  <a:schemeClr val="tx1"/>
                </a:solidFill>
              </a:rPr>
              <a:t>**</a:t>
            </a:r>
          </a:p>
        </p:txBody>
      </p:sp>
      <p:sp>
        <p:nvSpPr>
          <p:cNvPr id="103" name="TextBox 102"/>
          <p:cNvSpPr txBox="1"/>
          <p:nvPr/>
        </p:nvSpPr>
        <p:spPr bwMode="auto">
          <a:xfrm>
            <a:off x="1371600" y="1600200"/>
            <a:ext cx="304800" cy="276225"/>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spAutoFit/>
          </a:bodyPr>
          <a:lstStyle/>
          <a:p>
            <a:pPr fontAlgn="auto">
              <a:spcBef>
                <a:spcPts val="0"/>
              </a:spcBef>
              <a:spcAft>
                <a:spcPts val="0"/>
              </a:spcAft>
              <a:defRPr/>
            </a:pPr>
            <a:r>
              <a:rPr lang="en-US" sz="1200" b="1" dirty="0">
                <a:solidFill>
                  <a:schemeClr val="tx1"/>
                </a:solidFill>
              </a:rPr>
              <a:t>*</a:t>
            </a:r>
          </a:p>
        </p:txBody>
      </p:sp>
      <p:sp>
        <p:nvSpPr>
          <p:cNvPr id="40" name="Rectangle 2" descr="Wide downward diagonal"/>
          <p:cNvSpPr>
            <a:spLocks noChangeArrowheads="1"/>
          </p:cNvSpPr>
          <p:nvPr/>
        </p:nvSpPr>
        <p:spPr bwMode="auto">
          <a:xfrm>
            <a:off x="6629400" y="2438400"/>
            <a:ext cx="238125" cy="161925"/>
          </a:xfrm>
          <a:prstGeom prst="rect">
            <a:avLst/>
          </a:prstGeom>
          <a:gradFill>
            <a:gsLst>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lgn="ctr">
            <a:solidFill>
              <a:srgbClr val="000000"/>
            </a:solidFill>
            <a:miter lim="800000"/>
            <a:headEnd/>
            <a:tailEnd/>
          </a:ln>
        </p:spPr>
        <p:txBody>
          <a:bodyPr lIns="45720" rIns="45720" anchor="ctr"/>
          <a:lstStyle/>
          <a:p>
            <a:pPr algn="ctr" fontAlgn="auto">
              <a:spcBef>
                <a:spcPts val="0"/>
              </a:spcBef>
              <a:spcAft>
                <a:spcPts val="0"/>
              </a:spcAft>
              <a:defRPr/>
            </a:pPr>
            <a:r>
              <a:rPr lang="de-DE" sz="1400" b="1" dirty="0">
                <a:latin typeface="+mn-lt"/>
                <a:cs typeface="+mn-cs"/>
              </a:rPr>
              <a:t>?</a:t>
            </a:r>
          </a:p>
        </p:txBody>
      </p:sp>
      <p:sp>
        <p:nvSpPr>
          <p:cNvPr id="41" name="Rectangle 2" descr="Wide downward diagonal"/>
          <p:cNvSpPr>
            <a:spLocks noChangeArrowheads="1"/>
          </p:cNvSpPr>
          <p:nvPr/>
        </p:nvSpPr>
        <p:spPr bwMode="auto">
          <a:xfrm>
            <a:off x="6638925" y="2752725"/>
            <a:ext cx="239713" cy="161925"/>
          </a:xfrm>
          <a:prstGeom prst="rect">
            <a:avLst/>
          </a:prstGeom>
          <a:gradFill>
            <a:gsLst>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lgn="ctr">
            <a:solidFill>
              <a:srgbClr val="000000"/>
            </a:solidFill>
            <a:miter lim="800000"/>
            <a:headEnd/>
            <a:tailEnd/>
          </a:ln>
        </p:spPr>
        <p:txBody>
          <a:bodyPr lIns="45720" rIns="45720" anchor="ctr"/>
          <a:lstStyle/>
          <a:p>
            <a:pPr algn="ctr" fontAlgn="auto">
              <a:spcBef>
                <a:spcPts val="0"/>
              </a:spcBef>
              <a:spcAft>
                <a:spcPts val="0"/>
              </a:spcAft>
              <a:defRPr/>
            </a:pPr>
            <a:r>
              <a:rPr lang="de-DE" sz="1400" b="1" dirty="0">
                <a:latin typeface="+mn-lt"/>
                <a:cs typeface="+mn-cs"/>
              </a:rPr>
              <a:t>?</a:t>
            </a:r>
          </a:p>
        </p:txBody>
      </p:sp>
      <p:sp>
        <p:nvSpPr>
          <p:cNvPr id="44" name="Slide Number Placeholder 43"/>
          <p:cNvSpPr>
            <a:spLocks noGrp="1"/>
          </p:cNvSpPr>
          <p:nvPr>
            <p:ph type="sldNum" sz="quarter" idx="11"/>
          </p:nvPr>
        </p:nvSpPr>
        <p:spPr/>
        <p:txBody>
          <a:bodyPr/>
          <a:lstStyle/>
          <a:p>
            <a:pPr>
              <a:defRPr/>
            </a:pPr>
            <a:fld id="{8BD0E6CA-6BE1-46B7-ACE0-1A03CD834E03}" type="slidenum">
              <a:rPr lang="en-US"/>
              <a:pPr>
                <a:defRPr/>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rtlCol="0">
            <a:normAutofit/>
          </a:bodyPr>
          <a:lstStyle/>
          <a:p>
            <a:pPr eaLnBrk="1" fontAlgn="auto" hangingPunct="1">
              <a:spcAft>
                <a:spcPts val="0"/>
              </a:spcAft>
              <a:buFont typeface="Arial" pitchFamily="34" charset="0"/>
              <a:buNone/>
              <a:defRPr/>
            </a:pPr>
            <a:r>
              <a:rPr sz="1800"/>
              <a:t>TRA has made significant progress on the broadband roadmap</a:t>
            </a:r>
          </a:p>
        </p:txBody>
      </p:sp>
      <p:sp>
        <p:nvSpPr>
          <p:cNvPr id="13315" name="Rectangle 5"/>
          <p:cNvSpPr>
            <a:spLocks noChangeArrowheads="1"/>
          </p:cNvSpPr>
          <p:nvPr/>
        </p:nvSpPr>
        <p:spPr bwMode="auto">
          <a:xfrm>
            <a:off x="457200" y="1524000"/>
            <a:ext cx="8534400" cy="2286000"/>
          </a:xfrm>
          <a:prstGeom prst="rect">
            <a:avLst/>
          </a:prstGeom>
          <a:solidFill>
            <a:srgbClr val="D8D4E4"/>
          </a:solidFill>
          <a:ln w="9525" cap="rnd" algn="ctr">
            <a:solidFill>
              <a:schemeClr val="tx1"/>
            </a:solidFill>
            <a:round/>
            <a:headEnd/>
            <a:tailEnd/>
          </a:ln>
        </p:spPr>
        <p:txBody>
          <a:bodyPr lIns="47891" tIns="47891" rIns="47891" bIns="47891"/>
          <a:lstStyle/>
          <a:p>
            <a:pPr>
              <a:buFont typeface="Wingdings" pitchFamily="2" charset="2"/>
              <a:buChar char="q"/>
            </a:pPr>
            <a:r>
              <a:rPr lang="en-US" altLang="ko-KR" sz="1400" b="1" i="1">
                <a:latin typeface="Calibri" pitchFamily="34" charset="0"/>
                <a:ea typeface="Batang"/>
                <a:cs typeface="Times New Roman" pitchFamily="18" charset="0"/>
              </a:rPr>
              <a:t>National </a:t>
            </a:r>
            <a:r>
              <a:rPr lang="en-US" altLang="ko-KR" sz="1400" b="1">
                <a:latin typeface="Calibri" pitchFamily="34" charset="0"/>
                <a:ea typeface="Batang"/>
                <a:cs typeface="Times New Roman" pitchFamily="18" charset="0"/>
              </a:rPr>
              <a:t>Broadband Licenses (NBLs)  </a:t>
            </a:r>
            <a:r>
              <a:rPr lang="en-US" altLang="ko-KR" sz="1400">
                <a:latin typeface="Calibri" pitchFamily="34" charset="0"/>
                <a:ea typeface="Batang"/>
                <a:cs typeface="Times New Roman" pitchFamily="18" charset="0"/>
              </a:rPr>
              <a:t>with:</a:t>
            </a:r>
          </a:p>
          <a:p>
            <a:pPr lvl="1">
              <a:buFont typeface="Wingdings" pitchFamily="2" charset="2"/>
              <a:buChar char="§"/>
            </a:pPr>
            <a:r>
              <a:rPr lang="en-US" altLang="ko-KR" sz="1400">
                <a:latin typeface="Calibri" pitchFamily="34" charset="0"/>
                <a:ea typeface="Batang"/>
                <a:cs typeface="Times New Roman" pitchFamily="18" charset="0"/>
              </a:rPr>
              <a:t> Rights to build/offer (fixed and spectrum based) Access, National Backbone and  International  network/services   </a:t>
            </a:r>
          </a:p>
          <a:p>
            <a:pPr lvl="1">
              <a:buFont typeface="Wingdings" pitchFamily="2" charset="2"/>
              <a:buChar char="§"/>
            </a:pPr>
            <a:r>
              <a:rPr lang="en-US" altLang="ko-KR" sz="1400">
                <a:latin typeface="Calibri" pitchFamily="34" charset="0"/>
                <a:ea typeface="Batang"/>
                <a:cs typeface="Times New Roman" pitchFamily="18" charset="0"/>
              </a:rPr>
              <a:t> Obligations to meet  access and national  backbone rollout conditions with minimum build for fiber</a:t>
            </a:r>
          </a:p>
          <a:p>
            <a:pPr lvl="1">
              <a:buFont typeface="Wingdings" pitchFamily="2" charset="2"/>
              <a:buChar char="§"/>
            </a:pPr>
            <a:r>
              <a:rPr lang="en-US" altLang="ko-KR" sz="1400">
                <a:latin typeface="Calibri" pitchFamily="34" charset="0"/>
                <a:ea typeface="Batang"/>
                <a:cs typeface="Times New Roman" pitchFamily="18" charset="0"/>
              </a:rPr>
              <a:t> Exclusivity period to interconnect  </a:t>
            </a:r>
            <a:r>
              <a:rPr lang="en-US" altLang="ko-KR" sz="1400" i="1">
                <a:latin typeface="Calibri" pitchFamily="34" charset="0"/>
                <a:ea typeface="Batang"/>
                <a:cs typeface="Times New Roman" pitchFamily="18" charset="0"/>
              </a:rPr>
              <a:t>new sites </a:t>
            </a:r>
            <a:r>
              <a:rPr lang="en-US" altLang="ko-KR" sz="1400">
                <a:latin typeface="Calibri" pitchFamily="34" charset="0"/>
                <a:ea typeface="Batang"/>
                <a:cs typeface="Times New Roman" pitchFamily="18" charset="0"/>
              </a:rPr>
              <a:t>of other BL providers via its national  backbone</a:t>
            </a:r>
            <a:endParaRPr lang="en-US" altLang="ko-KR" sz="1400" b="1">
              <a:latin typeface="Calibri" pitchFamily="34" charset="0"/>
              <a:ea typeface="Batang"/>
              <a:cs typeface="Times New Roman" pitchFamily="18" charset="0"/>
            </a:endParaRPr>
          </a:p>
          <a:p>
            <a:pPr>
              <a:buFont typeface="Wingdings" pitchFamily="2" charset="2"/>
              <a:buChar char="q"/>
            </a:pPr>
            <a:r>
              <a:rPr lang="en-US" altLang="ko-KR" sz="1400" b="1">
                <a:latin typeface="Calibri" pitchFamily="34" charset="0"/>
                <a:ea typeface="Batang"/>
                <a:cs typeface="Times New Roman" pitchFamily="18" charset="0"/>
              </a:rPr>
              <a:t> Broadband Licenses (BLs) </a:t>
            </a:r>
            <a:r>
              <a:rPr lang="en-US" altLang="ko-KR" sz="1400">
                <a:latin typeface="Calibri" pitchFamily="34" charset="0"/>
                <a:ea typeface="Batang"/>
                <a:cs typeface="Times New Roman" pitchFamily="18" charset="0"/>
              </a:rPr>
              <a:t>:</a:t>
            </a:r>
          </a:p>
          <a:p>
            <a:pPr lvl="1">
              <a:buFont typeface="Wingdings" pitchFamily="2" charset="2"/>
              <a:buChar char="§"/>
            </a:pPr>
            <a:r>
              <a:rPr lang="en-US" altLang="ko-KR" sz="1400">
                <a:latin typeface="Calibri" pitchFamily="34" charset="0"/>
                <a:ea typeface="Batang"/>
                <a:cs typeface="Times New Roman" pitchFamily="18" charset="0"/>
              </a:rPr>
              <a:t> National or regional</a:t>
            </a:r>
          </a:p>
          <a:p>
            <a:pPr lvl="1">
              <a:buFont typeface="Wingdings" pitchFamily="2" charset="2"/>
              <a:buChar char="§"/>
            </a:pPr>
            <a:r>
              <a:rPr lang="en-US" altLang="ko-KR" sz="1400">
                <a:latin typeface="Calibri" pitchFamily="34" charset="0"/>
                <a:ea typeface="Batang"/>
                <a:cs typeface="Times New Roman" pitchFamily="18" charset="0"/>
              </a:rPr>
              <a:t> With or without spectrum </a:t>
            </a:r>
          </a:p>
          <a:p>
            <a:pPr lvl="1">
              <a:buFont typeface="Wingdings" pitchFamily="2" charset="2"/>
              <a:buChar char="§"/>
            </a:pPr>
            <a:r>
              <a:rPr lang="en-US" altLang="ko-KR" sz="1400">
                <a:latin typeface="Calibri" pitchFamily="34" charset="0"/>
                <a:ea typeface="Batang"/>
                <a:cs typeface="Times New Roman" pitchFamily="18" charset="0"/>
              </a:rPr>
              <a:t> Existing Data Service Providers continue to use their national Microwave backbone to backhaul </a:t>
            </a:r>
            <a:r>
              <a:rPr lang="en-US" altLang="ko-KR" sz="1400" i="1">
                <a:latin typeface="Calibri" pitchFamily="34" charset="0"/>
                <a:ea typeface="Batang"/>
                <a:cs typeface="Times New Roman" pitchFamily="18" charset="0"/>
              </a:rPr>
              <a:t>existing sites</a:t>
            </a:r>
          </a:p>
          <a:p>
            <a:pPr lvl="1">
              <a:buFont typeface="Wingdings" pitchFamily="2" charset="2"/>
              <a:buChar char="§"/>
            </a:pPr>
            <a:r>
              <a:rPr lang="en-US" altLang="ko-KR" sz="1400" i="1">
                <a:latin typeface="Calibri" pitchFamily="34" charset="0"/>
                <a:ea typeface="Batang"/>
                <a:cs typeface="Times New Roman" pitchFamily="18" charset="0"/>
              </a:rPr>
              <a:t> </a:t>
            </a:r>
            <a:r>
              <a:rPr lang="en-US" altLang="ko-KR" sz="1400">
                <a:latin typeface="Calibri" pitchFamily="34" charset="0"/>
                <a:ea typeface="Batang"/>
                <a:cs typeface="Times New Roman" pitchFamily="18" charset="0"/>
              </a:rPr>
              <a:t>BLs originally rely  on the NBLs for new site connectivity</a:t>
            </a:r>
            <a:endParaRPr lang="en-US" altLang="ko-KR" sz="1400" i="1">
              <a:latin typeface="Calibri" pitchFamily="34" charset="0"/>
              <a:ea typeface="Batang"/>
              <a:cs typeface="Times New Roman" pitchFamily="18" charset="0"/>
            </a:endParaRPr>
          </a:p>
        </p:txBody>
      </p:sp>
      <p:sp>
        <p:nvSpPr>
          <p:cNvPr id="7" name="Rectangle 6"/>
          <p:cNvSpPr>
            <a:spLocks noChangeArrowheads="1"/>
          </p:cNvSpPr>
          <p:nvPr/>
        </p:nvSpPr>
        <p:spPr bwMode="auto">
          <a:xfrm>
            <a:off x="457200" y="1295400"/>
            <a:ext cx="8534400" cy="228600"/>
          </a:xfrm>
          <a:prstGeom prst="rect">
            <a:avLst/>
          </a:prstGeom>
          <a:solidFill>
            <a:srgbClr val="8381AD"/>
          </a:solidFill>
          <a:ln>
            <a:solidFill>
              <a:schemeClr val="accent1"/>
            </a:solidFill>
          </a:ln>
          <a:effectLst>
            <a:outerShdw dist="38100" dir="2700000" algn="tl" rotWithShape="0">
              <a:prstClr val="black">
                <a:alpha val="40000"/>
              </a:prstClr>
            </a:outerShdw>
          </a:effectLst>
        </p:spPr>
        <p:style>
          <a:lnRef idx="1">
            <a:schemeClr val="accent4"/>
          </a:lnRef>
          <a:fillRef idx="3">
            <a:schemeClr val="accent4"/>
          </a:fillRef>
          <a:effectRef idx="2">
            <a:schemeClr val="accent4"/>
          </a:effectRef>
          <a:fontRef idx="minor">
            <a:schemeClr val="lt1"/>
          </a:fontRef>
        </p:style>
        <p:txBody>
          <a:bodyPr anchor="ctr"/>
          <a:lstStyle/>
          <a:p>
            <a:pPr eaLnBrk="0" fontAlgn="auto" hangingPunct="0">
              <a:spcBef>
                <a:spcPts val="0"/>
              </a:spcBef>
              <a:spcAft>
                <a:spcPts val="0"/>
              </a:spcAft>
              <a:defRPr/>
            </a:pPr>
            <a:r>
              <a:rPr lang="en-US" altLang="ar-SA" sz="1600" b="1" dirty="0">
                <a:solidFill>
                  <a:schemeClr val="bg1"/>
                </a:solidFill>
                <a:effectLst>
                  <a:outerShdw blurRad="38100" dist="38100" dir="2700000" algn="tl">
                    <a:srgbClr val="000000">
                      <a:alpha val="43137"/>
                    </a:srgbClr>
                  </a:outerShdw>
                </a:effectLst>
              </a:rPr>
              <a:t>The TRA plans to issue two types of Broadband Licenses</a:t>
            </a:r>
            <a:endParaRPr lang="en-GB" altLang="ar-SA" sz="1600" b="1" dirty="0">
              <a:effectLst>
                <a:outerShdw blurRad="38100" dist="38100" dir="2700000" algn="tl">
                  <a:srgbClr val="000000">
                    <a:alpha val="43137"/>
                  </a:srgbClr>
                </a:outerShdw>
              </a:effectLst>
            </a:endParaRPr>
          </a:p>
        </p:txBody>
      </p:sp>
      <p:sp>
        <p:nvSpPr>
          <p:cNvPr id="8" name="Rectangle 7"/>
          <p:cNvSpPr>
            <a:spLocks noChangeArrowheads="1"/>
          </p:cNvSpPr>
          <p:nvPr/>
        </p:nvSpPr>
        <p:spPr bwMode="auto">
          <a:xfrm>
            <a:off x="381000" y="3886200"/>
            <a:ext cx="8610600" cy="304800"/>
          </a:xfrm>
          <a:prstGeom prst="rect">
            <a:avLst/>
          </a:prstGeom>
          <a:solidFill>
            <a:srgbClr val="8381AD"/>
          </a:solidFill>
          <a:ln>
            <a:solidFill>
              <a:srgbClr val="7030A0"/>
            </a:solidFill>
          </a:ln>
          <a:effectLst>
            <a:outerShdw dist="38100" dir="2700000" algn="tl" rotWithShape="0">
              <a:prstClr val="black">
                <a:alpha val="40000"/>
              </a:prstClr>
            </a:outerShdw>
          </a:effectLst>
        </p:spPr>
        <p:style>
          <a:lnRef idx="1">
            <a:schemeClr val="accent4"/>
          </a:lnRef>
          <a:fillRef idx="3">
            <a:schemeClr val="accent4"/>
          </a:fillRef>
          <a:effectRef idx="2">
            <a:schemeClr val="accent4"/>
          </a:effectRef>
          <a:fontRef idx="minor">
            <a:schemeClr val="lt1"/>
          </a:fontRef>
        </p:style>
        <p:txBody>
          <a:bodyPr anchor="ctr"/>
          <a:lstStyle/>
          <a:p>
            <a:pPr eaLnBrk="0" fontAlgn="auto" hangingPunct="0">
              <a:spcBef>
                <a:spcPts val="0"/>
              </a:spcBef>
              <a:spcAft>
                <a:spcPts val="0"/>
              </a:spcAft>
              <a:defRPr/>
            </a:pPr>
            <a:r>
              <a:rPr lang="en-US" altLang="ar-SA" sz="1600" b="1" dirty="0">
                <a:solidFill>
                  <a:schemeClr val="bg1"/>
                </a:solidFill>
                <a:effectLst>
                  <a:outerShdw blurRad="38100" dist="38100" dir="2700000" algn="tl">
                    <a:srgbClr val="000000">
                      <a:alpha val="43137"/>
                    </a:srgbClr>
                  </a:outerShdw>
                </a:effectLst>
              </a:rPr>
              <a:t>Broadband Deployment Timeline</a:t>
            </a:r>
            <a:endParaRPr lang="en-GB" altLang="ar-SA" sz="1600" b="1" dirty="0">
              <a:effectLst>
                <a:outerShdw blurRad="38100" dist="38100" dir="2700000" algn="tl">
                  <a:srgbClr val="000000">
                    <a:alpha val="43137"/>
                  </a:srgbClr>
                </a:outerShdw>
              </a:effectLst>
            </a:endParaRPr>
          </a:p>
        </p:txBody>
      </p:sp>
      <p:sp>
        <p:nvSpPr>
          <p:cNvPr id="13318" name="TextBox 40"/>
          <p:cNvSpPr txBox="1">
            <a:spLocks noChangeArrowheads="1"/>
          </p:cNvSpPr>
          <p:nvPr/>
        </p:nvSpPr>
        <p:spPr bwMode="auto">
          <a:xfrm>
            <a:off x="381000" y="4595813"/>
            <a:ext cx="1066800" cy="738187"/>
          </a:xfrm>
          <a:prstGeom prst="rect">
            <a:avLst/>
          </a:prstGeom>
          <a:noFill/>
          <a:ln w="9525">
            <a:noFill/>
            <a:miter lim="800000"/>
            <a:headEnd/>
            <a:tailEnd/>
          </a:ln>
        </p:spPr>
        <p:txBody>
          <a:bodyPr>
            <a:spAutoFit/>
          </a:bodyPr>
          <a:lstStyle/>
          <a:p>
            <a:pPr algn="ctr"/>
            <a:r>
              <a:rPr lang="en-US" sz="1400" b="1">
                <a:latin typeface="Calibri" pitchFamily="34" charset="0"/>
              </a:rPr>
              <a:t>Broadband Policy </a:t>
            </a:r>
            <a:r>
              <a:rPr lang="en-US" sz="1400" b="1">
                <a:solidFill>
                  <a:schemeClr val="bg1"/>
                </a:solidFill>
                <a:latin typeface="Calibri" pitchFamily="34" charset="0"/>
              </a:rPr>
              <a:t>Statement</a:t>
            </a:r>
          </a:p>
        </p:txBody>
      </p:sp>
      <p:sp>
        <p:nvSpPr>
          <p:cNvPr id="13319" name="TextBox 44"/>
          <p:cNvSpPr txBox="1">
            <a:spLocks noChangeArrowheads="1"/>
          </p:cNvSpPr>
          <p:nvPr/>
        </p:nvSpPr>
        <p:spPr bwMode="auto">
          <a:xfrm>
            <a:off x="1447800" y="4267200"/>
            <a:ext cx="1066800" cy="738188"/>
          </a:xfrm>
          <a:prstGeom prst="rect">
            <a:avLst/>
          </a:prstGeom>
          <a:noFill/>
          <a:ln w="9525">
            <a:noFill/>
            <a:miter lim="800000"/>
            <a:headEnd/>
            <a:tailEnd/>
          </a:ln>
        </p:spPr>
        <p:txBody>
          <a:bodyPr>
            <a:spAutoFit/>
          </a:bodyPr>
          <a:lstStyle/>
          <a:p>
            <a:pPr algn="ctr"/>
            <a:r>
              <a:rPr lang="en-US" sz="1400" b="1">
                <a:latin typeface="Calibri" pitchFamily="34" charset="0"/>
              </a:rPr>
              <a:t>Spectrum Re-farming &amp; RTU fees  </a:t>
            </a:r>
          </a:p>
        </p:txBody>
      </p:sp>
      <p:sp>
        <p:nvSpPr>
          <p:cNvPr id="13320" name="TextBox 44"/>
          <p:cNvSpPr txBox="1">
            <a:spLocks noChangeArrowheads="1"/>
          </p:cNvSpPr>
          <p:nvPr/>
        </p:nvSpPr>
        <p:spPr bwMode="auto">
          <a:xfrm>
            <a:off x="2362200" y="4648200"/>
            <a:ext cx="1066800" cy="738188"/>
          </a:xfrm>
          <a:prstGeom prst="rect">
            <a:avLst/>
          </a:prstGeom>
          <a:noFill/>
          <a:ln w="9525">
            <a:noFill/>
            <a:miter lim="800000"/>
            <a:headEnd/>
            <a:tailEnd/>
          </a:ln>
        </p:spPr>
        <p:txBody>
          <a:bodyPr>
            <a:spAutoFit/>
          </a:bodyPr>
          <a:lstStyle/>
          <a:p>
            <a:pPr algn="ctr"/>
            <a:r>
              <a:rPr lang="en-US" sz="1400" b="1">
                <a:latin typeface="Calibri" pitchFamily="34" charset="0"/>
              </a:rPr>
              <a:t>ROW &amp; Ducts Decree</a:t>
            </a:r>
          </a:p>
        </p:txBody>
      </p:sp>
      <p:sp>
        <p:nvSpPr>
          <p:cNvPr id="13321" name="TextBox 44"/>
          <p:cNvSpPr txBox="1">
            <a:spLocks noChangeArrowheads="1"/>
          </p:cNvSpPr>
          <p:nvPr/>
        </p:nvSpPr>
        <p:spPr bwMode="auto">
          <a:xfrm>
            <a:off x="3017838" y="4191000"/>
            <a:ext cx="1554162" cy="954088"/>
          </a:xfrm>
          <a:prstGeom prst="rect">
            <a:avLst/>
          </a:prstGeom>
          <a:noFill/>
          <a:ln w="9525">
            <a:noFill/>
            <a:miter lim="800000"/>
            <a:headEnd/>
            <a:tailEnd/>
          </a:ln>
        </p:spPr>
        <p:txBody>
          <a:bodyPr>
            <a:spAutoFit/>
          </a:bodyPr>
          <a:lstStyle/>
          <a:p>
            <a:pPr algn="ctr"/>
            <a:r>
              <a:rPr lang="en-US" sz="1400" b="1">
                <a:latin typeface="Calibri" pitchFamily="34" charset="0"/>
              </a:rPr>
              <a:t>Draft RFA for Consultation (including BB License) </a:t>
            </a:r>
          </a:p>
        </p:txBody>
      </p:sp>
      <p:sp>
        <p:nvSpPr>
          <p:cNvPr id="13322" name="TextBox 47"/>
          <p:cNvSpPr txBox="1">
            <a:spLocks noChangeArrowheads="1"/>
          </p:cNvSpPr>
          <p:nvPr/>
        </p:nvSpPr>
        <p:spPr bwMode="auto">
          <a:xfrm>
            <a:off x="3962400" y="4810125"/>
            <a:ext cx="1554163" cy="739775"/>
          </a:xfrm>
          <a:prstGeom prst="rect">
            <a:avLst/>
          </a:prstGeom>
          <a:noFill/>
          <a:ln w="9525">
            <a:noFill/>
            <a:miter lim="800000"/>
            <a:headEnd/>
            <a:tailEnd/>
          </a:ln>
        </p:spPr>
        <p:txBody>
          <a:bodyPr>
            <a:spAutoFit/>
          </a:bodyPr>
          <a:lstStyle/>
          <a:p>
            <a:pPr algn="ctr"/>
            <a:r>
              <a:rPr lang="en-US" sz="1400" b="1">
                <a:latin typeface="Calibri" pitchFamily="34" charset="0"/>
              </a:rPr>
              <a:t>Launch of</a:t>
            </a:r>
          </a:p>
          <a:p>
            <a:pPr algn="ctr"/>
            <a:r>
              <a:rPr lang="en-US" sz="1400" b="1">
                <a:latin typeface="Calibri" pitchFamily="34" charset="0"/>
              </a:rPr>
              <a:t>NBL </a:t>
            </a:r>
          </a:p>
          <a:p>
            <a:pPr algn="ctr"/>
            <a:r>
              <a:rPr lang="en-US" sz="1400" b="1">
                <a:latin typeface="Calibri" pitchFamily="34" charset="0"/>
              </a:rPr>
              <a:t>Auction </a:t>
            </a:r>
          </a:p>
        </p:txBody>
      </p:sp>
      <p:sp>
        <p:nvSpPr>
          <p:cNvPr id="14" name="Right Arrow 13"/>
          <p:cNvSpPr/>
          <p:nvPr/>
        </p:nvSpPr>
        <p:spPr>
          <a:xfrm>
            <a:off x="457200" y="5562600"/>
            <a:ext cx="8420100" cy="547688"/>
          </a:xfrm>
          <a:prstGeom prst="rightArrow">
            <a:avLst/>
          </a:prstGeom>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endParaRPr lang="en-US" sz="1400" dirty="0"/>
          </a:p>
        </p:txBody>
      </p:sp>
      <p:cxnSp>
        <p:nvCxnSpPr>
          <p:cNvPr id="15" name="Straight Connector 14"/>
          <p:cNvCxnSpPr/>
          <p:nvPr/>
        </p:nvCxnSpPr>
        <p:spPr>
          <a:xfrm rot="16200000" flipH="1">
            <a:off x="342900" y="5676900"/>
            <a:ext cx="1143000" cy="0"/>
          </a:xfrm>
          <a:prstGeom prst="line">
            <a:avLst/>
          </a:prstGeom>
        </p:spPr>
        <p:style>
          <a:lnRef idx="2">
            <a:schemeClr val="accent4"/>
          </a:lnRef>
          <a:fillRef idx="0">
            <a:schemeClr val="accent4"/>
          </a:fillRef>
          <a:effectRef idx="1">
            <a:schemeClr val="accent4"/>
          </a:effectRef>
          <a:fontRef idx="minor">
            <a:schemeClr val="tx1"/>
          </a:fontRef>
        </p:style>
      </p:cxnSp>
      <p:cxnSp>
        <p:nvCxnSpPr>
          <p:cNvPr id="16" name="Straight Connector 15"/>
          <p:cNvCxnSpPr>
            <a:stCxn id="13319" idx="2"/>
          </p:cNvCxnSpPr>
          <p:nvPr/>
        </p:nvCxnSpPr>
        <p:spPr>
          <a:xfrm rot="16200000" flipH="1">
            <a:off x="1359694" y="5626894"/>
            <a:ext cx="1243012" cy="0"/>
          </a:xfrm>
          <a:prstGeom prst="line">
            <a:avLst/>
          </a:prstGeom>
        </p:spPr>
        <p:style>
          <a:lnRef idx="2">
            <a:schemeClr val="accent4"/>
          </a:lnRef>
          <a:fillRef idx="0">
            <a:schemeClr val="accent4"/>
          </a:fillRef>
          <a:effectRef idx="1">
            <a:schemeClr val="accent4"/>
          </a:effectRef>
          <a:fontRef idx="minor">
            <a:schemeClr val="tx1"/>
          </a:fontRef>
        </p:style>
      </p:cxnSp>
      <p:cxnSp>
        <p:nvCxnSpPr>
          <p:cNvPr id="17" name="Straight Connector 16"/>
          <p:cNvCxnSpPr/>
          <p:nvPr/>
        </p:nvCxnSpPr>
        <p:spPr>
          <a:xfrm rot="5400000">
            <a:off x="2464594" y="5817394"/>
            <a:ext cx="862012" cy="0"/>
          </a:xfrm>
          <a:prstGeom prst="line">
            <a:avLst/>
          </a:prstGeom>
        </p:spPr>
        <p:style>
          <a:lnRef idx="2">
            <a:schemeClr val="accent4"/>
          </a:lnRef>
          <a:fillRef idx="0">
            <a:schemeClr val="accent4"/>
          </a:fillRef>
          <a:effectRef idx="1">
            <a:schemeClr val="accent4"/>
          </a:effectRef>
          <a:fontRef idx="minor">
            <a:schemeClr val="tx1"/>
          </a:fontRef>
        </p:style>
      </p:cxnSp>
      <p:cxnSp>
        <p:nvCxnSpPr>
          <p:cNvPr id="18" name="Straight Connector 17"/>
          <p:cNvCxnSpPr/>
          <p:nvPr/>
        </p:nvCxnSpPr>
        <p:spPr>
          <a:xfrm rot="5400000">
            <a:off x="3162301" y="5676900"/>
            <a:ext cx="1143000" cy="3175"/>
          </a:xfrm>
          <a:prstGeom prst="line">
            <a:avLst/>
          </a:prstGeom>
        </p:spPr>
        <p:style>
          <a:lnRef idx="2">
            <a:schemeClr val="accent4"/>
          </a:lnRef>
          <a:fillRef idx="0">
            <a:schemeClr val="accent4"/>
          </a:fillRef>
          <a:effectRef idx="1">
            <a:schemeClr val="accent4"/>
          </a:effectRef>
          <a:fontRef idx="minor">
            <a:schemeClr val="tx1"/>
          </a:fontRef>
        </p:style>
      </p:cxnSp>
      <p:cxnSp>
        <p:nvCxnSpPr>
          <p:cNvPr id="19" name="Straight Connector 18"/>
          <p:cNvCxnSpPr/>
          <p:nvPr/>
        </p:nvCxnSpPr>
        <p:spPr>
          <a:xfrm rot="5400000">
            <a:off x="4358482" y="5715794"/>
            <a:ext cx="762000" cy="1587"/>
          </a:xfrm>
          <a:prstGeom prst="line">
            <a:avLst/>
          </a:prstGeom>
        </p:spPr>
        <p:style>
          <a:lnRef idx="2">
            <a:schemeClr val="accent4"/>
          </a:lnRef>
          <a:fillRef idx="0">
            <a:schemeClr val="accent4"/>
          </a:fillRef>
          <a:effectRef idx="1">
            <a:schemeClr val="accent4"/>
          </a:effectRef>
          <a:fontRef idx="minor">
            <a:schemeClr val="tx1"/>
          </a:fontRef>
        </p:style>
      </p:cxnSp>
      <p:sp>
        <p:nvSpPr>
          <p:cNvPr id="13329" name="TextBox 45"/>
          <p:cNvSpPr txBox="1">
            <a:spLocks noChangeArrowheads="1"/>
          </p:cNvSpPr>
          <p:nvPr/>
        </p:nvSpPr>
        <p:spPr bwMode="auto">
          <a:xfrm>
            <a:off x="152400" y="6172200"/>
            <a:ext cx="1554163" cy="307975"/>
          </a:xfrm>
          <a:prstGeom prst="rect">
            <a:avLst/>
          </a:prstGeom>
          <a:noFill/>
          <a:ln w="9525">
            <a:noFill/>
            <a:miter lim="800000"/>
            <a:headEnd/>
            <a:tailEnd/>
          </a:ln>
        </p:spPr>
        <p:txBody>
          <a:bodyPr>
            <a:spAutoFit/>
          </a:bodyPr>
          <a:lstStyle/>
          <a:p>
            <a:pPr algn="ctr"/>
            <a:r>
              <a:rPr lang="en-US" sz="1400" b="1">
                <a:latin typeface="Calibri" pitchFamily="34" charset="0"/>
              </a:rPr>
              <a:t>April 09</a:t>
            </a:r>
          </a:p>
        </p:txBody>
      </p:sp>
      <p:sp>
        <p:nvSpPr>
          <p:cNvPr id="13330" name="TextBox 42"/>
          <p:cNvSpPr txBox="1">
            <a:spLocks noChangeArrowheads="1"/>
          </p:cNvSpPr>
          <p:nvPr/>
        </p:nvSpPr>
        <p:spPr bwMode="auto">
          <a:xfrm>
            <a:off x="3962400" y="6096000"/>
            <a:ext cx="1554163" cy="307975"/>
          </a:xfrm>
          <a:prstGeom prst="rect">
            <a:avLst/>
          </a:prstGeom>
          <a:noFill/>
          <a:ln w="9525">
            <a:noFill/>
            <a:miter lim="800000"/>
            <a:headEnd/>
            <a:tailEnd/>
          </a:ln>
        </p:spPr>
        <p:txBody>
          <a:bodyPr>
            <a:spAutoFit/>
          </a:bodyPr>
          <a:lstStyle/>
          <a:p>
            <a:pPr algn="ctr"/>
            <a:r>
              <a:rPr lang="en-US" sz="1400" b="1">
                <a:latin typeface="Calibri" pitchFamily="34" charset="0"/>
              </a:rPr>
              <a:t>July 09</a:t>
            </a:r>
          </a:p>
        </p:txBody>
      </p:sp>
      <p:sp>
        <p:nvSpPr>
          <p:cNvPr id="13331" name="TextBox 49"/>
          <p:cNvSpPr txBox="1">
            <a:spLocks noChangeArrowheads="1"/>
          </p:cNvSpPr>
          <p:nvPr/>
        </p:nvSpPr>
        <p:spPr bwMode="auto">
          <a:xfrm>
            <a:off x="7589838" y="6096000"/>
            <a:ext cx="1554162" cy="307975"/>
          </a:xfrm>
          <a:prstGeom prst="rect">
            <a:avLst/>
          </a:prstGeom>
          <a:noFill/>
          <a:ln w="9525">
            <a:noFill/>
            <a:miter lim="800000"/>
            <a:headEnd/>
            <a:tailEnd/>
          </a:ln>
        </p:spPr>
        <p:txBody>
          <a:bodyPr>
            <a:spAutoFit/>
          </a:bodyPr>
          <a:lstStyle/>
          <a:p>
            <a:pPr algn="ctr"/>
            <a:r>
              <a:rPr lang="en-US" sz="1400" b="1">
                <a:latin typeface="Calibri" pitchFamily="34" charset="0"/>
              </a:rPr>
              <a:t>December 09</a:t>
            </a:r>
          </a:p>
        </p:txBody>
      </p:sp>
      <p:sp>
        <p:nvSpPr>
          <p:cNvPr id="13332" name="TextBox 22"/>
          <p:cNvSpPr txBox="1">
            <a:spLocks noChangeArrowheads="1"/>
          </p:cNvSpPr>
          <p:nvPr/>
        </p:nvSpPr>
        <p:spPr bwMode="auto">
          <a:xfrm>
            <a:off x="1828800" y="6550025"/>
            <a:ext cx="2362200" cy="307975"/>
          </a:xfrm>
          <a:prstGeom prst="rect">
            <a:avLst/>
          </a:prstGeom>
          <a:noFill/>
          <a:ln w="9525">
            <a:noFill/>
            <a:miter lim="800000"/>
            <a:headEnd/>
            <a:tailEnd/>
          </a:ln>
        </p:spPr>
        <p:txBody>
          <a:bodyPr>
            <a:spAutoFit/>
          </a:bodyPr>
          <a:lstStyle/>
          <a:p>
            <a:r>
              <a:rPr lang="en-US" sz="1400" b="1">
                <a:latin typeface="Calibri" pitchFamily="34" charset="0"/>
              </a:rPr>
              <a:t>                     Q2 09</a:t>
            </a:r>
          </a:p>
        </p:txBody>
      </p:sp>
      <p:sp>
        <p:nvSpPr>
          <p:cNvPr id="25" name="Left Brace 24"/>
          <p:cNvSpPr/>
          <p:nvPr/>
        </p:nvSpPr>
        <p:spPr>
          <a:xfrm rot="16200000">
            <a:off x="2628900" y="5448300"/>
            <a:ext cx="457200" cy="1905000"/>
          </a:xfrm>
          <a:prstGeom prst="leftBrace">
            <a:avLst>
              <a:gd name="adj1" fmla="val 8333"/>
              <a:gd name="adj2" fmla="val 51919"/>
            </a:avLst>
          </a:prstGeom>
        </p:spPr>
        <p:style>
          <a:lnRef idx="2">
            <a:schemeClr val="accent4"/>
          </a:lnRef>
          <a:fillRef idx="0">
            <a:schemeClr val="accent4"/>
          </a:fillRef>
          <a:effectRef idx="1">
            <a:schemeClr val="accent4"/>
          </a:effectRef>
          <a:fontRef idx="minor">
            <a:schemeClr val="tx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rtlCol="0">
            <a:normAutofit/>
          </a:bodyPr>
          <a:lstStyle/>
          <a:p>
            <a:pPr eaLnBrk="1" fontAlgn="auto" hangingPunct="1">
              <a:spcBef>
                <a:spcPts val="0"/>
              </a:spcBef>
              <a:spcAft>
                <a:spcPts val="0"/>
              </a:spcAft>
              <a:buFont typeface="Arial" pitchFamily="34" charset="0"/>
              <a:buNone/>
              <a:defRPr/>
            </a:pPr>
            <a:r>
              <a:rPr sz="1800"/>
              <a:t>TRA plans to launch an international public auction in order to </a:t>
            </a:r>
          </a:p>
          <a:p>
            <a:pPr eaLnBrk="1" fontAlgn="auto" hangingPunct="1">
              <a:spcBef>
                <a:spcPts val="0"/>
              </a:spcBef>
              <a:spcAft>
                <a:spcPts val="0"/>
              </a:spcAft>
              <a:buFont typeface="Arial" pitchFamily="34" charset="0"/>
              <a:buNone/>
              <a:defRPr/>
            </a:pPr>
            <a:r>
              <a:rPr sz="1800"/>
              <a:t>establish across Lebanon, best in class core, Metropolitan, and</a:t>
            </a:r>
          </a:p>
          <a:p>
            <a:pPr eaLnBrk="1" fontAlgn="auto" hangingPunct="1">
              <a:spcBef>
                <a:spcPts val="0"/>
              </a:spcBef>
              <a:spcAft>
                <a:spcPts val="0"/>
              </a:spcAft>
              <a:buFont typeface="Arial" pitchFamily="34" charset="0"/>
              <a:buNone/>
              <a:defRPr/>
            </a:pPr>
            <a:r>
              <a:rPr sz="1800"/>
              <a:t>access networks</a:t>
            </a:r>
          </a:p>
        </p:txBody>
      </p:sp>
      <p:graphicFrame>
        <p:nvGraphicFramePr>
          <p:cNvPr id="6" name="Diagram 5"/>
          <p:cNvGraphicFramePr/>
          <p:nvPr/>
        </p:nvGraphicFramePr>
        <p:xfrm>
          <a:off x="1143000" y="1447800"/>
          <a:ext cx="7543800" cy="4699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Up-Down Arrow 6"/>
          <p:cNvSpPr/>
          <p:nvPr/>
        </p:nvSpPr>
        <p:spPr>
          <a:xfrm>
            <a:off x="228600" y="1371600"/>
            <a:ext cx="1219200" cy="4876800"/>
          </a:xfrm>
          <a:prstGeom prst="upDownArrow">
            <a:avLst/>
          </a:prstGeom>
          <a:ln/>
        </p:spPr>
        <p:style>
          <a:lnRef idx="3">
            <a:schemeClr val="lt1"/>
          </a:lnRef>
          <a:fillRef idx="1">
            <a:schemeClr val="accent4"/>
          </a:fillRef>
          <a:effectRef idx="1">
            <a:schemeClr val="accent4"/>
          </a:effectRef>
          <a:fontRef idx="minor">
            <a:schemeClr val="lt1"/>
          </a:fontRef>
        </p:style>
        <p:txBody>
          <a:bodyPr vert="vert270" anchor="ctr"/>
          <a:lstStyle/>
          <a:p>
            <a:pPr algn="ctr" fontAlgn="auto">
              <a:spcBef>
                <a:spcPts val="0"/>
              </a:spcBef>
              <a:spcAft>
                <a:spcPts val="0"/>
              </a:spcAft>
              <a:defRPr/>
            </a:pPr>
            <a:r>
              <a:rPr lang="en-US" sz="2400" b="1" dirty="0">
                <a:solidFill>
                  <a:schemeClr val="bg1"/>
                </a:solidFill>
                <a:latin typeface="Arial" pitchFamily="34" charset="0"/>
                <a:cs typeface="Arial" pitchFamily="34" charset="0"/>
              </a:rPr>
              <a:t>competition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 name="Rectangle 203"/>
          <p:cNvSpPr>
            <a:spLocks noChangeArrowheads="1"/>
          </p:cNvSpPr>
          <p:nvPr/>
        </p:nvSpPr>
        <p:spPr bwMode="auto">
          <a:xfrm>
            <a:off x="152400" y="1447800"/>
            <a:ext cx="8610600" cy="304800"/>
          </a:xfrm>
          <a:prstGeom prst="rect">
            <a:avLst/>
          </a:prstGeom>
          <a:ln>
            <a:solidFill>
              <a:srgbClr val="75689F"/>
            </a:solidFill>
            <a:headEnd/>
            <a:tailEnd/>
          </a:ln>
          <a:effectLst>
            <a:outerShdw dist="38100" dir="2700000" algn="tl" rotWithShape="0">
              <a:prstClr val="black">
                <a:alpha val="40000"/>
              </a:prstClr>
            </a:outerShdw>
          </a:effectLst>
        </p:spPr>
        <p:style>
          <a:lnRef idx="1">
            <a:schemeClr val="accent4"/>
          </a:lnRef>
          <a:fillRef idx="3">
            <a:schemeClr val="accent4"/>
          </a:fillRef>
          <a:effectRef idx="2">
            <a:schemeClr val="accent4"/>
          </a:effectRef>
          <a:fontRef idx="minor">
            <a:schemeClr val="lt1"/>
          </a:fontRef>
        </p:style>
        <p:txBody>
          <a:bodyPr anchor="ctr"/>
          <a:lstStyle/>
          <a:p>
            <a:pPr algn="ctr" eaLnBrk="0" fontAlgn="auto" hangingPunct="0">
              <a:spcBef>
                <a:spcPts val="0"/>
              </a:spcBef>
              <a:spcAft>
                <a:spcPts val="0"/>
              </a:spcAft>
              <a:defRPr/>
            </a:pPr>
            <a:r>
              <a:rPr lang="en-US" altLang="ar-SA" sz="1600" b="1" dirty="0">
                <a:solidFill>
                  <a:schemeClr val="bg1"/>
                </a:solidFill>
                <a:effectLst>
                  <a:outerShdw blurRad="38100" dist="38100" dir="2700000" algn="tl">
                    <a:srgbClr val="000000">
                      <a:alpha val="43137"/>
                    </a:srgbClr>
                  </a:outerShdw>
                </a:effectLst>
                <a:latin typeface="Arial" pitchFamily="34" charset="0"/>
              </a:rPr>
              <a:t>Illustrative Sketches of the Core / Metropolitan and Access Networks </a:t>
            </a:r>
            <a:endParaRPr lang="en-GB" altLang="ar-SA" sz="1600" b="1" dirty="0">
              <a:solidFill>
                <a:schemeClr val="bg1"/>
              </a:solidFill>
              <a:effectLst>
                <a:outerShdw blurRad="38100" dist="38100" dir="2700000" algn="tl">
                  <a:srgbClr val="000000">
                    <a:alpha val="43137"/>
                  </a:srgbClr>
                </a:outerShdw>
              </a:effectLst>
              <a:latin typeface="Arial" pitchFamily="34" charset="0"/>
            </a:endParaRPr>
          </a:p>
        </p:txBody>
      </p:sp>
      <p:sp>
        <p:nvSpPr>
          <p:cNvPr id="101" name="Text Placeholder 100"/>
          <p:cNvSpPr>
            <a:spLocks noGrp="1"/>
          </p:cNvSpPr>
          <p:nvPr>
            <p:ph type="body" sz="quarter" idx="10"/>
          </p:nvPr>
        </p:nvSpPr>
        <p:spPr/>
        <p:txBody>
          <a:bodyPr rtlCol="0">
            <a:noAutofit/>
          </a:bodyPr>
          <a:lstStyle/>
          <a:p>
            <a:pPr marL="0" indent="0" eaLnBrk="1" fontAlgn="auto" hangingPunct="1">
              <a:spcAft>
                <a:spcPts val="0"/>
              </a:spcAft>
              <a:buFont typeface="Arial" pitchFamily="34" charset="0"/>
              <a:buNone/>
              <a:defRPr/>
            </a:pPr>
            <a:r>
              <a:rPr altLang="ar-SA" sz="1800"/>
              <a:t>The National Broadband Licenses and the Broadband Licenses will complement each other to provide competition at all levels of the broadband value chain</a:t>
            </a:r>
            <a:endParaRPr altLang="ar-SA" sz="1800">
              <a:effectLst>
                <a:outerShdw blurRad="38100" dist="38100" dir="2700000" algn="tl">
                  <a:srgbClr val="000000">
                    <a:alpha val="43137"/>
                  </a:srgbClr>
                </a:outerShdw>
              </a:effectLst>
            </a:endParaRPr>
          </a:p>
        </p:txBody>
      </p:sp>
      <p:sp>
        <p:nvSpPr>
          <p:cNvPr id="121" name="Rectangle 10"/>
          <p:cNvSpPr>
            <a:spLocks noChangeArrowheads="1"/>
          </p:cNvSpPr>
          <p:nvPr/>
        </p:nvSpPr>
        <p:spPr bwMode="auto">
          <a:xfrm>
            <a:off x="3048000" y="2209800"/>
            <a:ext cx="2743200" cy="2362200"/>
          </a:xfrm>
          <a:prstGeom prst="rect">
            <a:avLst/>
          </a:prstGeom>
          <a:ln>
            <a:solidFill>
              <a:schemeClr val="bg1">
                <a:lumMod val="65000"/>
              </a:schemeClr>
            </a:solidFill>
            <a:headEnd/>
            <a:tailEnd/>
          </a:ln>
        </p:spPr>
        <p:style>
          <a:lnRef idx="2">
            <a:schemeClr val="dk1"/>
          </a:lnRef>
          <a:fillRef idx="1">
            <a:schemeClr val="lt1"/>
          </a:fillRef>
          <a:effectRef idx="0">
            <a:schemeClr val="dk1"/>
          </a:effectRef>
          <a:fontRef idx="minor">
            <a:schemeClr val="dk1"/>
          </a:fontRef>
        </p:style>
        <p:txBody>
          <a:bodyPr bIns="91440"/>
          <a:lstStyle/>
          <a:p>
            <a:pPr marL="914400" indent="-914400" eaLnBrk="0" fontAlgn="auto" hangingPunct="0">
              <a:lnSpc>
                <a:spcPct val="150000"/>
              </a:lnSpc>
              <a:spcBef>
                <a:spcPct val="25000"/>
              </a:spcBef>
              <a:spcAft>
                <a:spcPts val="0"/>
              </a:spcAft>
              <a:buClr>
                <a:srgbClr val="0B1F65"/>
              </a:buClr>
              <a:defRPr/>
            </a:pPr>
            <a:endParaRPr lang="en-US" b="1" dirty="0">
              <a:latin typeface="Arial" pitchFamily="34" charset="0"/>
              <a:cs typeface="Arial" pitchFamily="34" charset="0"/>
            </a:endParaRPr>
          </a:p>
        </p:txBody>
      </p:sp>
      <p:sp>
        <p:nvSpPr>
          <p:cNvPr id="15365" name="TextBox 128"/>
          <p:cNvSpPr txBox="1">
            <a:spLocks noChangeArrowheads="1"/>
          </p:cNvSpPr>
          <p:nvPr/>
        </p:nvSpPr>
        <p:spPr bwMode="auto">
          <a:xfrm>
            <a:off x="3124200" y="2209800"/>
            <a:ext cx="2454275" cy="369888"/>
          </a:xfrm>
          <a:prstGeom prst="rect">
            <a:avLst/>
          </a:prstGeom>
          <a:noFill/>
          <a:ln w="9525">
            <a:noFill/>
            <a:miter lim="800000"/>
            <a:headEnd/>
            <a:tailEnd/>
          </a:ln>
        </p:spPr>
        <p:txBody>
          <a:bodyPr>
            <a:spAutoFit/>
          </a:bodyPr>
          <a:lstStyle/>
          <a:p>
            <a:pPr algn="ctr"/>
            <a:r>
              <a:rPr lang="en-US" b="1">
                <a:latin typeface="Calibri" pitchFamily="34" charset="0"/>
              </a:rPr>
              <a:t>Beirut </a:t>
            </a:r>
          </a:p>
        </p:txBody>
      </p:sp>
      <p:sp>
        <p:nvSpPr>
          <p:cNvPr id="175" name="TextBox 174"/>
          <p:cNvSpPr txBox="1"/>
          <p:nvPr/>
        </p:nvSpPr>
        <p:spPr>
          <a:xfrm>
            <a:off x="152400" y="1752600"/>
            <a:ext cx="2819400" cy="381000"/>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fontAlgn="auto">
              <a:spcBef>
                <a:spcPts val="0"/>
              </a:spcBef>
              <a:spcAft>
                <a:spcPts val="0"/>
              </a:spcAft>
              <a:defRPr/>
            </a:pPr>
            <a:r>
              <a:rPr lang="en-US" b="1" dirty="0"/>
              <a:t>Core </a:t>
            </a:r>
          </a:p>
        </p:txBody>
      </p:sp>
      <p:sp>
        <p:nvSpPr>
          <p:cNvPr id="232" name="TextBox 231"/>
          <p:cNvSpPr txBox="1"/>
          <p:nvPr/>
        </p:nvSpPr>
        <p:spPr>
          <a:xfrm>
            <a:off x="152400" y="5638800"/>
            <a:ext cx="8686800" cy="914400"/>
          </a:xfrm>
          <a:prstGeom prst="rect">
            <a:avLst/>
          </a:prstGeom>
          <a:ln>
            <a:solidFill>
              <a:srgbClr val="A5ABB2"/>
            </a:solidFill>
          </a:ln>
        </p:spPr>
        <p:style>
          <a:lnRef idx="2">
            <a:schemeClr val="dk1"/>
          </a:lnRef>
          <a:fillRef idx="1">
            <a:schemeClr val="lt1"/>
          </a:fillRef>
          <a:effectRef idx="0">
            <a:schemeClr val="dk1"/>
          </a:effectRef>
          <a:fontRef idx="minor">
            <a:schemeClr val="dk1"/>
          </a:fontRef>
        </p:style>
        <p:txBody>
          <a:bodyPr/>
          <a:lstStyle/>
          <a:p>
            <a:pPr fontAlgn="auto">
              <a:spcBef>
                <a:spcPts val="0"/>
              </a:spcBef>
              <a:spcAft>
                <a:spcPts val="0"/>
              </a:spcAft>
              <a:buFontTx/>
              <a:buChar char="-"/>
              <a:defRPr/>
            </a:pPr>
            <a:endParaRPr lang="en-US" dirty="0"/>
          </a:p>
        </p:txBody>
      </p:sp>
      <p:sp>
        <p:nvSpPr>
          <p:cNvPr id="15368" name="TextBox 42"/>
          <p:cNvSpPr txBox="1">
            <a:spLocks noChangeArrowheads="1"/>
          </p:cNvSpPr>
          <p:nvPr/>
        </p:nvSpPr>
        <p:spPr bwMode="auto">
          <a:xfrm>
            <a:off x="152400" y="5638800"/>
            <a:ext cx="8610600" cy="954088"/>
          </a:xfrm>
          <a:prstGeom prst="rect">
            <a:avLst/>
          </a:prstGeom>
          <a:noFill/>
          <a:ln w="9525">
            <a:noFill/>
            <a:miter lim="800000"/>
            <a:headEnd/>
            <a:tailEnd/>
          </a:ln>
        </p:spPr>
        <p:txBody>
          <a:bodyPr>
            <a:spAutoFit/>
          </a:bodyPr>
          <a:lstStyle/>
          <a:p>
            <a:r>
              <a:rPr lang="en-US" sz="1400"/>
              <a:t>TRA has already issued interim license for Incumbent DSPs.</a:t>
            </a:r>
          </a:p>
          <a:p>
            <a:r>
              <a:rPr lang="en-US" sz="1400"/>
              <a:t>TRA has started a spectrum refarming exercise, which is intended t to free up some of the spectrum currently used by DSPs and other operators and make it available to new entrants as well as incumbents in a manner that allows optimal use of spectrum </a:t>
            </a:r>
          </a:p>
        </p:txBody>
      </p:sp>
      <p:sp>
        <p:nvSpPr>
          <p:cNvPr id="47" name="Up Arrow Callout 46"/>
          <p:cNvSpPr/>
          <p:nvPr/>
        </p:nvSpPr>
        <p:spPr>
          <a:xfrm>
            <a:off x="3352800" y="4343400"/>
            <a:ext cx="1905000" cy="1219200"/>
          </a:xfrm>
          <a:prstGeom prst="upArrowCallout">
            <a:avLst/>
          </a:prstGeom>
        </p:spPr>
        <p:style>
          <a:lnRef idx="1">
            <a:schemeClr val="accent4"/>
          </a:lnRef>
          <a:fillRef idx="2">
            <a:schemeClr val="accent4"/>
          </a:fillRef>
          <a:effectRef idx="1">
            <a:schemeClr val="accent4"/>
          </a:effectRef>
          <a:fontRef idx="minor">
            <a:schemeClr val="dk1"/>
          </a:fontRef>
        </p:style>
        <p:txBody>
          <a:bodyPr anchor="ctr"/>
          <a:lstStyle/>
          <a:p>
            <a:pPr marL="109538" indent="-109538" algn="ctr" fontAlgn="auto">
              <a:spcBef>
                <a:spcPts val="0"/>
              </a:spcBef>
              <a:spcAft>
                <a:spcPts val="0"/>
              </a:spcAft>
              <a:defRPr/>
            </a:pPr>
            <a:r>
              <a:rPr lang="en-US" sz="1150" dirty="0" err="1"/>
              <a:t>Liban</a:t>
            </a:r>
            <a:r>
              <a:rPr lang="en-US" sz="1150" dirty="0"/>
              <a:t> Telecom </a:t>
            </a:r>
          </a:p>
          <a:p>
            <a:pPr marL="109538" indent="-109538" algn="ctr" fontAlgn="auto">
              <a:spcBef>
                <a:spcPts val="0"/>
              </a:spcBef>
              <a:spcAft>
                <a:spcPts val="0"/>
              </a:spcAft>
              <a:defRPr/>
            </a:pPr>
            <a:r>
              <a:rPr lang="en-US" sz="1150" dirty="0"/>
              <a:t>National Broadband Licenses</a:t>
            </a:r>
          </a:p>
          <a:p>
            <a:pPr marL="109538" indent="-109538" algn="ctr" fontAlgn="auto">
              <a:spcBef>
                <a:spcPts val="0"/>
              </a:spcBef>
              <a:spcAft>
                <a:spcPts val="0"/>
              </a:spcAft>
              <a:defRPr/>
            </a:pPr>
            <a:r>
              <a:rPr lang="en-US" sz="1150" dirty="0"/>
              <a:t>Broadband Licenses for own use only</a:t>
            </a:r>
          </a:p>
        </p:txBody>
      </p:sp>
      <p:sp>
        <p:nvSpPr>
          <p:cNvPr id="103" name="TextBox 102"/>
          <p:cNvSpPr txBox="1"/>
          <p:nvPr/>
        </p:nvSpPr>
        <p:spPr>
          <a:xfrm>
            <a:off x="5867400" y="1752600"/>
            <a:ext cx="2819400" cy="381000"/>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fontAlgn="auto">
              <a:spcBef>
                <a:spcPts val="0"/>
              </a:spcBef>
              <a:spcAft>
                <a:spcPts val="0"/>
              </a:spcAft>
              <a:defRPr/>
            </a:pPr>
            <a:r>
              <a:rPr lang="en-US" b="1" dirty="0"/>
              <a:t>Access</a:t>
            </a:r>
          </a:p>
        </p:txBody>
      </p:sp>
      <p:sp>
        <p:nvSpPr>
          <p:cNvPr id="104" name="Rectangle 10"/>
          <p:cNvSpPr>
            <a:spLocks noChangeArrowheads="1"/>
          </p:cNvSpPr>
          <p:nvPr/>
        </p:nvSpPr>
        <p:spPr bwMode="auto">
          <a:xfrm>
            <a:off x="5867400" y="2209800"/>
            <a:ext cx="2819400" cy="2362200"/>
          </a:xfrm>
          <a:prstGeom prst="rect">
            <a:avLst/>
          </a:prstGeom>
          <a:ln>
            <a:solidFill>
              <a:schemeClr val="bg1">
                <a:lumMod val="65000"/>
              </a:schemeClr>
            </a:solidFill>
            <a:headEnd/>
            <a:tailEnd/>
          </a:ln>
        </p:spPr>
        <p:style>
          <a:lnRef idx="2">
            <a:schemeClr val="dk1"/>
          </a:lnRef>
          <a:fillRef idx="1">
            <a:schemeClr val="lt1"/>
          </a:fillRef>
          <a:effectRef idx="0">
            <a:schemeClr val="dk1"/>
          </a:effectRef>
          <a:fontRef idx="minor">
            <a:schemeClr val="dk1"/>
          </a:fontRef>
        </p:style>
        <p:txBody>
          <a:bodyPr bIns="91440"/>
          <a:lstStyle/>
          <a:p>
            <a:pPr algn="ctr" fontAlgn="auto">
              <a:spcBef>
                <a:spcPts val="0"/>
              </a:spcBef>
              <a:spcAft>
                <a:spcPts val="0"/>
              </a:spcAft>
              <a:defRPr/>
            </a:pPr>
            <a:r>
              <a:rPr lang="en-US" b="1" dirty="0" err="1">
                <a:latin typeface="Arial" pitchFamily="34" charset="0"/>
                <a:cs typeface="Arial" pitchFamily="34" charset="0"/>
              </a:rPr>
              <a:t>Ras</a:t>
            </a:r>
            <a:r>
              <a:rPr lang="en-US" b="1" dirty="0">
                <a:latin typeface="Arial" pitchFamily="34" charset="0"/>
                <a:cs typeface="Arial" pitchFamily="34" charset="0"/>
              </a:rPr>
              <a:t> Beirut </a:t>
            </a:r>
          </a:p>
        </p:txBody>
      </p:sp>
      <p:sp>
        <p:nvSpPr>
          <p:cNvPr id="114" name="Up Arrow Callout 113"/>
          <p:cNvSpPr/>
          <p:nvPr/>
        </p:nvSpPr>
        <p:spPr>
          <a:xfrm>
            <a:off x="6324600" y="4495800"/>
            <a:ext cx="1905000" cy="1066800"/>
          </a:xfrm>
          <a:prstGeom prst="upArrowCallout">
            <a:avLst/>
          </a:prstGeom>
        </p:spPr>
        <p:style>
          <a:lnRef idx="1">
            <a:schemeClr val="accent4"/>
          </a:lnRef>
          <a:fillRef idx="2">
            <a:schemeClr val="accent4"/>
          </a:fillRef>
          <a:effectRef idx="1">
            <a:schemeClr val="accent4"/>
          </a:effectRef>
          <a:fontRef idx="minor">
            <a:schemeClr val="dk1"/>
          </a:fontRef>
        </p:style>
        <p:txBody>
          <a:bodyPr anchor="ctr"/>
          <a:lstStyle/>
          <a:p>
            <a:pPr marL="109538" indent="-109538" algn="ctr" fontAlgn="auto">
              <a:spcBef>
                <a:spcPts val="0"/>
              </a:spcBef>
              <a:spcAft>
                <a:spcPts val="0"/>
              </a:spcAft>
              <a:defRPr/>
            </a:pPr>
            <a:r>
              <a:rPr lang="en-US" sz="1200" dirty="0" err="1"/>
              <a:t>Liban</a:t>
            </a:r>
            <a:r>
              <a:rPr lang="en-US" sz="1200" dirty="0"/>
              <a:t> Telecom </a:t>
            </a:r>
          </a:p>
          <a:p>
            <a:pPr marL="109538" indent="-109538" algn="ctr" fontAlgn="auto">
              <a:spcBef>
                <a:spcPts val="0"/>
              </a:spcBef>
              <a:spcAft>
                <a:spcPts val="0"/>
              </a:spcAft>
              <a:defRPr/>
            </a:pPr>
            <a:r>
              <a:rPr lang="en-US" sz="1200" dirty="0"/>
              <a:t>National Broadband Licenses</a:t>
            </a:r>
          </a:p>
          <a:p>
            <a:pPr marL="109538" indent="-109538" algn="ctr" fontAlgn="auto">
              <a:spcBef>
                <a:spcPts val="0"/>
              </a:spcBef>
              <a:spcAft>
                <a:spcPts val="0"/>
              </a:spcAft>
              <a:defRPr/>
            </a:pPr>
            <a:r>
              <a:rPr lang="en-US" sz="1200" dirty="0"/>
              <a:t>Broadband Licenses </a:t>
            </a:r>
          </a:p>
        </p:txBody>
      </p:sp>
      <p:sp>
        <p:nvSpPr>
          <p:cNvPr id="115" name="Oval 114"/>
          <p:cNvSpPr/>
          <p:nvPr/>
        </p:nvSpPr>
        <p:spPr>
          <a:xfrm>
            <a:off x="7772400" y="2590800"/>
            <a:ext cx="741363" cy="700088"/>
          </a:xfrm>
          <a:prstGeom prst="ellipse">
            <a:avLst/>
          </a:prstGeom>
        </p:spPr>
        <p:style>
          <a:lnRef idx="2">
            <a:schemeClr val="accent4"/>
          </a:lnRef>
          <a:fillRef idx="1">
            <a:schemeClr val="lt1"/>
          </a:fillRef>
          <a:effectRef idx="0">
            <a:schemeClr val="accent4"/>
          </a:effectRef>
          <a:fontRef idx="minor">
            <a:schemeClr val="dk1"/>
          </a:fontRef>
        </p:style>
        <p:txBody>
          <a:bodyPr lIns="0" rIns="0" anchor="ctr"/>
          <a:lstStyle/>
          <a:p>
            <a:pPr algn="ctr" fontAlgn="auto">
              <a:spcBef>
                <a:spcPts val="0"/>
              </a:spcBef>
              <a:spcAft>
                <a:spcPts val="0"/>
              </a:spcAft>
              <a:defRPr/>
            </a:pPr>
            <a:r>
              <a:rPr lang="en-US" sz="1400" dirty="0"/>
              <a:t>User1</a:t>
            </a:r>
          </a:p>
        </p:txBody>
      </p:sp>
      <p:sp>
        <p:nvSpPr>
          <p:cNvPr id="116" name="Oval 115"/>
          <p:cNvSpPr/>
          <p:nvPr/>
        </p:nvSpPr>
        <p:spPr>
          <a:xfrm>
            <a:off x="6172200" y="3581400"/>
            <a:ext cx="741363" cy="700088"/>
          </a:xfrm>
          <a:prstGeom prst="ellipse">
            <a:avLst/>
          </a:prstGeom>
        </p:spPr>
        <p:style>
          <a:lnRef idx="2">
            <a:schemeClr val="accent4"/>
          </a:lnRef>
          <a:fillRef idx="1">
            <a:schemeClr val="lt1"/>
          </a:fillRef>
          <a:effectRef idx="0">
            <a:schemeClr val="accent4"/>
          </a:effectRef>
          <a:fontRef idx="minor">
            <a:schemeClr val="dk1"/>
          </a:fontRef>
        </p:style>
        <p:txBody>
          <a:bodyPr lIns="0" rIns="0" anchor="ctr"/>
          <a:lstStyle/>
          <a:p>
            <a:pPr algn="ctr" fontAlgn="auto">
              <a:spcBef>
                <a:spcPts val="0"/>
              </a:spcBef>
              <a:spcAft>
                <a:spcPts val="0"/>
              </a:spcAft>
              <a:defRPr/>
            </a:pPr>
            <a:r>
              <a:rPr lang="en-US" sz="1400" dirty="0"/>
              <a:t>User1</a:t>
            </a:r>
          </a:p>
        </p:txBody>
      </p:sp>
      <p:sp>
        <p:nvSpPr>
          <p:cNvPr id="118" name="Oval 117"/>
          <p:cNvSpPr/>
          <p:nvPr/>
        </p:nvSpPr>
        <p:spPr>
          <a:xfrm>
            <a:off x="7772400" y="3640138"/>
            <a:ext cx="741363" cy="700087"/>
          </a:xfrm>
          <a:prstGeom prst="ellipse">
            <a:avLst/>
          </a:prstGeom>
        </p:spPr>
        <p:style>
          <a:lnRef idx="2">
            <a:schemeClr val="accent4"/>
          </a:lnRef>
          <a:fillRef idx="1">
            <a:schemeClr val="lt1"/>
          </a:fillRef>
          <a:effectRef idx="0">
            <a:schemeClr val="accent4"/>
          </a:effectRef>
          <a:fontRef idx="minor">
            <a:schemeClr val="dk1"/>
          </a:fontRef>
        </p:style>
        <p:txBody>
          <a:bodyPr lIns="0" rIns="0" anchor="ctr"/>
          <a:lstStyle/>
          <a:p>
            <a:pPr algn="ctr" fontAlgn="auto">
              <a:spcBef>
                <a:spcPts val="0"/>
              </a:spcBef>
              <a:spcAft>
                <a:spcPts val="0"/>
              </a:spcAft>
              <a:defRPr/>
            </a:pPr>
            <a:r>
              <a:rPr lang="en-US" sz="1400" dirty="0"/>
              <a:t>User1</a:t>
            </a:r>
          </a:p>
        </p:txBody>
      </p:sp>
      <p:cxnSp>
        <p:nvCxnSpPr>
          <p:cNvPr id="119" name="Straight Arrow Connector 118"/>
          <p:cNvCxnSpPr>
            <a:stCxn id="123" idx="3"/>
            <a:endCxn id="115" idx="2"/>
          </p:cNvCxnSpPr>
          <p:nvPr/>
        </p:nvCxnSpPr>
        <p:spPr>
          <a:xfrm flipV="1">
            <a:off x="7058025" y="2940050"/>
            <a:ext cx="714375" cy="3651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2" name="Straight Arrow Connector 121"/>
          <p:cNvCxnSpPr/>
          <p:nvPr/>
        </p:nvCxnSpPr>
        <p:spPr>
          <a:xfrm>
            <a:off x="7058025" y="3360738"/>
            <a:ext cx="714375" cy="45561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23" name="Rectangle 10"/>
          <p:cNvSpPr>
            <a:spLocks noChangeArrowheads="1"/>
          </p:cNvSpPr>
          <p:nvPr/>
        </p:nvSpPr>
        <p:spPr bwMode="auto">
          <a:xfrm>
            <a:off x="6140450" y="2590800"/>
            <a:ext cx="917575" cy="769938"/>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lIns="9144" tIns="9144" rIns="9144" bIns="9144" anchor="ctr"/>
          <a:lstStyle/>
          <a:p>
            <a:pPr marL="914400" indent="-914400" algn="ctr" eaLnBrk="0" fontAlgn="auto" hangingPunct="0">
              <a:lnSpc>
                <a:spcPct val="140000"/>
              </a:lnSpc>
              <a:spcBef>
                <a:spcPct val="25000"/>
              </a:spcBef>
              <a:spcAft>
                <a:spcPts val="0"/>
              </a:spcAft>
              <a:buClr>
                <a:srgbClr val="0B1F65"/>
              </a:buClr>
              <a:defRPr/>
            </a:pPr>
            <a:r>
              <a:rPr lang="en-US" sz="1400" b="1" dirty="0" err="1">
                <a:latin typeface="Arial" pitchFamily="34" charset="0"/>
                <a:cs typeface="Arial" pitchFamily="34" charset="0"/>
              </a:rPr>
              <a:t>Ras</a:t>
            </a:r>
            <a:r>
              <a:rPr lang="en-US" sz="1400" b="1" dirty="0">
                <a:latin typeface="Arial" pitchFamily="34" charset="0"/>
                <a:cs typeface="Arial" pitchFamily="34" charset="0"/>
              </a:rPr>
              <a:t> </a:t>
            </a:r>
          </a:p>
          <a:p>
            <a:pPr marL="914400" indent="-914400" algn="ctr" eaLnBrk="0" fontAlgn="auto" hangingPunct="0">
              <a:lnSpc>
                <a:spcPct val="140000"/>
              </a:lnSpc>
              <a:spcBef>
                <a:spcPct val="25000"/>
              </a:spcBef>
              <a:spcAft>
                <a:spcPts val="0"/>
              </a:spcAft>
              <a:buClr>
                <a:srgbClr val="0B1F65"/>
              </a:buClr>
              <a:defRPr/>
            </a:pPr>
            <a:r>
              <a:rPr lang="en-US" sz="1400" b="1" dirty="0">
                <a:latin typeface="Arial" pitchFamily="34" charset="0"/>
                <a:cs typeface="Arial" pitchFamily="34" charset="0"/>
              </a:rPr>
              <a:t>Beirut</a:t>
            </a:r>
          </a:p>
        </p:txBody>
      </p:sp>
      <p:cxnSp>
        <p:nvCxnSpPr>
          <p:cNvPr id="124" name="Straight Arrow Connector 123"/>
          <p:cNvCxnSpPr/>
          <p:nvPr/>
        </p:nvCxnSpPr>
        <p:spPr>
          <a:xfrm rot="5400000">
            <a:off x="6452394" y="3493294"/>
            <a:ext cx="279400" cy="1428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67" idx="3"/>
            <a:endCxn id="68" idx="1"/>
          </p:cNvCxnSpPr>
          <p:nvPr/>
        </p:nvCxnSpPr>
        <p:spPr>
          <a:xfrm flipV="1">
            <a:off x="4211638" y="2705100"/>
            <a:ext cx="588962" cy="114300"/>
          </a:xfrm>
          <a:prstGeom prst="straightConnector1">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3906838" y="3048000"/>
            <a:ext cx="685800" cy="381000"/>
          </a:xfrm>
          <a:prstGeom prst="straightConnector1">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rot="5400000">
            <a:off x="3259138" y="3238500"/>
            <a:ext cx="381000" cy="152400"/>
          </a:xfrm>
          <a:prstGeom prst="straightConnector1">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flipV="1">
            <a:off x="3830638" y="3771900"/>
            <a:ext cx="762000" cy="76200"/>
          </a:xfrm>
          <a:prstGeom prst="straightConnector1">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flipV="1">
            <a:off x="3830638" y="3048000"/>
            <a:ext cx="762000" cy="457200"/>
          </a:xfrm>
          <a:prstGeom prst="straightConnector1">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sp>
        <p:nvSpPr>
          <p:cNvPr id="63" name="Rectangle 10"/>
          <p:cNvSpPr>
            <a:spLocks noChangeArrowheads="1"/>
          </p:cNvSpPr>
          <p:nvPr/>
        </p:nvSpPr>
        <p:spPr bwMode="auto">
          <a:xfrm>
            <a:off x="3068638" y="3505200"/>
            <a:ext cx="914400" cy="68580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lIns="9144" tIns="9144" rIns="9144" bIns="9144" anchor="ctr"/>
          <a:lstStyle/>
          <a:p>
            <a:pPr marL="914400" indent="-914400" algn="ctr" eaLnBrk="0" fontAlgn="auto" hangingPunct="0">
              <a:lnSpc>
                <a:spcPct val="140000"/>
              </a:lnSpc>
              <a:spcBef>
                <a:spcPct val="25000"/>
              </a:spcBef>
              <a:spcAft>
                <a:spcPts val="0"/>
              </a:spcAft>
              <a:buClr>
                <a:srgbClr val="0B1F65"/>
              </a:buClr>
              <a:defRPr/>
            </a:pPr>
            <a:r>
              <a:rPr lang="en-US" sz="1400" b="1" dirty="0" err="1">
                <a:latin typeface="Arial" pitchFamily="34" charset="0"/>
                <a:cs typeface="Arial" pitchFamily="34" charset="0"/>
              </a:rPr>
              <a:t>Mazraa</a:t>
            </a:r>
            <a:endParaRPr lang="en-US" sz="1400" b="1" dirty="0">
              <a:latin typeface="Arial" pitchFamily="34" charset="0"/>
              <a:cs typeface="Arial" pitchFamily="34" charset="0"/>
            </a:endParaRPr>
          </a:p>
        </p:txBody>
      </p:sp>
      <p:cxnSp>
        <p:nvCxnSpPr>
          <p:cNvPr id="64" name="Straight Arrow Connector 63"/>
          <p:cNvCxnSpPr/>
          <p:nvPr/>
        </p:nvCxnSpPr>
        <p:spPr>
          <a:xfrm rot="16200000" flipV="1">
            <a:off x="5097463" y="3228975"/>
            <a:ext cx="381000" cy="19050"/>
          </a:xfrm>
          <a:prstGeom prst="straightConnector1">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sp>
        <p:nvSpPr>
          <p:cNvPr id="67" name="Rectangle 10"/>
          <p:cNvSpPr>
            <a:spLocks noChangeArrowheads="1"/>
          </p:cNvSpPr>
          <p:nvPr/>
        </p:nvSpPr>
        <p:spPr bwMode="auto">
          <a:xfrm>
            <a:off x="3297238" y="2514600"/>
            <a:ext cx="914400" cy="60960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lIns="9144" tIns="9144" rIns="9144" bIns="9144" anchor="ctr"/>
          <a:lstStyle/>
          <a:p>
            <a:pPr marL="914400" indent="-914400" algn="ctr" eaLnBrk="0" fontAlgn="auto" hangingPunct="0">
              <a:lnSpc>
                <a:spcPct val="150000"/>
              </a:lnSpc>
              <a:spcBef>
                <a:spcPct val="25000"/>
              </a:spcBef>
              <a:spcAft>
                <a:spcPts val="0"/>
              </a:spcAft>
              <a:buClr>
                <a:srgbClr val="0B1F65"/>
              </a:buClr>
              <a:defRPr/>
            </a:pPr>
            <a:r>
              <a:rPr lang="en-US" sz="1400" b="1" dirty="0" err="1">
                <a:latin typeface="Arial" pitchFamily="34" charset="0"/>
                <a:cs typeface="Arial" pitchFamily="34" charset="0"/>
              </a:rPr>
              <a:t>Ras</a:t>
            </a:r>
            <a:r>
              <a:rPr lang="en-US" sz="1400" b="1" dirty="0">
                <a:latin typeface="Arial" pitchFamily="34" charset="0"/>
                <a:cs typeface="Arial" pitchFamily="34" charset="0"/>
              </a:rPr>
              <a:t> </a:t>
            </a:r>
          </a:p>
          <a:p>
            <a:pPr marL="914400" indent="-914400" algn="ctr" eaLnBrk="0" fontAlgn="auto" hangingPunct="0">
              <a:lnSpc>
                <a:spcPct val="150000"/>
              </a:lnSpc>
              <a:spcBef>
                <a:spcPct val="25000"/>
              </a:spcBef>
              <a:spcAft>
                <a:spcPts val="0"/>
              </a:spcAft>
              <a:buClr>
                <a:srgbClr val="0B1F65"/>
              </a:buClr>
              <a:defRPr/>
            </a:pPr>
            <a:r>
              <a:rPr lang="en-US" sz="1400" b="1" dirty="0">
                <a:latin typeface="Arial" pitchFamily="34" charset="0"/>
                <a:cs typeface="Arial" pitchFamily="34" charset="0"/>
              </a:rPr>
              <a:t>Beirut </a:t>
            </a:r>
          </a:p>
        </p:txBody>
      </p:sp>
      <p:sp>
        <p:nvSpPr>
          <p:cNvPr id="68" name="Rectangle 10"/>
          <p:cNvSpPr>
            <a:spLocks noChangeArrowheads="1"/>
          </p:cNvSpPr>
          <p:nvPr/>
        </p:nvSpPr>
        <p:spPr bwMode="auto">
          <a:xfrm>
            <a:off x="4800600" y="2362200"/>
            <a:ext cx="914400" cy="68580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lIns="9144" tIns="9144" rIns="9144" bIns="9144" anchor="ctr"/>
          <a:lstStyle/>
          <a:p>
            <a:pPr marL="914400" indent="-914400" algn="ctr" eaLnBrk="0" fontAlgn="auto" hangingPunct="0">
              <a:lnSpc>
                <a:spcPct val="140000"/>
              </a:lnSpc>
              <a:spcBef>
                <a:spcPct val="25000"/>
              </a:spcBef>
              <a:spcAft>
                <a:spcPts val="0"/>
              </a:spcAft>
              <a:buClr>
                <a:srgbClr val="0B1F65"/>
              </a:buClr>
              <a:defRPr/>
            </a:pPr>
            <a:r>
              <a:rPr lang="en-US" sz="1400" b="1" dirty="0" err="1">
                <a:latin typeface="Arial" pitchFamily="34" charset="0"/>
                <a:cs typeface="Arial" pitchFamily="34" charset="0"/>
              </a:rPr>
              <a:t>Achrafieh</a:t>
            </a:r>
            <a:r>
              <a:rPr lang="en-US" sz="1400" b="1" dirty="0">
                <a:latin typeface="Arial" pitchFamily="34" charset="0"/>
                <a:cs typeface="Arial" pitchFamily="34" charset="0"/>
              </a:rPr>
              <a:t> </a:t>
            </a:r>
          </a:p>
        </p:txBody>
      </p:sp>
      <p:sp>
        <p:nvSpPr>
          <p:cNvPr id="70" name="Rectangle 10"/>
          <p:cNvSpPr>
            <a:spLocks noChangeArrowheads="1"/>
          </p:cNvSpPr>
          <p:nvPr/>
        </p:nvSpPr>
        <p:spPr bwMode="auto">
          <a:xfrm>
            <a:off x="4572000" y="3429000"/>
            <a:ext cx="914400" cy="68580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lIns="9144" tIns="9144" rIns="9144" bIns="9144" anchor="ctr"/>
          <a:lstStyle/>
          <a:p>
            <a:pPr marL="914400" indent="-914400" algn="ctr" eaLnBrk="0" fontAlgn="auto" hangingPunct="0">
              <a:lnSpc>
                <a:spcPct val="140000"/>
              </a:lnSpc>
              <a:spcBef>
                <a:spcPct val="25000"/>
              </a:spcBef>
              <a:spcAft>
                <a:spcPts val="0"/>
              </a:spcAft>
              <a:buClr>
                <a:srgbClr val="0B1F65"/>
              </a:buClr>
              <a:defRPr/>
            </a:pPr>
            <a:endParaRPr lang="en-US" sz="1400" b="1" dirty="0">
              <a:latin typeface="Arial" pitchFamily="34" charset="0"/>
              <a:cs typeface="Arial" pitchFamily="34" charset="0"/>
            </a:endParaRPr>
          </a:p>
          <a:p>
            <a:pPr marL="914400" indent="-914400" algn="ctr" eaLnBrk="0" fontAlgn="auto" hangingPunct="0">
              <a:lnSpc>
                <a:spcPct val="140000"/>
              </a:lnSpc>
              <a:spcBef>
                <a:spcPct val="25000"/>
              </a:spcBef>
              <a:spcAft>
                <a:spcPts val="0"/>
              </a:spcAft>
              <a:buClr>
                <a:srgbClr val="0B1F65"/>
              </a:buClr>
              <a:defRPr/>
            </a:pPr>
            <a:r>
              <a:rPr lang="en-US" sz="1400" b="1" dirty="0">
                <a:latin typeface="Arial" pitchFamily="34" charset="0"/>
                <a:cs typeface="Arial" pitchFamily="34" charset="0"/>
              </a:rPr>
              <a:t>Sin El </a:t>
            </a:r>
            <a:r>
              <a:rPr lang="en-US" sz="1400" b="1" dirty="0" err="1">
                <a:latin typeface="Arial" pitchFamily="34" charset="0"/>
                <a:cs typeface="Arial" pitchFamily="34" charset="0"/>
              </a:rPr>
              <a:t>Fil</a:t>
            </a:r>
            <a:r>
              <a:rPr lang="en-US" sz="1400" b="1" dirty="0">
                <a:latin typeface="Arial" pitchFamily="34" charset="0"/>
                <a:cs typeface="Arial" pitchFamily="34" charset="0"/>
              </a:rPr>
              <a:t> </a:t>
            </a:r>
          </a:p>
          <a:p>
            <a:pPr marL="914400" indent="-914400" algn="ctr" eaLnBrk="0" fontAlgn="auto" hangingPunct="0">
              <a:lnSpc>
                <a:spcPct val="140000"/>
              </a:lnSpc>
              <a:spcBef>
                <a:spcPct val="25000"/>
              </a:spcBef>
              <a:spcAft>
                <a:spcPts val="0"/>
              </a:spcAft>
              <a:buClr>
                <a:srgbClr val="0B1F65"/>
              </a:buClr>
              <a:defRPr/>
            </a:pPr>
            <a:endParaRPr lang="en-US" sz="1400" b="1" dirty="0">
              <a:latin typeface="Arial" pitchFamily="34" charset="0"/>
              <a:cs typeface="Arial" pitchFamily="34" charset="0"/>
            </a:endParaRPr>
          </a:p>
        </p:txBody>
      </p:sp>
      <p:sp>
        <p:nvSpPr>
          <p:cNvPr id="75" name="TextBox 74"/>
          <p:cNvSpPr txBox="1"/>
          <p:nvPr/>
        </p:nvSpPr>
        <p:spPr>
          <a:xfrm>
            <a:off x="3048000" y="1752600"/>
            <a:ext cx="2743200" cy="381000"/>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fontAlgn="auto">
              <a:spcBef>
                <a:spcPts val="0"/>
              </a:spcBef>
              <a:spcAft>
                <a:spcPts val="0"/>
              </a:spcAft>
              <a:defRPr/>
            </a:pPr>
            <a:r>
              <a:rPr lang="en-US" b="1" dirty="0"/>
              <a:t>Metropolitan </a:t>
            </a:r>
          </a:p>
        </p:txBody>
      </p:sp>
      <p:sp>
        <p:nvSpPr>
          <p:cNvPr id="78" name="Rectangle 10"/>
          <p:cNvSpPr>
            <a:spLocks noChangeArrowheads="1"/>
          </p:cNvSpPr>
          <p:nvPr/>
        </p:nvSpPr>
        <p:spPr bwMode="auto">
          <a:xfrm>
            <a:off x="152400" y="2209800"/>
            <a:ext cx="2819400" cy="2362200"/>
          </a:xfrm>
          <a:prstGeom prst="rect">
            <a:avLst/>
          </a:prstGeom>
          <a:ln>
            <a:solidFill>
              <a:schemeClr val="bg1">
                <a:lumMod val="65000"/>
              </a:schemeClr>
            </a:solidFill>
            <a:headEnd/>
            <a:tailEnd/>
          </a:ln>
        </p:spPr>
        <p:style>
          <a:lnRef idx="2">
            <a:schemeClr val="dk1"/>
          </a:lnRef>
          <a:fillRef idx="1">
            <a:schemeClr val="lt1"/>
          </a:fillRef>
          <a:effectRef idx="0">
            <a:schemeClr val="dk1"/>
          </a:effectRef>
          <a:fontRef idx="minor">
            <a:schemeClr val="dk1"/>
          </a:fontRef>
        </p:style>
        <p:txBody>
          <a:bodyPr bIns="91440"/>
          <a:lstStyle/>
          <a:p>
            <a:pPr marL="914400" indent="-914400" eaLnBrk="0" fontAlgn="auto" hangingPunct="0">
              <a:lnSpc>
                <a:spcPct val="150000"/>
              </a:lnSpc>
              <a:spcBef>
                <a:spcPct val="25000"/>
              </a:spcBef>
              <a:spcAft>
                <a:spcPts val="0"/>
              </a:spcAft>
              <a:buClr>
                <a:srgbClr val="0B1F65"/>
              </a:buClr>
              <a:defRPr/>
            </a:pPr>
            <a:endParaRPr lang="en-US" b="1" dirty="0">
              <a:latin typeface="Arial" pitchFamily="34" charset="0"/>
              <a:cs typeface="Arial" pitchFamily="34" charset="0"/>
            </a:endParaRPr>
          </a:p>
        </p:txBody>
      </p:sp>
      <p:sp>
        <p:nvSpPr>
          <p:cNvPr id="79" name="Rectangle 10"/>
          <p:cNvSpPr>
            <a:spLocks noChangeArrowheads="1"/>
          </p:cNvSpPr>
          <p:nvPr/>
        </p:nvSpPr>
        <p:spPr bwMode="auto">
          <a:xfrm>
            <a:off x="228600" y="2590800"/>
            <a:ext cx="914400" cy="639763"/>
          </a:xfrm>
          <a:prstGeom prst="hexagon">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lIns="9144" tIns="9144" rIns="9144" bIns="9144" anchor="ctr"/>
          <a:lstStyle/>
          <a:p>
            <a:pPr marL="914400" indent="-914400" algn="ctr" eaLnBrk="0" fontAlgn="auto" hangingPunct="0">
              <a:lnSpc>
                <a:spcPct val="140000"/>
              </a:lnSpc>
              <a:spcBef>
                <a:spcPct val="25000"/>
              </a:spcBef>
              <a:spcAft>
                <a:spcPts val="0"/>
              </a:spcAft>
              <a:buClr>
                <a:srgbClr val="0B1F65"/>
              </a:buClr>
              <a:defRPr/>
            </a:pPr>
            <a:r>
              <a:rPr lang="en-US" sz="1400" b="1" dirty="0">
                <a:latin typeface="Arial" pitchFamily="34" charset="0"/>
                <a:cs typeface="Arial" pitchFamily="34" charset="0"/>
              </a:rPr>
              <a:t>Tripoli </a:t>
            </a:r>
          </a:p>
        </p:txBody>
      </p:sp>
      <p:sp>
        <p:nvSpPr>
          <p:cNvPr id="80" name="Rectangle 10"/>
          <p:cNvSpPr>
            <a:spLocks noChangeArrowheads="1"/>
          </p:cNvSpPr>
          <p:nvPr/>
        </p:nvSpPr>
        <p:spPr bwMode="auto">
          <a:xfrm>
            <a:off x="1981200" y="2725738"/>
            <a:ext cx="914400" cy="641350"/>
          </a:xfrm>
          <a:prstGeom prst="hexagon">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lIns="9144" tIns="9144" rIns="9144" bIns="9144" anchor="ctr"/>
          <a:lstStyle/>
          <a:p>
            <a:pPr marL="914400" indent="-914400" algn="ctr" eaLnBrk="0" fontAlgn="auto" hangingPunct="0">
              <a:lnSpc>
                <a:spcPct val="140000"/>
              </a:lnSpc>
              <a:spcBef>
                <a:spcPct val="25000"/>
              </a:spcBef>
              <a:spcAft>
                <a:spcPts val="0"/>
              </a:spcAft>
              <a:buClr>
                <a:srgbClr val="0B1F65"/>
              </a:buClr>
              <a:defRPr/>
            </a:pPr>
            <a:r>
              <a:rPr lang="en-US" sz="1400" b="1" dirty="0" err="1">
                <a:latin typeface="Arial" pitchFamily="34" charset="0"/>
                <a:cs typeface="Arial" pitchFamily="34" charset="0"/>
              </a:rPr>
              <a:t>Bekaa</a:t>
            </a:r>
            <a:endParaRPr lang="en-US" sz="1400" b="1" dirty="0">
              <a:latin typeface="Arial" pitchFamily="34" charset="0"/>
              <a:cs typeface="Arial" pitchFamily="34" charset="0"/>
            </a:endParaRPr>
          </a:p>
        </p:txBody>
      </p:sp>
      <p:sp>
        <p:nvSpPr>
          <p:cNvPr id="81" name="Rectangle 10"/>
          <p:cNvSpPr>
            <a:spLocks noChangeArrowheads="1"/>
          </p:cNvSpPr>
          <p:nvPr/>
        </p:nvSpPr>
        <p:spPr bwMode="auto">
          <a:xfrm>
            <a:off x="304800" y="3792538"/>
            <a:ext cx="914400" cy="641350"/>
          </a:xfrm>
          <a:prstGeom prst="hexagon">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lIns="9144" tIns="9144" rIns="9144" bIns="9144" anchor="ctr"/>
          <a:lstStyle/>
          <a:p>
            <a:pPr marL="914400" indent="-914400" algn="ctr" eaLnBrk="0" fontAlgn="auto" hangingPunct="0">
              <a:lnSpc>
                <a:spcPct val="140000"/>
              </a:lnSpc>
              <a:spcBef>
                <a:spcPct val="25000"/>
              </a:spcBef>
              <a:spcAft>
                <a:spcPts val="0"/>
              </a:spcAft>
              <a:buClr>
                <a:srgbClr val="0B1F65"/>
              </a:buClr>
              <a:defRPr/>
            </a:pPr>
            <a:r>
              <a:rPr lang="en-US" sz="1400" b="1" dirty="0" err="1">
                <a:latin typeface="Arial" pitchFamily="34" charset="0"/>
                <a:cs typeface="Arial" pitchFamily="34" charset="0"/>
              </a:rPr>
              <a:t>Saida</a:t>
            </a:r>
            <a:r>
              <a:rPr lang="en-US" sz="1400" b="1" dirty="0">
                <a:latin typeface="Arial" pitchFamily="34" charset="0"/>
                <a:cs typeface="Arial" pitchFamily="34" charset="0"/>
              </a:rPr>
              <a:t> </a:t>
            </a:r>
          </a:p>
        </p:txBody>
      </p:sp>
      <p:cxnSp>
        <p:nvCxnSpPr>
          <p:cNvPr id="82" name="Straight Arrow Connector 81"/>
          <p:cNvCxnSpPr/>
          <p:nvPr/>
        </p:nvCxnSpPr>
        <p:spPr>
          <a:xfrm rot="16200000" flipV="1">
            <a:off x="437357" y="3467894"/>
            <a:ext cx="609600" cy="39687"/>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a:stCxn id="80" idx="2"/>
            <a:endCxn id="79" idx="1"/>
          </p:cNvCxnSpPr>
          <p:nvPr/>
        </p:nvCxnSpPr>
        <p:spPr>
          <a:xfrm rot="10800000">
            <a:off x="1143000" y="2911475"/>
            <a:ext cx="838200" cy="134938"/>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5" name="Straight Arrow Connector 104"/>
          <p:cNvCxnSpPr>
            <a:endCxn id="81" idx="1"/>
          </p:cNvCxnSpPr>
          <p:nvPr/>
        </p:nvCxnSpPr>
        <p:spPr>
          <a:xfrm rot="10800000" flipV="1">
            <a:off x="1219200" y="4037013"/>
            <a:ext cx="685800" cy="76200"/>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6" name="Straight Arrow Connector 105"/>
          <p:cNvCxnSpPr/>
          <p:nvPr/>
        </p:nvCxnSpPr>
        <p:spPr>
          <a:xfrm rot="5400000">
            <a:off x="2286794" y="3563144"/>
            <a:ext cx="304800" cy="1588"/>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7" name="Straight Arrow Connector 106"/>
          <p:cNvCxnSpPr>
            <a:endCxn id="81" idx="3"/>
          </p:cNvCxnSpPr>
          <p:nvPr/>
        </p:nvCxnSpPr>
        <p:spPr>
          <a:xfrm rot="10800000" flipV="1">
            <a:off x="1058863" y="3182938"/>
            <a:ext cx="998537" cy="609600"/>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8" name="Straight Arrow Connector 107"/>
          <p:cNvCxnSpPr/>
          <p:nvPr/>
        </p:nvCxnSpPr>
        <p:spPr>
          <a:xfrm>
            <a:off x="1066800" y="3106738"/>
            <a:ext cx="998538" cy="609600"/>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sp>
        <p:nvSpPr>
          <p:cNvPr id="15401" name="TextBox 108"/>
          <p:cNvSpPr txBox="1">
            <a:spLocks noChangeArrowheads="1"/>
          </p:cNvSpPr>
          <p:nvPr/>
        </p:nvSpPr>
        <p:spPr bwMode="auto">
          <a:xfrm>
            <a:off x="228600" y="2209800"/>
            <a:ext cx="2598738" cy="369888"/>
          </a:xfrm>
          <a:prstGeom prst="rect">
            <a:avLst/>
          </a:prstGeom>
          <a:noFill/>
          <a:ln w="9525">
            <a:noFill/>
            <a:miter lim="800000"/>
            <a:headEnd/>
            <a:tailEnd/>
          </a:ln>
        </p:spPr>
        <p:txBody>
          <a:bodyPr>
            <a:spAutoFit/>
          </a:bodyPr>
          <a:lstStyle/>
          <a:p>
            <a:pPr algn="ctr"/>
            <a:r>
              <a:rPr lang="en-US" b="1">
                <a:latin typeface="Calibri" pitchFamily="34" charset="0"/>
              </a:rPr>
              <a:t>Lebanon </a:t>
            </a:r>
          </a:p>
        </p:txBody>
      </p:sp>
      <p:sp>
        <p:nvSpPr>
          <p:cNvPr id="110" name="Up Arrow Callout 109"/>
          <p:cNvSpPr/>
          <p:nvPr/>
        </p:nvSpPr>
        <p:spPr>
          <a:xfrm>
            <a:off x="609600" y="4495800"/>
            <a:ext cx="1905000" cy="1066800"/>
          </a:xfrm>
          <a:prstGeom prst="upArrowCallout">
            <a:avLst/>
          </a:prstGeom>
        </p:spPr>
        <p:style>
          <a:lnRef idx="1">
            <a:schemeClr val="accent4"/>
          </a:lnRef>
          <a:fillRef idx="2">
            <a:schemeClr val="accent4"/>
          </a:fillRef>
          <a:effectRef idx="1">
            <a:schemeClr val="accent4"/>
          </a:effectRef>
          <a:fontRef idx="minor">
            <a:schemeClr val="dk1"/>
          </a:fontRef>
        </p:style>
        <p:txBody>
          <a:bodyPr anchor="ctr"/>
          <a:lstStyle/>
          <a:p>
            <a:pPr marL="109538" indent="-109538" algn="ctr" fontAlgn="auto">
              <a:spcBef>
                <a:spcPts val="0"/>
              </a:spcBef>
              <a:spcAft>
                <a:spcPts val="0"/>
              </a:spcAft>
              <a:defRPr/>
            </a:pPr>
            <a:r>
              <a:rPr lang="en-US" sz="1200" dirty="0" err="1"/>
              <a:t>Liban</a:t>
            </a:r>
            <a:r>
              <a:rPr lang="en-US" sz="1200" dirty="0"/>
              <a:t> Telecom </a:t>
            </a:r>
          </a:p>
          <a:p>
            <a:pPr marL="109538" indent="-109538" algn="ctr" fontAlgn="auto">
              <a:spcBef>
                <a:spcPts val="0"/>
              </a:spcBef>
              <a:spcAft>
                <a:spcPts val="0"/>
              </a:spcAft>
              <a:defRPr/>
            </a:pPr>
            <a:r>
              <a:rPr lang="en-US" sz="1200" dirty="0"/>
              <a:t>National Broadband Licenses</a:t>
            </a:r>
          </a:p>
        </p:txBody>
      </p:sp>
      <p:sp>
        <p:nvSpPr>
          <p:cNvPr id="111" name="Rectangle 10"/>
          <p:cNvSpPr>
            <a:spLocks noChangeArrowheads="1"/>
          </p:cNvSpPr>
          <p:nvPr/>
        </p:nvSpPr>
        <p:spPr bwMode="auto">
          <a:xfrm>
            <a:off x="1981200" y="3810000"/>
            <a:ext cx="914400" cy="639763"/>
          </a:xfrm>
          <a:prstGeom prst="hexagon">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lIns="9144" tIns="9144" rIns="9144" bIns="9144" anchor="ctr"/>
          <a:lstStyle/>
          <a:p>
            <a:pPr marL="914400" indent="-914400" algn="ctr" eaLnBrk="0" fontAlgn="auto" hangingPunct="0">
              <a:lnSpc>
                <a:spcPct val="140000"/>
              </a:lnSpc>
              <a:spcBef>
                <a:spcPct val="25000"/>
              </a:spcBef>
              <a:spcAft>
                <a:spcPts val="0"/>
              </a:spcAft>
              <a:buClr>
                <a:srgbClr val="0B1F65"/>
              </a:buClr>
              <a:defRPr/>
            </a:pPr>
            <a:r>
              <a:rPr lang="en-US" sz="1400" b="1" dirty="0">
                <a:latin typeface="Arial" pitchFamily="34" charset="0"/>
                <a:cs typeface="Arial" pitchFamily="34" charset="0"/>
              </a:rPr>
              <a:t>Beirut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rtlCol="0">
            <a:normAutofit/>
          </a:bodyPr>
          <a:lstStyle/>
          <a:p>
            <a:pPr marL="0" indent="0" eaLnBrk="1" fontAlgn="auto" hangingPunct="1">
              <a:spcAft>
                <a:spcPts val="0"/>
              </a:spcAft>
              <a:buFont typeface="Arial" pitchFamily="34" charset="0"/>
              <a:buNone/>
              <a:defRPr/>
            </a:pPr>
            <a:r>
              <a:rPr altLang="ar-SA"/>
              <a:t>The regulatory framework and the public consultation process adopted by TRA aim at ensuring the success of liberalization</a:t>
            </a:r>
            <a:endParaRPr/>
          </a:p>
        </p:txBody>
      </p:sp>
      <p:sp>
        <p:nvSpPr>
          <p:cNvPr id="3" name="TextBox 2"/>
          <p:cNvSpPr txBox="1"/>
          <p:nvPr/>
        </p:nvSpPr>
        <p:spPr>
          <a:xfrm>
            <a:off x="8077200" y="2514600"/>
            <a:ext cx="1066800" cy="862013"/>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lIns="0" rIns="0" anchor="ctr">
            <a:spAutoFit/>
          </a:bodyPr>
          <a:lstStyle/>
          <a:p>
            <a:pPr marL="114300" indent="-114300" algn="ctr" fontAlgn="auto">
              <a:spcBef>
                <a:spcPts val="0"/>
              </a:spcBef>
              <a:spcAft>
                <a:spcPts val="0"/>
              </a:spcAft>
              <a:defRPr/>
            </a:pPr>
            <a:r>
              <a:rPr lang="en-US" sz="1000" dirty="0"/>
              <a:t>Spectrum Management and Licensing Regulation</a:t>
            </a:r>
          </a:p>
          <a:p>
            <a:pPr marL="114300" indent="-114300" algn="ctr" fontAlgn="auto">
              <a:spcBef>
                <a:spcPts val="0"/>
              </a:spcBef>
              <a:spcAft>
                <a:spcPts val="0"/>
              </a:spcAft>
              <a:defRPr/>
            </a:pPr>
            <a:endParaRPr lang="en-US" sz="1000" dirty="0"/>
          </a:p>
        </p:txBody>
      </p:sp>
      <p:sp>
        <p:nvSpPr>
          <p:cNvPr id="16388" name="TextBox 4"/>
          <p:cNvSpPr txBox="1">
            <a:spLocks noChangeArrowheads="1"/>
          </p:cNvSpPr>
          <p:nvPr/>
        </p:nvSpPr>
        <p:spPr bwMode="auto">
          <a:xfrm>
            <a:off x="304800" y="1735138"/>
            <a:ext cx="1454150" cy="246062"/>
          </a:xfrm>
          <a:prstGeom prst="rect">
            <a:avLst/>
          </a:prstGeom>
          <a:noFill/>
          <a:ln w="9525">
            <a:noFill/>
            <a:miter lim="800000"/>
            <a:headEnd/>
            <a:tailEnd/>
          </a:ln>
        </p:spPr>
        <p:txBody>
          <a:bodyPr>
            <a:spAutoFit/>
          </a:bodyPr>
          <a:lstStyle/>
          <a:p>
            <a:pPr algn="ctr"/>
            <a:r>
              <a:rPr lang="en-US" sz="1000" b="1">
                <a:solidFill>
                  <a:srgbClr val="000000"/>
                </a:solidFill>
              </a:rPr>
              <a:t>Drafting Stage</a:t>
            </a:r>
          </a:p>
        </p:txBody>
      </p:sp>
      <p:sp>
        <p:nvSpPr>
          <p:cNvPr id="16389" name="TextBox 5"/>
          <p:cNvSpPr txBox="1">
            <a:spLocks noChangeArrowheads="1"/>
          </p:cNvSpPr>
          <p:nvPr/>
        </p:nvSpPr>
        <p:spPr bwMode="auto">
          <a:xfrm>
            <a:off x="1905000" y="1735138"/>
            <a:ext cx="1454150" cy="246062"/>
          </a:xfrm>
          <a:prstGeom prst="rect">
            <a:avLst/>
          </a:prstGeom>
          <a:noFill/>
          <a:ln w="9525">
            <a:noFill/>
            <a:miter lim="800000"/>
            <a:headEnd/>
            <a:tailEnd/>
          </a:ln>
        </p:spPr>
        <p:txBody>
          <a:bodyPr>
            <a:spAutoFit/>
          </a:bodyPr>
          <a:lstStyle/>
          <a:p>
            <a:pPr algn="ctr"/>
            <a:r>
              <a:rPr lang="en-US" sz="1000" b="1">
                <a:solidFill>
                  <a:srgbClr val="000000"/>
                </a:solidFill>
              </a:rPr>
              <a:t>Draft Ready Stage</a:t>
            </a:r>
          </a:p>
        </p:txBody>
      </p:sp>
      <p:sp>
        <p:nvSpPr>
          <p:cNvPr id="16390" name="TextBox 6"/>
          <p:cNvSpPr txBox="1">
            <a:spLocks noChangeArrowheads="1"/>
          </p:cNvSpPr>
          <p:nvPr/>
        </p:nvSpPr>
        <p:spPr bwMode="auto">
          <a:xfrm>
            <a:off x="3581400" y="1735138"/>
            <a:ext cx="1454150" cy="246062"/>
          </a:xfrm>
          <a:prstGeom prst="rect">
            <a:avLst/>
          </a:prstGeom>
          <a:noFill/>
          <a:ln w="9525">
            <a:noFill/>
            <a:miter lim="800000"/>
            <a:headEnd/>
            <a:tailEnd/>
          </a:ln>
        </p:spPr>
        <p:txBody>
          <a:bodyPr>
            <a:spAutoFit/>
          </a:bodyPr>
          <a:lstStyle/>
          <a:p>
            <a:pPr algn="ctr"/>
            <a:r>
              <a:rPr lang="en-US" sz="1000" b="1">
                <a:solidFill>
                  <a:srgbClr val="000000"/>
                </a:solidFill>
              </a:rPr>
              <a:t>Consultation Stage</a:t>
            </a:r>
          </a:p>
        </p:txBody>
      </p:sp>
      <p:sp>
        <p:nvSpPr>
          <p:cNvPr id="16391" name="TextBox 7"/>
          <p:cNvSpPr txBox="1">
            <a:spLocks noChangeArrowheads="1"/>
          </p:cNvSpPr>
          <p:nvPr/>
        </p:nvSpPr>
        <p:spPr bwMode="auto">
          <a:xfrm>
            <a:off x="5105400" y="1752600"/>
            <a:ext cx="1454150" cy="400050"/>
          </a:xfrm>
          <a:prstGeom prst="rect">
            <a:avLst/>
          </a:prstGeom>
          <a:noFill/>
          <a:ln w="9525">
            <a:noFill/>
            <a:miter lim="800000"/>
            <a:headEnd/>
            <a:tailEnd/>
          </a:ln>
        </p:spPr>
        <p:txBody>
          <a:bodyPr>
            <a:spAutoFit/>
          </a:bodyPr>
          <a:lstStyle/>
          <a:p>
            <a:pPr algn="ctr"/>
            <a:r>
              <a:rPr lang="en-US" sz="1000" b="1">
                <a:solidFill>
                  <a:srgbClr val="000000"/>
                </a:solidFill>
              </a:rPr>
              <a:t>Final Review (TRA Board)</a:t>
            </a:r>
          </a:p>
        </p:txBody>
      </p:sp>
      <p:sp>
        <p:nvSpPr>
          <p:cNvPr id="16392" name="TextBox 8"/>
          <p:cNvSpPr txBox="1">
            <a:spLocks noChangeArrowheads="1"/>
          </p:cNvSpPr>
          <p:nvPr/>
        </p:nvSpPr>
        <p:spPr bwMode="auto">
          <a:xfrm>
            <a:off x="7086600" y="1752600"/>
            <a:ext cx="1090613" cy="246063"/>
          </a:xfrm>
          <a:prstGeom prst="rect">
            <a:avLst/>
          </a:prstGeom>
          <a:noFill/>
          <a:ln w="9525">
            <a:noFill/>
            <a:miter lim="800000"/>
            <a:headEnd/>
            <a:tailEnd/>
          </a:ln>
        </p:spPr>
        <p:txBody>
          <a:bodyPr>
            <a:spAutoFit/>
          </a:bodyPr>
          <a:lstStyle/>
          <a:p>
            <a:pPr algn="ctr"/>
            <a:r>
              <a:rPr lang="en-US" sz="1000" b="1">
                <a:solidFill>
                  <a:srgbClr val="000000"/>
                </a:solidFill>
              </a:rPr>
              <a:t>Issued</a:t>
            </a:r>
          </a:p>
        </p:txBody>
      </p:sp>
      <p:sp>
        <p:nvSpPr>
          <p:cNvPr id="10" name="TextBox 9"/>
          <p:cNvSpPr txBox="1"/>
          <p:nvPr/>
        </p:nvSpPr>
        <p:spPr>
          <a:xfrm>
            <a:off x="6629400" y="3505200"/>
            <a:ext cx="1371600" cy="554038"/>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Type Approval Regulation</a:t>
            </a:r>
          </a:p>
          <a:p>
            <a:pPr marL="114300" indent="-114300" algn="ctr" fontAlgn="auto">
              <a:spcBef>
                <a:spcPts val="0"/>
              </a:spcBef>
              <a:spcAft>
                <a:spcPts val="0"/>
              </a:spcAft>
              <a:defRPr/>
            </a:pPr>
            <a:endParaRPr lang="en-US" sz="1000" dirty="0"/>
          </a:p>
        </p:txBody>
      </p:sp>
      <p:sp>
        <p:nvSpPr>
          <p:cNvPr id="12" name="TextBox 11"/>
          <p:cNvSpPr txBox="1"/>
          <p:nvPr/>
        </p:nvSpPr>
        <p:spPr>
          <a:xfrm>
            <a:off x="228600" y="2743200"/>
            <a:ext cx="1454150" cy="40005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Accounting Separation Regulation</a:t>
            </a:r>
          </a:p>
        </p:txBody>
      </p:sp>
      <p:sp>
        <p:nvSpPr>
          <p:cNvPr id="13" name="TextBox 12"/>
          <p:cNvSpPr txBox="1"/>
          <p:nvPr/>
        </p:nvSpPr>
        <p:spPr>
          <a:xfrm>
            <a:off x="5029200" y="4191000"/>
            <a:ext cx="1524000" cy="40005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Spectrum Pricing Opinion </a:t>
            </a:r>
          </a:p>
        </p:txBody>
      </p:sp>
      <p:sp>
        <p:nvSpPr>
          <p:cNvPr id="14" name="TextBox 13"/>
          <p:cNvSpPr txBox="1"/>
          <p:nvPr/>
        </p:nvSpPr>
        <p:spPr>
          <a:xfrm>
            <a:off x="5943600" y="5943600"/>
            <a:ext cx="1295400" cy="40005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Consumer Affairs Regulation</a:t>
            </a:r>
          </a:p>
        </p:txBody>
      </p:sp>
      <p:sp>
        <p:nvSpPr>
          <p:cNvPr id="15" name="TextBox 14"/>
          <p:cNvSpPr txBox="1"/>
          <p:nvPr/>
        </p:nvSpPr>
        <p:spPr>
          <a:xfrm>
            <a:off x="6858000" y="2057400"/>
            <a:ext cx="1676400" cy="40005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spAutoFit/>
          </a:bodyPr>
          <a:lstStyle/>
          <a:p>
            <a:pPr fontAlgn="auto">
              <a:spcBef>
                <a:spcPts val="0"/>
              </a:spcBef>
              <a:spcAft>
                <a:spcPts val="0"/>
              </a:spcAft>
              <a:defRPr/>
            </a:pPr>
            <a:r>
              <a:rPr lang="en-US" sz="1000" dirty="0"/>
              <a:t>Significant Market Power Regulation</a:t>
            </a:r>
          </a:p>
        </p:txBody>
      </p:sp>
      <p:sp>
        <p:nvSpPr>
          <p:cNvPr id="16" name="TextBox 15"/>
          <p:cNvSpPr txBox="1"/>
          <p:nvPr/>
        </p:nvSpPr>
        <p:spPr>
          <a:xfrm>
            <a:off x="228600" y="2209800"/>
            <a:ext cx="1454150" cy="40005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Unbundling Regulation</a:t>
            </a:r>
          </a:p>
        </p:txBody>
      </p:sp>
      <p:sp>
        <p:nvSpPr>
          <p:cNvPr id="17" name="Pie 16"/>
          <p:cNvSpPr/>
          <p:nvPr/>
        </p:nvSpPr>
        <p:spPr bwMode="auto">
          <a:xfrm>
            <a:off x="533400" y="1371600"/>
            <a:ext cx="549275" cy="457200"/>
          </a:xfrm>
          <a:prstGeom prst="pie">
            <a:avLst>
              <a:gd name="adj1" fmla="val 16183475"/>
              <a:gd name="adj2" fmla="val 12637"/>
            </a:avLst>
          </a:prstGeom>
          <a:solidFill>
            <a:srgbClr val="75689F"/>
          </a:solidFill>
          <a:ln w="9525" cap="flat" cmpd="sng" algn="ctr">
            <a:solidFill>
              <a:schemeClr val="tx1"/>
            </a:solidFill>
            <a:prstDash val="solid"/>
            <a:round/>
            <a:headEnd type="none" w="med" len="med"/>
            <a:tailEnd type="none" w="med" len="med"/>
          </a:ln>
          <a:effectLst/>
        </p:spPr>
        <p:txBody>
          <a:bodyPr/>
          <a:lstStyle/>
          <a:p>
            <a:pPr algn="r" rtl="1">
              <a:defRPr/>
            </a:pPr>
            <a:endParaRPr lang="en-US" sz="1000" dirty="0"/>
          </a:p>
        </p:txBody>
      </p:sp>
      <p:sp>
        <p:nvSpPr>
          <p:cNvPr id="18" name="Pie 17"/>
          <p:cNvSpPr/>
          <p:nvPr/>
        </p:nvSpPr>
        <p:spPr bwMode="auto">
          <a:xfrm>
            <a:off x="2209800" y="1295400"/>
            <a:ext cx="549275" cy="457200"/>
          </a:xfrm>
          <a:prstGeom prst="pie">
            <a:avLst>
              <a:gd name="adj1" fmla="val 16278680"/>
              <a:gd name="adj2" fmla="val 2682988"/>
            </a:avLst>
          </a:prstGeom>
          <a:solidFill>
            <a:srgbClr val="75689F"/>
          </a:solidFill>
          <a:ln w="9525" cap="flat" cmpd="sng" algn="ctr">
            <a:solidFill>
              <a:schemeClr val="tx1"/>
            </a:solidFill>
            <a:prstDash val="solid"/>
            <a:round/>
            <a:headEnd type="none" w="med" len="med"/>
            <a:tailEnd type="none" w="med" len="med"/>
          </a:ln>
          <a:effectLst/>
        </p:spPr>
        <p:txBody>
          <a:bodyPr/>
          <a:lstStyle/>
          <a:p>
            <a:pPr algn="r" rtl="1">
              <a:defRPr/>
            </a:pPr>
            <a:endParaRPr lang="en-US" sz="1000" dirty="0"/>
          </a:p>
        </p:txBody>
      </p:sp>
      <p:sp>
        <p:nvSpPr>
          <p:cNvPr id="19" name="Pie 18"/>
          <p:cNvSpPr/>
          <p:nvPr/>
        </p:nvSpPr>
        <p:spPr bwMode="auto">
          <a:xfrm>
            <a:off x="3946525" y="1219200"/>
            <a:ext cx="549275" cy="457200"/>
          </a:xfrm>
          <a:prstGeom prst="pie">
            <a:avLst>
              <a:gd name="adj1" fmla="val 16183475"/>
              <a:gd name="adj2" fmla="val 8119316"/>
            </a:avLst>
          </a:prstGeom>
          <a:solidFill>
            <a:srgbClr val="75689F"/>
          </a:solidFill>
          <a:ln w="9525" cap="flat" cmpd="sng" algn="ctr">
            <a:solidFill>
              <a:schemeClr val="tx1"/>
            </a:solidFill>
            <a:prstDash val="solid"/>
            <a:round/>
            <a:headEnd type="none" w="med" len="med"/>
            <a:tailEnd type="none" w="med" len="med"/>
          </a:ln>
          <a:effectLst/>
        </p:spPr>
        <p:txBody>
          <a:bodyPr/>
          <a:lstStyle/>
          <a:p>
            <a:pPr algn="r" rtl="1">
              <a:defRPr/>
            </a:pPr>
            <a:endParaRPr lang="en-US" sz="1000" dirty="0"/>
          </a:p>
        </p:txBody>
      </p:sp>
      <p:sp>
        <p:nvSpPr>
          <p:cNvPr id="20" name="Pie 19"/>
          <p:cNvSpPr/>
          <p:nvPr/>
        </p:nvSpPr>
        <p:spPr bwMode="auto">
          <a:xfrm>
            <a:off x="5486400" y="1295400"/>
            <a:ext cx="549275" cy="457200"/>
          </a:xfrm>
          <a:prstGeom prst="pie">
            <a:avLst>
              <a:gd name="adj1" fmla="val 16183475"/>
              <a:gd name="adj2" fmla="val 10799988"/>
            </a:avLst>
          </a:prstGeom>
          <a:solidFill>
            <a:srgbClr val="75689F"/>
          </a:solidFill>
          <a:ln w="9525" cap="flat" cmpd="sng" algn="ctr">
            <a:solidFill>
              <a:schemeClr val="tx1"/>
            </a:solidFill>
            <a:prstDash val="solid"/>
            <a:round/>
            <a:headEnd type="none" w="med" len="med"/>
            <a:tailEnd type="none" w="med" len="med"/>
          </a:ln>
          <a:effectLst/>
        </p:spPr>
        <p:txBody>
          <a:bodyPr/>
          <a:lstStyle/>
          <a:p>
            <a:pPr algn="r" rtl="1">
              <a:defRPr/>
            </a:pPr>
            <a:endParaRPr lang="en-US" sz="1000" dirty="0"/>
          </a:p>
        </p:txBody>
      </p:sp>
      <p:sp>
        <p:nvSpPr>
          <p:cNvPr id="21" name="Pie 20"/>
          <p:cNvSpPr/>
          <p:nvPr/>
        </p:nvSpPr>
        <p:spPr bwMode="auto">
          <a:xfrm>
            <a:off x="7339013" y="1295400"/>
            <a:ext cx="549275" cy="457200"/>
          </a:xfrm>
          <a:prstGeom prst="pie">
            <a:avLst>
              <a:gd name="adj1" fmla="val 16183475"/>
              <a:gd name="adj2" fmla="val 16183295"/>
            </a:avLst>
          </a:prstGeom>
          <a:solidFill>
            <a:srgbClr val="75689F"/>
          </a:solidFill>
          <a:ln w="9525" cap="flat" cmpd="sng" algn="ctr">
            <a:solidFill>
              <a:schemeClr val="tx1"/>
            </a:solidFill>
            <a:prstDash val="solid"/>
            <a:round/>
            <a:headEnd type="none" w="med" len="med"/>
            <a:tailEnd type="none" w="med" len="med"/>
          </a:ln>
          <a:effectLst/>
        </p:spPr>
        <p:txBody>
          <a:bodyPr/>
          <a:lstStyle/>
          <a:p>
            <a:pPr algn="r" rtl="1">
              <a:defRPr/>
            </a:pPr>
            <a:endParaRPr lang="en-US" sz="1000" dirty="0"/>
          </a:p>
        </p:txBody>
      </p:sp>
      <p:sp>
        <p:nvSpPr>
          <p:cNvPr id="22" name="TextBox 21"/>
          <p:cNvSpPr txBox="1"/>
          <p:nvPr/>
        </p:nvSpPr>
        <p:spPr>
          <a:xfrm>
            <a:off x="5029200" y="2533650"/>
            <a:ext cx="1524000" cy="40005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Broadband Policy Statement </a:t>
            </a:r>
          </a:p>
        </p:txBody>
      </p:sp>
      <p:sp>
        <p:nvSpPr>
          <p:cNvPr id="23" name="TextBox 22"/>
          <p:cNvSpPr txBox="1"/>
          <p:nvPr/>
        </p:nvSpPr>
        <p:spPr>
          <a:xfrm>
            <a:off x="8077200" y="4953000"/>
            <a:ext cx="1066800" cy="708025"/>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Lebanese National Frequency Table</a:t>
            </a:r>
          </a:p>
        </p:txBody>
      </p:sp>
      <p:sp>
        <p:nvSpPr>
          <p:cNvPr id="25" name="TextBox 24"/>
          <p:cNvSpPr txBox="1"/>
          <p:nvPr/>
        </p:nvSpPr>
        <p:spPr>
          <a:xfrm>
            <a:off x="5029200" y="2209800"/>
            <a:ext cx="1524000" cy="246063"/>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Liberalization Roadmap</a:t>
            </a:r>
          </a:p>
        </p:txBody>
      </p:sp>
      <p:sp>
        <p:nvSpPr>
          <p:cNvPr id="26" name="TextBox 25"/>
          <p:cNvSpPr txBox="1"/>
          <p:nvPr/>
        </p:nvSpPr>
        <p:spPr>
          <a:xfrm>
            <a:off x="8077200" y="4495800"/>
            <a:ext cx="1066800" cy="40005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Licensing</a:t>
            </a:r>
          </a:p>
          <a:p>
            <a:pPr marL="114300" indent="-114300" algn="ctr" fontAlgn="auto">
              <a:spcBef>
                <a:spcPts val="0"/>
              </a:spcBef>
              <a:spcAft>
                <a:spcPts val="0"/>
              </a:spcAft>
              <a:defRPr/>
            </a:pPr>
            <a:r>
              <a:rPr lang="en-US" sz="1000" dirty="0"/>
              <a:t>Regulation </a:t>
            </a:r>
          </a:p>
        </p:txBody>
      </p:sp>
      <p:cxnSp>
        <p:nvCxnSpPr>
          <p:cNvPr id="16408" name="Straight Connector 28"/>
          <p:cNvCxnSpPr>
            <a:cxnSpLocks noChangeShapeType="1"/>
          </p:cNvCxnSpPr>
          <p:nvPr/>
        </p:nvCxnSpPr>
        <p:spPr bwMode="auto">
          <a:xfrm rot="5400000">
            <a:off x="1934369" y="2847181"/>
            <a:ext cx="3295650" cy="1588"/>
          </a:xfrm>
          <a:prstGeom prst="line">
            <a:avLst/>
          </a:prstGeom>
          <a:noFill/>
          <a:ln w="12700" algn="ctr">
            <a:solidFill>
              <a:srgbClr val="000000"/>
            </a:solidFill>
            <a:round/>
            <a:headEnd/>
            <a:tailEnd/>
          </a:ln>
        </p:spPr>
      </p:cxnSp>
      <p:sp>
        <p:nvSpPr>
          <p:cNvPr id="31" name="TextBox 30"/>
          <p:cNvSpPr txBox="1"/>
          <p:nvPr/>
        </p:nvSpPr>
        <p:spPr>
          <a:xfrm>
            <a:off x="6629400" y="4038600"/>
            <a:ext cx="1371600" cy="40005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Interconnection Regulation</a:t>
            </a:r>
          </a:p>
        </p:txBody>
      </p:sp>
      <p:sp>
        <p:nvSpPr>
          <p:cNvPr id="32" name="TextBox 31"/>
          <p:cNvSpPr txBox="1"/>
          <p:nvPr/>
        </p:nvSpPr>
        <p:spPr>
          <a:xfrm>
            <a:off x="6629400" y="2438400"/>
            <a:ext cx="1371600" cy="101600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fontAlgn="auto">
              <a:spcBef>
                <a:spcPts val="0"/>
              </a:spcBef>
              <a:spcAft>
                <a:spcPts val="0"/>
              </a:spcAft>
              <a:defRPr/>
            </a:pPr>
            <a:r>
              <a:rPr lang="en-US" sz="1000" dirty="0"/>
              <a:t>Decisions: </a:t>
            </a:r>
          </a:p>
          <a:p>
            <a:pPr marL="114300" indent="-114300" fontAlgn="auto">
              <a:spcBef>
                <a:spcPts val="0"/>
              </a:spcBef>
              <a:spcAft>
                <a:spcPts val="0"/>
              </a:spcAft>
              <a:buFont typeface="Arial" pitchFamily="34" charset="0"/>
              <a:buChar char="•"/>
              <a:defRPr/>
            </a:pPr>
            <a:r>
              <a:rPr lang="en-US" sz="1000" dirty="0"/>
              <a:t>VSAT, </a:t>
            </a:r>
          </a:p>
          <a:p>
            <a:pPr marL="114300" indent="-114300" fontAlgn="auto">
              <a:spcBef>
                <a:spcPts val="0"/>
              </a:spcBef>
              <a:spcAft>
                <a:spcPts val="0"/>
              </a:spcAft>
              <a:buFont typeface="Arial" pitchFamily="34" charset="0"/>
              <a:buChar char="•"/>
              <a:defRPr/>
            </a:pPr>
            <a:r>
              <a:rPr lang="en-US" sz="1000" dirty="0"/>
              <a:t>Trial IPTV</a:t>
            </a:r>
          </a:p>
          <a:p>
            <a:pPr marL="114300" indent="-114300" fontAlgn="auto">
              <a:spcBef>
                <a:spcPts val="0"/>
              </a:spcBef>
              <a:spcAft>
                <a:spcPts val="0"/>
              </a:spcAft>
              <a:buFont typeface="Arial" pitchFamily="34" charset="0"/>
              <a:buChar char="•"/>
              <a:defRPr/>
            </a:pPr>
            <a:r>
              <a:rPr lang="en-US" sz="1000" dirty="0"/>
              <a:t>Spectrum  trial Allocation for MoT / OGERO  </a:t>
            </a:r>
          </a:p>
        </p:txBody>
      </p:sp>
      <p:sp>
        <p:nvSpPr>
          <p:cNvPr id="33" name="TextBox 32"/>
          <p:cNvSpPr txBox="1"/>
          <p:nvPr/>
        </p:nvSpPr>
        <p:spPr>
          <a:xfrm>
            <a:off x="1981200" y="2209800"/>
            <a:ext cx="1539875" cy="246063"/>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VOIP Policy Statement </a:t>
            </a:r>
          </a:p>
        </p:txBody>
      </p:sp>
      <p:sp>
        <p:nvSpPr>
          <p:cNvPr id="34" name="TextBox 33"/>
          <p:cNvSpPr txBox="1"/>
          <p:nvPr/>
        </p:nvSpPr>
        <p:spPr>
          <a:xfrm>
            <a:off x="5029200" y="3124200"/>
            <a:ext cx="1524000" cy="246063"/>
          </a:xfrm>
          <a:prstGeom prst="rect">
            <a:avLst/>
          </a:prstGeom>
          <a:solidFill>
            <a:schemeClr val="bg1">
              <a:lumMod val="85000"/>
            </a:schemeClr>
          </a:solidFill>
          <a:ln>
            <a:solidFill>
              <a:schemeClr val="tx1"/>
            </a:solidFill>
          </a:ln>
          <a:effectLst>
            <a:outerShdw blurRad="50800"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Pricing Regulation</a:t>
            </a:r>
          </a:p>
        </p:txBody>
      </p:sp>
      <p:sp>
        <p:nvSpPr>
          <p:cNvPr id="35" name="TextBox 34"/>
          <p:cNvSpPr txBox="1"/>
          <p:nvPr/>
        </p:nvSpPr>
        <p:spPr>
          <a:xfrm>
            <a:off x="1981200" y="2590800"/>
            <a:ext cx="1463675" cy="246063"/>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National Roaming </a:t>
            </a:r>
          </a:p>
        </p:txBody>
      </p:sp>
      <p:sp>
        <p:nvSpPr>
          <p:cNvPr id="36" name="TextBox 35"/>
          <p:cNvSpPr txBox="1"/>
          <p:nvPr/>
        </p:nvSpPr>
        <p:spPr>
          <a:xfrm>
            <a:off x="5029200" y="3505200"/>
            <a:ext cx="1524000" cy="554038"/>
          </a:xfrm>
          <a:prstGeom prst="rect">
            <a:avLst/>
          </a:prstGeom>
          <a:solidFill>
            <a:schemeClr val="bg1">
              <a:lumMod val="85000"/>
            </a:schemeClr>
          </a:solidFill>
          <a:ln>
            <a:solidFill>
              <a:schemeClr val="tx1"/>
            </a:solidFill>
          </a:ln>
          <a:effectLst>
            <a:outerShdw blurRad="50800"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 Interconnection Interim Pricing Decision</a:t>
            </a:r>
          </a:p>
        </p:txBody>
      </p:sp>
      <p:sp>
        <p:nvSpPr>
          <p:cNvPr id="37" name="TextBox 36"/>
          <p:cNvSpPr txBox="1"/>
          <p:nvPr/>
        </p:nvSpPr>
        <p:spPr>
          <a:xfrm>
            <a:off x="3657600" y="2209800"/>
            <a:ext cx="1249363" cy="554038"/>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Spectrum </a:t>
            </a:r>
            <a:r>
              <a:rPr lang="en-US" sz="1000" dirty="0" err="1"/>
              <a:t>Refarming</a:t>
            </a:r>
            <a:r>
              <a:rPr lang="en-US" sz="1000" dirty="0"/>
              <a:t> and Packaging Plan</a:t>
            </a:r>
          </a:p>
        </p:txBody>
      </p:sp>
      <p:cxnSp>
        <p:nvCxnSpPr>
          <p:cNvPr id="16416" name="Straight Connector 28"/>
          <p:cNvCxnSpPr>
            <a:cxnSpLocks noChangeShapeType="1"/>
          </p:cNvCxnSpPr>
          <p:nvPr/>
        </p:nvCxnSpPr>
        <p:spPr bwMode="auto">
          <a:xfrm rot="5400000">
            <a:off x="2644775" y="3527425"/>
            <a:ext cx="4648200" cy="31750"/>
          </a:xfrm>
          <a:prstGeom prst="line">
            <a:avLst/>
          </a:prstGeom>
          <a:noFill/>
          <a:ln w="12700" algn="ctr">
            <a:solidFill>
              <a:srgbClr val="000000"/>
            </a:solidFill>
            <a:round/>
            <a:headEnd/>
            <a:tailEnd/>
          </a:ln>
        </p:spPr>
      </p:cxnSp>
      <p:cxnSp>
        <p:nvCxnSpPr>
          <p:cNvPr id="16417" name="Straight Connector 28"/>
          <p:cNvCxnSpPr>
            <a:cxnSpLocks noChangeShapeType="1"/>
          </p:cNvCxnSpPr>
          <p:nvPr/>
        </p:nvCxnSpPr>
        <p:spPr bwMode="auto">
          <a:xfrm rot="5400000">
            <a:off x="4267994" y="3580606"/>
            <a:ext cx="4724400" cy="1588"/>
          </a:xfrm>
          <a:prstGeom prst="line">
            <a:avLst/>
          </a:prstGeom>
          <a:noFill/>
          <a:ln w="12700" algn="ctr">
            <a:solidFill>
              <a:srgbClr val="000000"/>
            </a:solidFill>
            <a:round/>
            <a:headEnd/>
            <a:tailEnd/>
          </a:ln>
        </p:spPr>
      </p:cxnSp>
      <p:sp>
        <p:nvSpPr>
          <p:cNvPr id="30" name="TextBox 29"/>
          <p:cNvSpPr txBox="1"/>
          <p:nvPr/>
        </p:nvSpPr>
        <p:spPr>
          <a:xfrm>
            <a:off x="8077200" y="3429000"/>
            <a:ext cx="1066800" cy="554038"/>
          </a:xfrm>
          <a:prstGeom prst="rect">
            <a:avLst/>
          </a:prstGeom>
          <a:solidFill>
            <a:schemeClr val="bg1">
              <a:lumMod val="85000"/>
            </a:schemeClr>
          </a:solidFill>
          <a:ln>
            <a:solidFill>
              <a:schemeClr val="tx1"/>
            </a:solidFill>
          </a:ln>
          <a:effectLst>
            <a:outerShdw blurRad="50800"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Quality of Service Regulation</a:t>
            </a:r>
          </a:p>
        </p:txBody>
      </p:sp>
      <p:sp>
        <p:nvSpPr>
          <p:cNvPr id="39" name="TextBox 38"/>
          <p:cNvSpPr txBox="1"/>
          <p:nvPr/>
        </p:nvSpPr>
        <p:spPr>
          <a:xfrm>
            <a:off x="6629400" y="4953000"/>
            <a:ext cx="1371600" cy="708025"/>
          </a:xfrm>
          <a:prstGeom prst="rect">
            <a:avLst/>
          </a:prstGeom>
          <a:solidFill>
            <a:schemeClr val="bg1">
              <a:lumMod val="85000"/>
            </a:schemeClr>
          </a:solidFill>
          <a:ln>
            <a:solidFill>
              <a:schemeClr val="tx1"/>
            </a:solidFill>
          </a:ln>
          <a:effectLst>
            <a:outerShdw blurRad="50800"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Decision for establishment of call centers</a:t>
            </a:r>
          </a:p>
          <a:p>
            <a:pPr marL="114300" indent="-114300" algn="ctr" fontAlgn="auto">
              <a:spcBef>
                <a:spcPts val="0"/>
              </a:spcBef>
              <a:spcAft>
                <a:spcPts val="0"/>
              </a:spcAft>
              <a:defRPr/>
            </a:pPr>
            <a:endParaRPr lang="en-US" sz="1000" dirty="0"/>
          </a:p>
        </p:txBody>
      </p:sp>
      <p:sp>
        <p:nvSpPr>
          <p:cNvPr id="40" name="TextBox 39"/>
          <p:cNvSpPr txBox="1"/>
          <p:nvPr/>
        </p:nvSpPr>
        <p:spPr>
          <a:xfrm>
            <a:off x="228600" y="3276600"/>
            <a:ext cx="1463675" cy="246063"/>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Universal Service</a:t>
            </a:r>
          </a:p>
        </p:txBody>
      </p:sp>
      <p:sp>
        <p:nvSpPr>
          <p:cNvPr id="42" name="TextBox 41"/>
          <p:cNvSpPr txBox="1"/>
          <p:nvPr/>
        </p:nvSpPr>
        <p:spPr>
          <a:xfrm>
            <a:off x="228600" y="3657600"/>
            <a:ext cx="1463675" cy="246063"/>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CS / CPS</a:t>
            </a:r>
          </a:p>
        </p:txBody>
      </p:sp>
      <p:cxnSp>
        <p:nvCxnSpPr>
          <p:cNvPr id="16422" name="Straight Connector 28"/>
          <p:cNvCxnSpPr>
            <a:cxnSpLocks noChangeShapeType="1"/>
          </p:cNvCxnSpPr>
          <p:nvPr/>
        </p:nvCxnSpPr>
        <p:spPr bwMode="auto">
          <a:xfrm rot="5400000">
            <a:off x="181769" y="2866231"/>
            <a:ext cx="3295650" cy="1588"/>
          </a:xfrm>
          <a:prstGeom prst="line">
            <a:avLst/>
          </a:prstGeom>
          <a:noFill/>
          <a:ln w="12700" algn="ctr">
            <a:solidFill>
              <a:srgbClr val="000000"/>
            </a:solidFill>
            <a:round/>
            <a:headEnd/>
            <a:tailEnd/>
          </a:ln>
        </p:spPr>
      </p:cxnSp>
      <p:sp>
        <p:nvSpPr>
          <p:cNvPr id="41" name="TextBox 40"/>
          <p:cNvSpPr txBox="1"/>
          <p:nvPr/>
        </p:nvSpPr>
        <p:spPr>
          <a:xfrm>
            <a:off x="3657600" y="2838450"/>
            <a:ext cx="1219200" cy="40005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Improving FM Broadcasting</a:t>
            </a:r>
          </a:p>
        </p:txBody>
      </p:sp>
      <p:sp>
        <p:nvSpPr>
          <p:cNvPr id="16424" name="Rectangle 42"/>
          <p:cNvSpPr>
            <a:spLocks noChangeArrowheads="1"/>
          </p:cNvSpPr>
          <p:nvPr/>
        </p:nvSpPr>
        <p:spPr bwMode="auto">
          <a:xfrm>
            <a:off x="76200" y="5715000"/>
            <a:ext cx="1905000" cy="769938"/>
          </a:xfrm>
          <a:prstGeom prst="rect">
            <a:avLst/>
          </a:prstGeom>
          <a:noFill/>
          <a:ln w="9525">
            <a:noFill/>
            <a:miter lim="800000"/>
            <a:headEnd/>
            <a:tailEnd/>
          </a:ln>
        </p:spPr>
        <p:txBody>
          <a:bodyPr>
            <a:spAutoFit/>
          </a:bodyPr>
          <a:lstStyle/>
          <a:p>
            <a:pPr algn="just"/>
            <a:r>
              <a:rPr lang="en-US" sz="1100">
                <a:latin typeface="Calibri" pitchFamily="34" charset="0"/>
              </a:rPr>
              <a:t>* Decision approved by the board, but will be issued concurrently with the Mobile Auction Award. </a:t>
            </a:r>
          </a:p>
        </p:txBody>
      </p:sp>
      <p:sp>
        <p:nvSpPr>
          <p:cNvPr id="44" name="TextBox 43"/>
          <p:cNvSpPr txBox="1"/>
          <p:nvPr/>
        </p:nvSpPr>
        <p:spPr>
          <a:xfrm>
            <a:off x="8077200" y="4038600"/>
            <a:ext cx="1066800" cy="40005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Numbering</a:t>
            </a:r>
          </a:p>
          <a:p>
            <a:pPr marL="114300" indent="-114300" algn="ctr" fontAlgn="auto">
              <a:spcBef>
                <a:spcPts val="0"/>
              </a:spcBef>
              <a:spcAft>
                <a:spcPts val="0"/>
              </a:spcAft>
              <a:defRPr/>
            </a:pPr>
            <a:r>
              <a:rPr lang="en-US" sz="1000" dirty="0"/>
              <a:t>Regulation </a:t>
            </a:r>
          </a:p>
        </p:txBody>
      </p:sp>
      <p:sp>
        <p:nvSpPr>
          <p:cNvPr id="45" name="TextBox 44"/>
          <p:cNvSpPr txBox="1"/>
          <p:nvPr/>
        </p:nvSpPr>
        <p:spPr>
          <a:xfrm>
            <a:off x="3657600" y="3943350"/>
            <a:ext cx="1219200" cy="40005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lIns="0" rIns="0" anchor="ctr" anchorCtr="1">
            <a:spAutoFit/>
          </a:bodyPr>
          <a:lstStyle/>
          <a:p>
            <a:pPr marL="114300" indent="-114300" algn="ctr" fontAlgn="auto">
              <a:spcBef>
                <a:spcPts val="0"/>
              </a:spcBef>
              <a:spcAft>
                <a:spcPts val="0"/>
              </a:spcAft>
              <a:defRPr/>
            </a:pPr>
            <a:r>
              <a:rPr lang="en-US" sz="1000" dirty="0"/>
              <a:t>Access to Information Regulation</a:t>
            </a:r>
          </a:p>
        </p:txBody>
      </p:sp>
      <p:sp>
        <p:nvSpPr>
          <p:cNvPr id="46" name="TextBox 45"/>
          <p:cNvSpPr txBox="1"/>
          <p:nvPr/>
        </p:nvSpPr>
        <p:spPr>
          <a:xfrm>
            <a:off x="3657600" y="3314700"/>
            <a:ext cx="1219200" cy="554038"/>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Digital Migration Strategy for TV Broadcasting</a:t>
            </a:r>
          </a:p>
        </p:txBody>
      </p:sp>
      <p:sp>
        <p:nvSpPr>
          <p:cNvPr id="47" name="TextBox 46"/>
          <p:cNvSpPr txBox="1"/>
          <p:nvPr/>
        </p:nvSpPr>
        <p:spPr>
          <a:xfrm>
            <a:off x="6629400" y="4495800"/>
            <a:ext cx="1371600" cy="40005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National Numbering Plan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rtlCol="0">
            <a:normAutofit/>
          </a:bodyPr>
          <a:lstStyle/>
          <a:p>
            <a:pPr eaLnBrk="1" fontAlgn="auto" hangingPunct="1">
              <a:spcAft>
                <a:spcPts val="0"/>
              </a:spcAft>
              <a:buFont typeface="Arial" pitchFamily="34" charset="0"/>
              <a:buNone/>
              <a:defRPr/>
            </a:pPr>
            <a:r>
              <a:rPr sz="1800"/>
              <a:t>Lebanon's commitment</a:t>
            </a:r>
          </a:p>
        </p:txBody>
      </p:sp>
      <p:sp>
        <p:nvSpPr>
          <p:cNvPr id="3" name="TextBox 2"/>
          <p:cNvSpPr txBox="1"/>
          <p:nvPr/>
        </p:nvSpPr>
        <p:spPr>
          <a:xfrm>
            <a:off x="304800" y="1676400"/>
            <a:ext cx="8610600" cy="3970338"/>
          </a:xfrm>
          <a:prstGeom prst="rect">
            <a:avLst/>
          </a:prstGeom>
          <a:noFill/>
        </p:spPr>
        <p:txBody>
          <a:bodyPr>
            <a:spAutoFit/>
          </a:bodyPr>
          <a:lstStyle/>
          <a:p>
            <a:pPr algn="just" fontAlgn="auto">
              <a:spcBef>
                <a:spcPts val="0"/>
              </a:spcBef>
              <a:spcAft>
                <a:spcPts val="0"/>
              </a:spcAft>
              <a:buClr>
                <a:schemeClr val="accent4"/>
              </a:buClr>
              <a:buSzPct val="150000"/>
              <a:buFont typeface="Wingdings" pitchFamily="2" charset="2"/>
              <a:buChar char="ü"/>
              <a:defRPr/>
            </a:pPr>
            <a:r>
              <a:rPr lang="en-US" dirty="0">
                <a:latin typeface="+mj-lt"/>
              </a:rPr>
              <a:t>Bring the country back to the international telecommunications scene through market liberalization</a:t>
            </a:r>
          </a:p>
          <a:p>
            <a:pPr algn="just" fontAlgn="auto">
              <a:spcBef>
                <a:spcPts val="0"/>
              </a:spcBef>
              <a:spcAft>
                <a:spcPts val="0"/>
              </a:spcAft>
              <a:buClr>
                <a:schemeClr val="accent4"/>
              </a:buClr>
              <a:buSzPct val="150000"/>
              <a:defRPr/>
            </a:pPr>
            <a:endParaRPr lang="en-US" dirty="0">
              <a:latin typeface="+mj-lt"/>
            </a:endParaRPr>
          </a:p>
          <a:p>
            <a:pPr algn="just" fontAlgn="auto">
              <a:spcBef>
                <a:spcPts val="0"/>
              </a:spcBef>
              <a:spcAft>
                <a:spcPts val="0"/>
              </a:spcAft>
              <a:buClr>
                <a:schemeClr val="accent4"/>
              </a:buClr>
              <a:buSzPct val="150000"/>
              <a:buFont typeface="Wingdings" pitchFamily="2" charset="2"/>
              <a:buChar char="ü"/>
              <a:defRPr/>
            </a:pPr>
            <a:r>
              <a:rPr lang="en-US" dirty="0">
                <a:latin typeface="+mj-lt"/>
              </a:rPr>
              <a:t>Reconnect  the Lebanese population with the world by building a thriving, innovative, and competitive telecommunications market place, driven by a technologically advanced infrastructure-based sector and offering services at internationally competitive prices and quality</a:t>
            </a:r>
          </a:p>
          <a:p>
            <a:pPr algn="just" fontAlgn="auto">
              <a:spcBef>
                <a:spcPts val="0"/>
              </a:spcBef>
              <a:spcAft>
                <a:spcPts val="0"/>
              </a:spcAft>
              <a:buClr>
                <a:schemeClr val="accent4"/>
              </a:buClr>
              <a:buSzPct val="150000"/>
              <a:defRPr/>
            </a:pPr>
            <a:endParaRPr lang="en-US" dirty="0">
              <a:latin typeface="+mj-lt"/>
            </a:endParaRPr>
          </a:p>
          <a:p>
            <a:pPr algn="just" fontAlgn="auto">
              <a:spcBef>
                <a:spcPts val="0"/>
              </a:spcBef>
              <a:spcAft>
                <a:spcPts val="0"/>
              </a:spcAft>
              <a:buClr>
                <a:schemeClr val="accent4"/>
              </a:buClr>
              <a:buSzPct val="150000"/>
              <a:buFont typeface="Wingdings" pitchFamily="2" charset="2"/>
              <a:buChar char="ü"/>
              <a:defRPr/>
            </a:pPr>
            <a:r>
              <a:rPr lang="en-US" dirty="0">
                <a:latin typeface="+mj-lt"/>
              </a:rPr>
              <a:t> Promote the interests of telecom Lebanese consumers in the market to make sure they are getting good quality of service at affordable and competitive prices and that their right to safe, secure and confidential access to telecommunications is safeguarded</a:t>
            </a:r>
          </a:p>
          <a:p>
            <a:pPr algn="just" fontAlgn="auto">
              <a:spcBef>
                <a:spcPts val="0"/>
              </a:spcBef>
              <a:spcAft>
                <a:spcPts val="0"/>
              </a:spcAft>
              <a:buClr>
                <a:schemeClr val="accent4"/>
              </a:buClr>
              <a:buSzPct val="150000"/>
              <a:buFont typeface="Wingdings" pitchFamily="2" charset="2"/>
              <a:buChar char="ü"/>
              <a:defRPr/>
            </a:pPr>
            <a:endParaRPr lang="en-US" dirty="0">
              <a:latin typeface="+mj-lt"/>
            </a:endParaRPr>
          </a:p>
          <a:p>
            <a:pPr algn="just" fontAlgn="auto">
              <a:spcBef>
                <a:spcPts val="0"/>
              </a:spcBef>
              <a:spcAft>
                <a:spcPts val="0"/>
              </a:spcAft>
              <a:buClr>
                <a:schemeClr val="accent4"/>
              </a:buClr>
              <a:buSzPct val="150000"/>
              <a:buFont typeface="Wingdings" pitchFamily="2" charset="2"/>
              <a:buChar char="ü"/>
              <a:defRPr/>
            </a:pPr>
            <a:r>
              <a:rPr lang="en-US" dirty="0">
                <a:latin typeface="+mj-lt"/>
              </a:rPr>
              <a:t>TRA is providing a regulatory framework in line with international </a:t>
            </a:r>
            <a:r>
              <a:rPr lang="en-US">
                <a:latin typeface="+mj-lt"/>
              </a:rPr>
              <a:t>best practices </a:t>
            </a:r>
            <a:endParaRPr lang="en-US" dirty="0">
              <a:latin typeface="+mj-lt"/>
            </a:endParaRPr>
          </a:p>
          <a:p>
            <a:pPr fontAlgn="auto">
              <a:spcBef>
                <a:spcPts val="0"/>
              </a:spcBef>
              <a:spcAft>
                <a:spcPts val="0"/>
              </a:spcAft>
              <a:defRPr/>
            </a:pPr>
            <a:endParaRPr lang="en-US" dirty="0">
              <a:latin typeface="+mj-lt"/>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2495</TotalTime>
  <Words>1056</Words>
  <Application>Microsoft Office PowerPoint</Application>
  <PresentationFormat>On-screen Show (4:3)</PresentationFormat>
  <Paragraphs>241</Paragraphs>
  <Slides>9</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Arial </vt:lpstr>
      <vt:lpstr>Times New Roman</vt:lpstr>
      <vt:lpstr>Wingdings</vt:lpstr>
      <vt:lpstr>Batang</vt:lpstr>
      <vt:lpstr>1_Custom Design</vt:lpstr>
      <vt:lpstr>Slide 1</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Adele.Saab</dc:creator>
  <cp:lastModifiedBy>mireille.banikian</cp:lastModifiedBy>
  <cp:revision>403</cp:revision>
  <dcterms:created xsi:type="dcterms:W3CDTF">2008-11-11T12:21:03Z</dcterms:created>
  <dcterms:modified xsi:type="dcterms:W3CDTF">2009-06-12T12:52:15Z</dcterms:modified>
</cp:coreProperties>
</file>