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notesSlides/notesSlide8.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3"/>
  </p:notesMasterIdLst>
  <p:handoutMasterIdLst>
    <p:handoutMasterId r:id="rId14"/>
  </p:handoutMasterIdLst>
  <p:sldIdLst>
    <p:sldId id="258" r:id="rId2"/>
    <p:sldId id="318" r:id="rId3"/>
    <p:sldId id="310" r:id="rId4"/>
    <p:sldId id="317" r:id="rId5"/>
    <p:sldId id="308" r:id="rId6"/>
    <p:sldId id="307" r:id="rId7"/>
    <p:sldId id="261" r:id="rId8"/>
    <p:sldId id="322" r:id="rId9"/>
    <p:sldId id="309" r:id="rId10"/>
    <p:sldId id="321" r:id="rId11"/>
    <p:sldId id="29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81AD"/>
    <a:srgbClr val="D8D4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5462" autoAdjust="0"/>
  </p:normalViewPr>
  <p:slideViewPr>
    <p:cSldViewPr>
      <p:cViewPr varScale="1">
        <p:scale>
          <a:sx n="68" d="100"/>
          <a:sy n="68" d="100"/>
        </p:scale>
        <p:origin x="-396" y="-96"/>
      </p:cViewPr>
      <p:guideLst>
        <p:guide orient="horz" pos="2160"/>
        <p:guide pos="292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55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A454C-F7AB-446D-B91A-BBD4E7519524}" type="doc">
      <dgm:prSet loTypeId="urn:microsoft.com/office/officeart/2005/8/layout/pyramid2" loCatId="list" qsTypeId="urn:microsoft.com/office/officeart/2005/8/quickstyle/simple4" qsCatId="simple" csTypeId="urn:microsoft.com/office/officeart/2005/8/colors/accent4_2" csCatId="accent4" phldr="1"/>
      <dgm:spPr/>
      <dgm:t>
        <a:bodyPr/>
        <a:lstStyle/>
        <a:p>
          <a:endParaRPr lang="en-US"/>
        </a:p>
      </dgm:t>
    </dgm:pt>
    <dgm:pt modelId="{E91C4809-1386-41C4-9462-816CEAF3A246}">
      <dgm:prSet phldrT="[Text]" custT="1"/>
      <dgm:spPr/>
      <dgm:t>
        <a:bodyPr/>
        <a:lstStyle/>
        <a:p>
          <a:r>
            <a:rPr lang="en-US" sz="1600" b="1" dirty="0" smtClean="0"/>
            <a:t>E-services: e-government, e-learning, e-procurement applications, e-commerce</a:t>
          </a:r>
          <a:endParaRPr lang="en-US" sz="1600" b="1" dirty="0"/>
        </a:p>
      </dgm:t>
    </dgm:pt>
    <dgm:pt modelId="{E36B8F1F-4FD8-4C74-95B1-39A1306ADE19}" type="parTrans" cxnId="{3D86DC03-E418-47E9-8A99-25B19E6E4315}">
      <dgm:prSet/>
      <dgm:spPr/>
      <dgm:t>
        <a:bodyPr/>
        <a:lstStyle/>
        <a:p>
          <a:endParaRPr lang="en-US"/>
        </a:p>
      </dgm:t>
    </dgm:pt>
    <dgm:pt modelId="{21AB2934-EF41-4493-A5EB-01D33702EEF0}" type="sibTrans" cxnId="{3D86DC03-E418-47E9-8A99-25B19E6E4315}">
      <dgm:prSet/>
      <dgm:spPr/>
      <dgm:t>
        <a:bodyPr/>
        <a:lstStyle/>
        <a:p>
          <a:endParaRPr lang="en-US"/>
        </a:p>
      </dgm:t>
    </dgm:pt>
    <dgm:pt modelId="{DD188610-2AC3-4CAB-85E8-EAB7F26A51EC}">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t>Broader Legal Reforms</a:t>
          </a:r>
        </a:p>
        <a:p>
          <a:pPr defTabSz="533400">
            <a:lnSpc>
              <a:spcPct val="90000"/>
            </a:lnSpc>
            <a:spcBef>
              <a:spcPct val="0"/>
            </a:spcBef>
            <a:spcAft>
              <a:spcPct val="35000"/>
            </a:spcAft>
          </a:pPr>
          <a:endParaRPr lang="en-US" sz="1200" dirty="0"/>
        </a:p>
      </dgm:t>
    </dgm:pt>
    <dgm:pt modelId="{34E4EDE5-A633-4DDD-A9BA-43DFE5B27855}" type="parTrans" cxnId="{1702931D-D3D5-4F02-803B-D027D2485F84}">
      <dgm:prSet/>
      <dgm:spPr/>
      <dgm:t>
        <a:bodyPr/>
        <a:lstStyle/>
        <a:p>
          <a:endParaRPr lang="en-US"/>
        </a:p>
      </dgm:t>
    </dgm:pt>
    <dgm:pt modelId="{C6A6B5D4-CB11-47D8-B38A-92BB8F85B9F8}" type="sibTrans" cxnId="{1702931D-D3D5-4F02-803B-D027D2485F84}">
      <dgm:prSet/>
      <dgm:spPr/>
      <dgm:t>
        <a:bodyPr/>
        <a:lstStyle/>
        <a:p>
          <a:endParaRPr lang="en-US"/>
        </a:p>
      </dgm:t>
    </dgm:pt>
    <dgm:pt modelId="{62EB2E9A-8712-4867-8B46-3B2D0A83DD5F}">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t>E-Legislation Law</a:t>
          </a:r>
        </a:p>
        <a:p>
          <a:pPr defTabSz="533400">
            <a:lnSpc>
              <a:spcPct val="90000"/>
            </a:lnSpc>
            <a:spcBef>
              <a:spcPct val="0"/>
            </a:spcBef>
            <a:spcAft>
              <a:spcPct val="35000"/>
            </a:spcAft>
          </a:pPr>
          <a:endParaRPr lang="en-US" sz="1200" dirty="0"/>
        </a:p>
      </dgm:t>
    </dgm:pt>
    <dgm:pt modelId="{46417153-61B7-4F07-9F93-B3502BD0CA9D}" type="parTrans" cxnId="{455B0C53-8CBF-40B6-B4A6-8B19AB6E5091}">
      <dgm:prSet/>
      <dgm:spPr/>
      <dgm:t>
        <a:bodyPr/>
        <a:lstStyle/>
        <a:p>
          <a:endParaRPr lang="en-US"/>
        </a:p>
      </dgm:t>
    </dgm:pt>
    <dgm:pt modelId="{830DE51D-9B15-4653-8DAE-73BC5AE1FD74}" type="sibTrans" cxnId="{455B0C53-8CBF-40B6-B4A6-8B19AB6E5091}">
      <dgm:prSet/>
      <dgm:spPr/>
      <dgm:t>
        <a:bodyPr/>
        <a:lstStyle/>
        <a:p>
          <a:endParaRPr lang="en-US"/>
        </a:p>
      </dgm:t>
    </dgm:pt>
    <dgm:pt modelId="{7904BAA9-3286-4254-8ECC-DF21AE7FDA9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t>Enabling Telecommunications Market / Infrastructure</a:t>
          </a:r>
        </a:p>
        <a:p>
          <a:pPr defTabSz="800100">
            <a:lnSpc>
              <a:spcPct val="90000"/>
            </a:lnSpc>
            <a:spcBef>
              <a:spcPct val="0"/>
            </a:spcBef>
            <a:spcAft>
              <a:spcPct val="35000"/>
            </a:spcAft>
          </a:pPr>
          <a:endParaRPr lang="en-US" sz="1600" dirty="0"/>
        </a:p>
      </dgm:t>
    </dgm:pt>
    <dgm:pt modelId="{F3C11A83-CC27-4F45-9809-A7D41EFA9309}" type="parTrans" cxnId="{376FE5C5-EF62-4DC2-B554-FBC9AFB2DBDC}">
      <dgm:prSet/>
      <dgm:spPr/>
      <dgm:t>
        <a:bodyPr/>
        <a:lstStyle/>
        <a:p>
          <a:endParaRPr lang="en-US"/>
        </a:p>
      </dgm:t>
    </dgm:pt>
    <dgm:pt modelId="{B0F8A6A8-F794-4AA9-B351-6102A33C9460}" type="sibTrans" cxnId="{376FE5C5-EF62-4DC2-B554-FBC9AFB2DBDC}">
      <dgm:prSet/>
      <dgm:spPr/>
      <dgm:t>
        <a:bodyPr/>
        <a:lstStyle/>
        <a:p>
          <a:endParaRPr lang="en-US"/>
        </a:p>
      </dgm:t>
    </dgm:pt>
    <dgm:pt modelId="{625A7395-F030-47A0-B3DB-3078CDB672DD}" type="pres">
      <dgm:prSet presAssocID="{0BEA454C-F7AB-446D-B91A-BBD4E7519524}" presName="compositeShape" presStyleCnt="0">
        <dgm:presLayoutVars>
          <dgm:dir/>
          <dgm:resizeHandles/>
        </dgm:presLayoutVars>
      </dgm:prSet>
      <dgm:spPr/>
      <dgm:t>
        <a:bodyPr/>
        <a:lstStyle/>
        <a:p>
          <a:endParaRPr lang="en-US"/>
        </a:p>
      </dgm:t>
    </dgm:pt>
    <dgm:pt modelId="{E129ECC5-8163-41F6-A8FE-228D326712F6}" type="pres">
      <dgm:prSet presAssocID="{0BEA454C-F7AB-446D-B91A-BBD4E7519524}" presName="pyramid" presStyleLbl="node1" presStyleIdx="0" presStyleCnt="1" custLinFactNeighborX="-4375" custLinFactNeighborY="-2500"/>
      <dgm:spPr/>
    </dgm:pt>
    <dgm:pt modelId="{33FF86B6-11D4-4F0F-A6B0-91F540F79DFA}" type="pres">
      <dgm:prSet presAssocID="{0BEA454C-F7AB-446D-B91A-BBD4E7519524}" presName="theList" presStyleCnt="0"/>
      <dgm:spPr/>
    </dgm:pt>
    <dgm:pt modelId="{00ACFB8B-2BB1-45C1-B776-3F97E3421405}" type="pres">
      <dgm:prSet presAssocID="{E91C4809-1386-41C4-9462-816CEAF3A246}" presName="aNode" presStyleLbl="fgAcc1" presStyleIdx="0" presStyleCnt="4" custScaleX="146154" custLinFactY="-26236" custLinFactNeighborX="0" custLinFactNeighborY="-100000">
        <dgm:presLayoutVars>
          <dgm:bulletEnabled val="1"/>
        </dgm:presLayoutVars>
      </dgm:prSet>
      <dgm:spPr/>
      <dgm:t>
        <a:bodyPr/>
        <a:lstStyle/>
        <a:p>
          <a:endParaRPr lang="en-US"/>
        </a:p>
      </dgm:t>
    </dgm:pt>
    <dgm:pt modelId="{732B86B8-58AB-4882-BFC0-AD632810CF9D}" type="pres">
      <dgm:prSet presAssocID="{E91C4809-1386-41C4-9462-816CEAF3A246}" presName="aSpace" presStyleCnt="0"/>
      <dgm:spPr/>
    </dgm:pt>
    <dgm:pt modelId="{4EAE05D8-693F-4712-8C8F-74D75009B51D}" type="pres">
      <dgm:prSet presAssocID="{DD188610-2AC3-4CAB-85E8-EAB7F26A51EC}" presName="aNode" presStyleLbl="fgAcc1" presStyleIdx="1" presStyleCnt="4" custScaleX="146154" custLinFactY="26154" custLinFactNeighborX="0" custLinFactNeighborY="100000">
        <dgm:presLayoutVars>
          <dgm:bulletEnabled val="1"/>
        </dgm:presLayoutVars>
      </dgm:prSet>
      <dgm:spPr/>
      <dgm:t>
        <a:bodyPr/>
        <a:lstStyle/>
        <a:p>
          <a:endParaRPr lang="en-US"/>
        </a:p>
      </dgm:t>
    </dgm:pt>
    <dgm:pt modelId="{0E76605E-3986-4AF0-9DB6-B3D53A01FDD0}" type="pres">
      <dgm:prSet presAssocID="{DD188610-2AC3-4CAB-85E8-EAB7F26A51EC}" presName="aSpace" presStyleCnt="0"/>
      <dgm:spPr/>
    </dgm:pt>
    <dgm:pt modelId="{CBB00607-5A1B-4774-B37C-436A54E185BF}" type="pres">
      <dgm:prSet presAssocID="{62EB2E9A-8712-4867-8B46-3B2D0A83DD5F}" presName="aNode" presStyleLbl="fgAcc1" presStyleIdx="2" presStyleCnt="4" custScaleX="146154" custLinFactY="29698" custLinFactNeighborX="0" custLinFactNeighborY="100000">
        <dgm:presLayoutVars>
          <dgm:bulletEnabled val="1"/>
        </dgm:presLayoutVars>
      </dgm:prSet>
      <dgm:spPr/>
      <dgm:t>
        <a:bodyPr/>
        <a:lstStyle/>
        <a:p>
          <a:endParaRPr lang="en-US"/>
        </a:p>
      </dgm:t>
    </dgm:pt>
    <dgm:pt modelId="{D964C42E-31B6-44CD-93DC-1871C9150009}" type="pres">
      <dgm:prSet presAssocID="{62EB2E9A-8712-4867-8B46-3B2D0A83DD5F}" presName="aSpace" presStyleCnt="0"/>
      <dgm:spPr/>
    </dgm:pt>
    <dgm:pt modelId="{807EFF6F-287D-460D-87AB-F20162D2E4C5}" type="pres">
      <dgm:prSet presAssocID="{7904BAA9-3286-4254-8ECC-DF21AE7FDA93}" presName="aNode" presStyleLbl="fgAcc1" presStyleIdx="3" presStyleCnt="4" custScaleX="146154" custLinFactY="33242" custLinFactNeighborX="0" custLinFactNeighborY="100000">
        <dgm:presLayoutVars>
          <dgm:bulletEnabled val="1"/>
        </dgm:presLayoutVars>
      </dgm:prSet>
      <dgm:spPr/>
      <dgm:t>
        <a:bodyPr/>
        <a:lstStyle/>
        <a:p>
          <a:endParaRPr lang="en-US"/>
        </a:p>
      </dgm:t>
    </dgm:pt>
    <dgm:pt modelId="{05BC4E04-A3D5-4440-AA91-9E1798C1F6A9}" type="pres">
      <dgm:prSet presAssocID="{7904BAA9-3286-4254-8ECC-DF21AE7FDA93}" presName="aSpace" presStyleCnt="0"/>
      <dgm:spPr/>
    </dgm:pt>
  </dgm:ptLst>
  <dgm:cxnLst>
    <dgm:cxn modelId="{9FF1921B-72A1-47B4-9578-FA3020A02636}" type="presOf" srcId="{DD188610-2AC3-4CAB-85E8-EAB7F26A51EC}" destId="{4EAE05D8-693F-4712-8C8F-74D75009B51D}" srcOrd="0" destOrd="0" presId="urn:microsoft.com/office/officeart/2005/8/layout/pyramid2"/>
    <dgm:cxn modelId="{1702931D-D3D5-4F02-803B-D027D2485F84}" srcId="{0BEA454C-F7AB-446D-B91A-BBD4E7519524}" destId="{DD188610-2AC3-4CAB-85E8-EAB7F26A51EC}" srcOrd="1" destOrd="0" parTransId="{34E4EDE5-A633-4DDD-A9BA-43DFE5B27855}" sibTransId="{C6A6B5D4-CB11-47D8-B38A-92BB8F85B9F8}"/>
    <dgm:cxn modelId="{DC454C18-5523-49D7-8FA1-9B01FC0C19ED}" type="presOf" srcId="{62EB2E9A-8712-4867-8B46-3B2D0A83DD5F}" destId="{CBB00607-5A1B-4774-B37C-436A54E185BF}" srcOrd="0" destOrd="0" presId="urn:microsoft.com/office/officeart/2005/8/layout/pyramid2"/>
    <dgm:cxn modelId="{01C38CAE-76C7-4C1C-AB39-16A18DA80192}" type="presOf" srcId="{E91C4809-1386-41C4-9462-816CEAF3A246}" destId="{00ACFB8B-2BB1-45C1-B776-3F97E3421405}" srcOrd="0" destOrd="0" presId="urn:microsoft.com/office/officeart/2005/8/layout/pyramid2"/>
    <dgm:cxn modelId="{723E88DD-F026-43B6-94D0-AF56F5226B31}" type="presOf" srcId="{7904BAA9-3286-4254-8ECC-DF21AE7FDA93}" destId="{807EFF6F-287D-460D-87AB-F20162D2E4C5}" srcOrd="0" destOrd="0" presId="urn:microsoft.com/office/officeart/2005/8/layout/pyramid2"/>
    <dgm:cxn modelId="{376FE5C5-EF62-4DC2-B554-FBC9AFB2DBDC}" srcId="{0BEA454C-F7AB-446D-B91A-BBD4E7519524}" destId="{7904BAA9-3286-4254-8ECC-DF21AE7FDA93}" srcOrd="3" destOrd="0" parTransId="{F3C11A83-CC27-4F45-9809-A7D41EFA9309}" sibTransId="{B0F8A6A8-F794-4AA9-B351-6102A33C9460}"/>
    <dgm:cxn modelId="{521129DB-E895-47F8-9788-8499380A53DC}" type="presOf" srcId="{0BEA454C-F7AB-446D-B91A-BBD4E7519524}" destId="{625A7395-F030-47A0-B3DB-3078CDB672DD}" srcOrd="0" destOrd="0" presId="urn:microsoft.com/office/officeart/2005/8/layout/pyramid2"/>
    <dgm:cxn modelId="{455B0C53-8CBF-40B6-B4A6-8B19AB6E5091}" srcId="{0BEA454C-F7AB-446D-B91A-BBD4E7519524}" destId="{62EB2E9A-8712-4867-8B46-3B2D0A83DD5F}" srcOrd="2" destOrd="0" parTransId="{46417153-61B7-4F07-9F93-B3502BD0CA9D}" sibTransId="{830DE51D-9B15-4653-8DAE-73BC5AE1FD74}"/>
    <dgm:cxn modelId="{3D86DC03-E418-47E9-8A99-25B19E6E4315}" srcId="{0BEA454C-F7AB-446D-B91A-BBD4E7519524}" destId="{E91C4809-1386-41C4-9462-816CEAF3A246}" srcOrd="0" destOrd="0" parTransId="{E36B8F1F-4FD8-4C74-95B1-39A1306ADE19}" sibTransId="{21AB2934-EF41-4493-A5EB-01D33702EEF0}"/>
    <dgm:cxn modelId="{E3294075-F3EC-46F9-9528-D44DC009F087}" type="presParOf" srcId="{625A7395-F030-47A0-B3DB-3078CDB672DD}" destId="{E129ECC5-8163-41F6-A8FE-228D326712F6}" srcOrd="0" destOrd="0" presId="urn:microsoft.com/office/officeart/2005/8/layout/pyramid2"/>
    <dgm:cxn modelId="{8C9EED12-1BFC-48FE-B645-6902C721F533}" type="presParOf" srcId="{625A7395-F030-47A0-B3DB-3078CDB672DD}" destId="{33FF86B6-11D4-4F0F-A6B0-91F540F79DFA}" srcOrd="1" destOrd="0" presId="urn:microsoft.com/office/officeart/2005/8/layout/pyramid2"/>
    <dgm:cxn modelId="{F2737AB3-7EAE-4F05-8BEB-73BEF8FA2C9C}" type="presParOf" srcId="{33FF86B6-11D4-4F0F-A6B0-91F540F79DFA}" destId="{00ACFB8B-2BB1-45C1-B776-3F97E3421405}" srcOrd="0" destOrd="0" presId="urn:microsoft.com/office/officeart/2005/8/layout/pyramid2"/>
    <dgm:cxn modelId="{826935E9-1D90-4644-A1EE-E1A63856E50A}" type="presParOf" srcId="{33FF86B6-11D4-4F0F-A6B0-91F540F79DFA}" destId="{732B86B8-58AB-4882-BFC0-AD632810CF9D}" srcOrd="1" destOrd="0" presId="urn:microsoft.com/office/officeart/2005/8/layout/pyramid2"/>
    <dgm:cxn modelId="{7D382FEB-0F21-428E-B20D-2607597B4D21}" type="presParOf" srcId="{33FF86B6-11D4-4F0F-A6B0-91F540F79DFA}" destId="{4EAE05D8-693F-4712-8C8F-74D75009B51D}" srcOrd="2" destOrd="0" presId="urn:microsoft.com/office/officeart/2005/8/layout/pyramid2"/>
    <dgm:cxn modelId="{0CBD81D3-7B2A-490A-BAEA-F3C1274633BA}" type="presParOf" srcId="{33FF86B6-11D4-4F0F-A6B0-91F540F79DFA}" destId="{0E76605E-3986-4AF0-9DB6-B3D53A01FDD0}" srcOrd="3" destOrd="0" presId="urn:microsoft.com/office/officeart/2005/8/layout/pyramid2"/>
    <dgm:cxn modelId="{2D43082D-8039-4B12-9234-2BE63FBBAD86}" type="presParOf" srcId="{33FF86B6-11D4-4F0F-A6B0-91F540F79DFA}" destId="{CBB00607-5A1B-4774-B37C-436A54E185BF}" srcOrd="4" destOrd="0" presId="urn:microsoft.com/office/officeart/2005/8/layout/pyramid2"/>
    <dgm:cxn modelId="{6B166DB9-457B-48AA-AC67-6C18144B5DBB}" type="presParOf" srcId="{33FF86B6-11D4-4F0F-A6B0-91F540F79DFA}" destId="{D964C42E-31B6-44CD-93DC-1871C9150009}" srcOrd="5" destOrd="0" presId="urn:microsoft.com/office/officeart/2005/8/layout/pyramid2"/>
    <dgm:cxn modelId="{711344BB-7721-4A6A-BE19-A0092F445B30}" type="presParOf" srcId="{33FF86B6-11D4-4F0F-A6B0-91F540F79DFA}" destId="{807EFF6F-287D-460D-87AB-F20162D2E4C5}" srcOrd="6" destOrd="0" presId="urn:microsoft.com/office/officeart/2005/8/layout/pyramid2"/>
    <dgm:cxn modelId="{F5CF20AB-46B1-4DE5-8B24-034CC9ED19F7}" type="presParOf" srcId="{33FF86B6-11D4-4F0F-A6B0-91F540F79DFA}" destId="{05BC4E04-A3D5-4440-AA91-9E1798C1F6A9}" srcOrd="7"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99E02E-A66D-4234-9509-29E0667A71E7}" type="doc">
      <dgm:prSet loTypeId="urn:microsoft.com/office/officeart/2005/8/layout/vList5" loCatId="list" qsTypeId="urn:microsoft.com/office/officeart/2005/8/quickstyle/simple1" qsCatId="simple" csTypeId="urn:microsoft.com/office/officeart/2005/8/colors/accent4_5" csCatId="accent4" phldr="1"/>
      <dgm:spPr/>
      <dgm:t>
        <a:bodyPr/>
        <a:lstStyle/>
        <a:p>
          <a:endParaRPr lang="en-US"/>
        </a:p>
      </dgm:t>
    </dgm:pt>
    <dgm:pt modelId="{4CAC30C0-9F31-4436-89D7-3D8A90831AD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i="0" u="none" dirty="0" smtClean="0">
              <a:latin typeface="Arial" pitchFamily="34" charset="0"/>
              <a:cs typeface="Arial" pitchFamily="34" charset="0"/>
            </a:rPr>
            <a:t>Fixed </a:t>
          </a:r>
          <a:r>
            <a:rPr lang="en-US" sz="1800" b="1" i="0" u="none" dirty="0" err="1" smtClean="0">
              <a:latin typeface="Arial" pitchFamily="34" charset="0"/>
              <a:cs typeface="Arial" pitchFamily="34" charset="0"/>
            </a:rPr>
            <a:t>MoT</a:t>
          </a:r>
          <a:r>
            <a:rPr lang="en-US" sz="1800" b="1" i="0" u="none" dirty="0" smtClean="0">
              <a:latin typeface="Arial" pitchFamily="34" charset="0"/>
              <a:cs typeface="Arial" pitchFamily="34" charset="0"/>
            </a:rPr>
            <a:t> Infrastructure</a:t>
          </a:r>
        </a:p>
        <a:p>
          <a:pPr defTabSz="933450">
            <a:lnSpc>
              <a:spcPct val="90000"/>
            </a:lnSpc>
            <a:spcBef>
              <a:spcPct val="0"/>
            </a:spcBef>
            <a:spcAft>
              <a:spcPct val="35000"/>
            </a:spcAft>
          </a:pPr>
          <a:endParaRPr lang="en-US" sz="2100" dirty="0"/>
        </a:p>
      </dgm:t>
    </dgm:pt>
    <dgm:pt modelId="{986BB57C-9BC8-44E7-A169-38155B2D674E}" type="parTrans" cxnId="{53A62956-28A3-43AD-A512-BD3122F3208B}">
      <dgm:prSet/>
      <dgm:spPr/>
      <dgm:t>
        <a:bodyPr/>
        <a:lstStyle/>
        <a:p>
          <a:endParaRPr lang="en-US"/>
        </a:p>
      </dgm:t>
    </dgm:pt>
    <dgm:pt modelId="{173B2E91-4A27-4FD3-B3F3-516BC026DA9C}" type="sibTrans" cxnId="{53A62956-28A3-43AD-A512-BD3122F3208B}">
      <dgm:prSet/>
      <dgm:spPr/>
      <dgm:t>
        <a:bodyPr/>
        <a:lstStyle/>
        <a:p>
          <a:endParaRPr lang="en-US"/>
        </a:p>
      </dgm:t>
    </dgm:pt>
    <dgm:pt modelId="{660A9200-7CD0-42AD-98E7-9E8DE8F1392F}">
      <dgm:prSet phldrT="[Text]"/>
      <dgm:spPr/>
      <dgm:t>
        <a:bodyPr/>
        <a:lstStyle/>
        <a:p>
          <a:r>
            <a:rPr lang="en-US" sz="1500" dirty="0" smtClean="0">
              <a:latin typeface="Arial" pitchFamily="34" charset="0"/>
              <a:cs typeface="Arial" pitchFamily="34" charset="0"/>
            </a:rPr>
            <a:t>Currently the </a:t>
          </a:r>
          <a:r>
            <a:rPr lang="en-US" sz="1500" u="sng" dirty="0" smtClean="0">
              <a:latin typeface="Arial" pitchFamily="34" charset="0"/>
              <a:cs typeface="Arial" pitchFamily="34" charset="0"/>
            </a:rPr>
            <a:t>Only</a:t>
          </a:r>
          <a:r>
            <a:rPr lang="en-US" sz="1500" dirty="0" smtClean="0">
              <a:latin typeface="Arial" pitchFamily="34" charset="0"/>
              <a:cs typeface="Arial" pitchFamily="34" charset="0"/>
            </a:rPr>
            <a:t> provider of </a:t>
          </a:r>
          <a:r>
            <a:rPr lang="en-US" sz="1500" u="sng" dirty="0" smtClean="0">
              <a:latin typeface="Arial" pitchFamily="34" charset="0"/>
              <a:cs typeface="Arial" pitchFamily="34" charset="0"/>
            </a:rPr>
            <a:t>National Internet </a:t>
          </a:r>
          <a:r>
            <a:rPr lang="en-US" sz="1500" dirty="0" smtClean="0">
              <a:latin typeface="Arial" pitchFamily="34" charset="0"/>
              <a:cs typeface="Arial" pitchFamily="34" charset="0"/>
            </a:rPr>
            <a:t>and </a:t>
          </a:r>
          <a:r>
            <a:rPr lang="en-US" sz="1500" u="sng" dirty="0" smtClean="0">
              <a:latin typeface="Arial" pitchFamily="34" charset="0"/>
              <a:cs typeface="Arial" pitchFamily="34" charset="0"/>
            </a:rPr>
            <a:t>Data Transmission</a:t>
          </a:r>
          <a:endParaRPr lang="en-US" sz="1500" u="sng" dirty="0"/>
        </a:p>
      </dgm:t>
    </dgm:pt>
    <dgm:pt modelId="{BF47C525-3852-4E35-A122-287C572E8833}" type="parTrans" cxnId="{0996869E-D980-472E-96F1-630DD622B631}">
      <dgm:prSet/>
      <dgm:spPr/>
      <dgm:t>
        <a:bodyPr/>
        <a:lstStyle/>
        <a:p>
          <a:endParaRPr lang="en-US"/>
        </a:p>
      </dgm:t>
    </dgm:pt>
    <dgm:pt modelId="{FE411839-060B-4B06-8C10-F85210768AE6}" type="sibTrans" cxnId="{0996869E-D980-472E-96F1-630DD622B631}">
      <dgm:prSet/>
      <dgm:spPr/>
      <dgm:t>
        <a:bodyPr/>
        <a:lstStyle/>
        <a:p>
          <a:endParaRPr lang="en-US"/>
        </a:p>
      </dgm:t>
    </dgm:pt>
    <dgm:pt modelId="{C5EC3A7D-9864-45DF-9B13-302C48592A3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i="1" u="none" dirty="0" smtClean="0">
              <a:latin typeface="Arial" pitchFamily="34" charset="0"/>
              <a:cs typeface="Arial" pitchFamily="34" charset="0"/>
            </a:rPr>
            <a:t>National Broadband Licenses</a:t>
          </a:r>
          <a:endParaRPr lang="en-US" b="1" u="none" dirty="0" smtClean="0"/>
        </a:p>
        <a:p>
          <a:pPr defTabSz="889000">
            <a:lnSpc>
              <a:spcPct val="90000"/>
            </a:lnSpc>
            <a:spcBef>
              <a:spcPct val="0"/>
            </a:spcBef>
            <a:spcAft>
              <a:spcPct val="35000"/>
            </a:spcAft>
          </a:pPr>
          <a:endParaRPr lang="en-US" dirty="0"/>
        </a:p>
      </dgm:t>
    </dgm:pt>
    <dgm:pt modelId="{30333876-6D0E-4B9E-90CF-2F3CE7E08DE1}" type="parTrans" cxnId="{9761E1AA-828B-4F83-AB26-31D2A45863BD}">
      <dgm:prSet/>
      <dgm:spPr/>
      <dgm:t>
        <a:bodyPr/>
        <a:lstStyle/>
        <a:p>
          <a:endParaRPr lang="en-US"/>
        </a:p>
      </dgm:t>
    </dgm:pt>
    <dgm:pt modelId="{2C552FDB-4A5D-4CF8-AA1D-5FDA77A995FF}" type="sibTrans" cxnId="{9761E1AA-828B-4F83-AB26-31D2A45863BD}">
      <dgm:prSet/>
      <dgm:spPr/>
      <dgm:t>
        <a:bodyPr/>
        <a:lstStyle/>
        <a:p>
          <a:endParaRPr lang="en-US"/>
        </a:p>
      </dgm:t>
    </dgm:pt>
    <dgm:pt modelId="{2AACE9C9-B2E2-4C98-AC8A-A4F4B48D33CC}">
      <dgm:prSet phldrT="[Text]"/>
      <dgm:spPr/>
      <dgm:t>
        <a:bodyPr/>
        <a:lstStyle/>
        <a:p>
          <a:r>
            <a:rPr lang="en-US" dirty="0" smtClean="0">
              <a:latin typeface="Arial" pitchFamily="34" charset="0"/>
              <a:cs typeface="Arial" pitchFamily="34" charset="0"/>
            </a:rPr>
            <a:t>Provide a best in class alternative </a:t>
          </a:r>
          <a:r>
            <a:rPr lang="en-US" u="sng" dirty="0" smtClean="0">
              <a:latin typeface="Arial" pitchFamily="34" charset="0"/>
              <a:cs typeface="Arial" pitchFamily="34" charset="0"/>
            </a:rPr>
            <a:t>National Networks</a:t>
          </a:r>
          <a:r>
            <a:rPr lang="en-US" dirty="0" smtClean="0">
              <a:latin typeface="Arial" pitchFamily="34" charset="0"/>
              <a:cs typeface="Arial" pitchFamily="34" charset="0"/>
            </a:rPr>
            <a:t> (core, metropolitan and access), enabling the </a:t>
          </a:r>
          <a:r>
            <a:rPr lang="en-US" u="sng" dirty="0" smtClean="0">
              <a:latin typeface="Arial" pitchFamily="34" charset="0"/>
              <a:cs typeface="Arial" pitchFamily="34" charset="0"/>
            </a:rPr>
            <a:t>National Transmission</a:t>
          </a:r>
          <a:r>
            <a:rPr lang="en-US" dirty="0" smtClean="0">
              <a:latin typeface="Arial" pitchFamily="34" charset="0"/>
              <a:cs typeface="Arial" pitchFamily="34" charset="0"/>
            </a:rPr>
            <a:t> of </a:t>
          </a:r>
          <a:r>
            <a:rPr lang="en-US" u="sng" dirty="0" smtClean="0">
              <a:latin typeface="Arial" pitchFamily="34" charset="0"/>
              <a:cs typeface="Arial" pitchFamily="34" charset="0"/>
            </a:rPr>
            <a:t>Data</a:t>
          </a:r>
          <a:r>
            <a:rPr lang="en-US" dirty="0" smtClean="0">
              <a:latin typeface="Arial" pitchFamily="34" charset="0"/>
              <a:cs typeface="Arial" pitchFamily="34" charset="0"/>
            </a:rPr>
            <a:t> and provision of </a:t>
          </a:r>
          <a:r>
            <a:rPr lang="en-US" u="sng" dirty="0" smtClean="0">
              <a:latin typeface="Arial" pitchFamily="34" charset="0"/>
              <a:cs typeface="Arial" pitchFamily="34" charset="0"/>
            </a:rPr>
            <a:t>High Speed </a:t>
          </a:r>
          <a:r>
            <a:rPr lang="en-US" dirty="0" smtClean="0">
              <a:latin typeface="Arial" pitchFamily="34" charset="0"/>
              <a:cs typeface="Arial" pitchFamily="34" charset="0"/>
            </a:rPr>
            <a:t>communications </a:t>
          </a:r>
          <a:r>
            <a:rPr lang="en-US" b="1" i="1" u="sng" dirty="0" smtClean="0">
              <a:latin typeface="Arial" pitchFamily="34" charset="0"/>
              <a:cs typeface="Arial" pitchFamily="34" charset="0"/>
            </a:rPr>
            <a:t> </a:t>
          </a:r>
          <a:endParaRPr lang="en-US" dirty="0"/>
        </a:p>
      </dgm:t>
    </dgm:pt>
    <dgm:pt modelId="{762D1EA6-0C14-41E0-B1DF-9C5C5C516E59}" type="parTrans" cxnId="{21FDDDEF-6F13-4357-97D1-B4E90BEADAF0}">
      <dgm:prSet/>
      <dgm:spPr/>
      <dgm:t>
        <a:bodyPr/>
        <a:lstStyle/>
        <a:p>
          <a:endParaRPr lang="en-US"/>
        </a:p>
      </dgm:t>
    </dgm:pt>
    <dgm:pt modelId="{E9768DF0-69B9-4E26-9476-AE9C39D05400}" type="sibTrans" cxnId="{21FDDDEF-6F13-4357-97D1-B4E90BEADAF0}">
      <dgm:prSet/>
      <dgm:spPr/>
      <dgm:t>
        <a:bodyPr/>
        <a:lstStyle/>
        <a:p>
          <a:endParaRPr lang="en-US"/>
        </a:p>
      </dgm:t>
    </dgm:pt>
    <dgm:pt modelId="{7F39F222-B64B-4FAC-BC73-6CDBA9761A6C}">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i="1" u="none" dirty="0" smtClean="0">
              <a:latin typeface="Arial" pitchFamily="34" charset="0"/>
              <a:cs typeface="Arial" pitchFamily="34" charset="0"/>
            </a:rPr>
            <a:t>Broadband Access Licenses</a:t>
          </a:r>
          <a:endParaRPr lang="en-US" b="1" u="none" dirty="0" smtClean="0"/>
        </a:p>
        <a:p>
          <a:pPr defTabSz="755650">
            <a:lnSpc>
              <a:spcPct val="90000"/>
            </a:lnSpc>
            <a:spcBef>
              <a:spcPct val="0"/>
            </a:spcBef>
            <a:spcAft>
              <a:spcPct val="35000"/>
            </a:spcAft>
          </a:pPr>
          <a:endParaRPr lang="en-US" dirty="0"/>
        </a:p>
      </dgm:t>
    </dgm:pt>
    <dgm:pt modelId="{CD97D414-A0C3-43DC-BEE7-92218DD10C76}" type="parTrans" cxnId="{414A5E76-0153-4CC3-95DF-CA64D38F5467}">
      <dgm:prSet/>
      <dgm:spPr/>
      <dgm:t>
        <a:bodyPr/>
        <a:lstStyle/>
        <a:p>
          <a:endParaRPr lang="en-US"/>
        </a:p>
      </dgm:t>
    </dgm:pt>
    <dgm:pt modelId="{35E54F04-44FA-42FC-BCAC-487E28E616FA}" type="sibTrans" cxnId="{414A5E76-0153-4CC3-95DF-CA64D38F5467}">
      <dgm:prSet/>
      <dgm:spPr/>
      <dgm:t>
        <a:bodyPr/>
        <a:lstStyle/>
        <a:p>
          <a:endParaRPr lang="en-US"/>
        </a:p>
      </dgm:t>
    </dgm:pt>
    <dgm:pt modelId="{485F7878-43E2-4BB4-AC43-0F5FB8CC558B}">
      <dgm:prSet phldrT="[Text]"/>
      <dgm:spPr/>
      <dgm:t>
        <a:bodyPr/>
        <a:lstStyle/>
        <a:p>
          <a:r>
            <a:rPr lang="en-US" dirty="0" smtClean="0">
              <a:latin typeface="Arial" pitchFamily="34" charset="0"/>
              <a:cs typeface="Arial" pitchFamily="34" charset="0"/>
            </a:rPr>
            <a:t>Unleash competition on the access level and  provide more choices to consumers ( including by incumbent data service providers)</a:t>
          </a:r>
          <a:endParaRPr lang="en-US" dirty="0"/>
        </a:p>
      </dgm:t>
    </dgm:pt>
    <dgm:pt modelId="{05351593-4F63-4330-98C8-66AB2B170192}" type="parTrans" cxnId="{F9F07845-E6E9-48A4-83A6-74FA572D33E7}">
      <dgm:prSet/>
      <dgm:spPr/>
      <dgm:t>
        <a:bodyPr/>
        <a:lstStyle/>
        <a:p>
          <a:endParaRPr lang="en-US"/>
        </a:p>
      </dgm:t>
    </dgm:pt>
    <dgm:pt modelId="{9C174182-15A9-4687-B8D1-A9F54B2162C4}" type="sibTrans" cxnId="{F9F07845-E6E9-48A4-83A6-74FA572D33E7}">
      <dgm:prSet/>
      <dgm:spPr/>
      <dgm:t>
        <a:bodyPr/>
        <a:lstStyle/>
        <a:p>
          <a:endParaRPr lang="en-US"/>
        </a:p>
      </dgm:t>
    </dgm:pt>
    <dgm:pt modelId="{6986C8A4-8CA1-4F4A-860F-1319E411EBF8}">
      <dgm:prSet phldrT="[Text]" custT="1"/>
      <dgm:spPr/>
      <dgm:t>
        <a:bodyPr/>
        <a:lstStyle/>
        <a:p>
          <a:r>
            <a:rPr lang="en-US" sz="1500" dirty="0" smtClean="0"/>
            <a:t> </a:t>
          </a:r>
          <a:r>
            <a:rPr lang="en-US" sz="1600" dirty="0" smtClean="0"/>
            <a:t>Allow CS/CPS  whenever the market permits</a:t>
          </a:r>
          <a:endParaRPr lang="en-US" sz="1600" dirty="0"/>
        </a:p>
      </dgm:t>
    </dgm:pt>
    <dgm:pt modelId="{4495B2BC-4B26-4762-AB27-4070B755045B}" type="parTrans" cxnId="{02D01148-8A2F-4197-870E-1256C098FC18}">
      <dgm:prSet/>
      <dgm:spPr/>
      <dgm:t>
        <a:bodyPr/>
        <a:lstStyle/>
        <a:p>
          <a:endParaRPr lang="en-US"/>
        </a:p>
      </dgm:t>
    </dgm:pt>
    <dgm:pt modelId="{B81AE334-C64E-4BFC-9699-5E16890D5B59}" type="sibTrans" cxnId="{02D01148-8A2F-4197-870E-1256C098FC18}">
      <dgm:prSet/>
      <dgm:spPr/>
      <dgm:t>
        <a:bodyPr/>
        <a:lstStyle/>
        <a:p>
          <a:endParaRPr lang="en-US"/>
        </a:p>
      </dgm:t>
    </dgm:pt>
    <dgm:pt modelId="{2AE038BF-BBBE-4CB7-B5D1-7D6FF95293DA}">
      <dgm:prSet phldrT="[Text]"/>
      <dgm:spPr/>
      <dgm:t>
        <a:bodyPr/>
        <a:lstStyle/>
        <a:p>
          <a:r>
            <a:rPr lang="en-US" sz="1500" dirty="0" smtClean="0">
              <a:latin typeface="Arial" pitchFamily="34" charset="0"/>
              <a:cs typeface="Arial" pitchFamily="34" charset="0"/>
            </a:rPr>
            <a:t>Needs major upgrade of N</a:t>
          </a:r>
          <a:r>
            <a:rPr lang="en-US" sz="1500" u="sng" dirty="0" smtClean="0">
              <a:latin typeface="Arial" pitchFamily="34" charset="0"/>
              <a:cs typeface="Arial" pitchFamily="34" charset="0"/>
            </a:rPr>
            <a:t>ational</a:t>
          </a:r>
          <a:r>
            <a:rPr lang="en-US" sz="1500" dirty="0" smtClean="0">
              <a:latin typeface="Arial" pitchFamily="34" charset="0"/>
              <a:cs typeface="Arial" pitchFamily="34" charset="0"/>
            </a:rPr>
            <a:t> and I</a:t>
          </a:r>
          <a:r>
            <a:rPr lang="en-US" sz="1500" u="sng" dirty="0" smtClean="0">
              <a:latin typeface="Arial" pitchFamily="34" charset="0"/>
              <a:cs typeface="Arial" pitchFamily="34" charset="0"/>
            </a:rPr>
            <a:t>nternationa</a:t>
          </a:r>
          <a:r>
            <a:rPr lang="en-US" sz="1500" dirty="0" smtClean="0">
              <a:latin typeface="Arial" pitchFamily="34" charset="0"/>
              <a:cs typeface="Arial" pitchFamily="34" charset="0"/>
            </a:rPr>
            <a:t>l capacity</a:t>
          </a:r>
          <a:endParaRPr lang="en-US" sz="1500" dirty="0"/>
        </a:p>
      </dgm:t>
    </dgm:pt>
    <dgm:pt modelId="{8AA4A807-D539-40B9-B9E0-FC606F87E1C9}" type="parTrans" cxnId="{411FAA81-7CD5-47BA-ABA1-0DC2D0D15955}">
      <dgm:prSet/>
      <dgm:spPr/>
      <dgm:t>
        <a:bodyPr/>
        <a:lstStyle/>
        <a:p>
          <a:endParaRPr lang="en-US"/>
        </a:p>
      </dgm:t>
    </dgm:pt>
    <dgm:pt modelId="{8CCCC3FF-0885-4FD3-BC4D-C71708365CBB}" type="sibTrans" cxnId="{411FAA81-7CD5-47BA-ABA1-0DC2D0D15955}">
      <dgm:prSet/>
      <dgm:spPr/>
      <dgm:t>
        <a:bodyPr/>
        <a:lstStyle/>
        <a:p>
          <a:endParaRPr lang="en-US"/>
        </a:p>
      </dgm:t>
    </dgm:pt>
    <dgm:pt modelId="{8C2A8DD0-52C1-46CF-A29A-70A6343C420D}" type="pres">
      <dgm:prSet presAssocID="{B599E02E-A66D-4234-9509-29E0667A71E7}" presName="Name0" presStyleCnt="0">
        <dgm:presLayoutVars>
          <dgm:dir/>
          <dgm:animLvl val="lvl"/>
          <dgm:resizeHandles val="exact"/>
        </dgm:presLayoutVars>
      </dgm:prSet>
      <dgm:spPr/>
      <dgm:t>
        <a:bodyPr/>
        <a:lstStyle/>
        <a:p>
          <a:endParaRPr lang="en-US"/>
        </a:p>
      </dgm:t>
    </dgm:pt>
    <dgm:pt modelId="{FECE763B-F902-496D-8277-E0137DC39A52}" type="pres">
      <dgm:prSet presAssocID="{4CAC30C0-9F31-4436-89D7-3D8A90831AD2}" presName="linNode" presStyleCnt="0"/>
      <dgm:spPr/>
      <dgm:t>
        <a:bodyPr/>
        <a:lstStyle/>
        <a:p>
          <a:endParaRPr lang="en-US"/>
        </a:p>
      </dgm:t>
    </dgm:pt>
    <dgm:pt modelId="{2970A484-75CE-41FC-94B3-D601FD488F76}" type="pres">
      <dgm:prSet presAssocID="{4CAC30C0-9F31-4436-89D7-3D8A90831AD2}" presName="parentText" presStyleLbl="node1" presStyleIdx="0" presStyleCnt="3">
        <dgm:presLayoutVars>
          <dgm:chMax val="1"/>
          <dgm:bulletEnabled val="1"/>
        </dgm:presLayoutVars>
      </dgm:prSet>
      <dgm:spPr/>
      <dgm:t>
        <a:bodyPr/>
        <a:lstStyle/>
        <a:p>
          <a:endParaRPr lang="en-US"/>
        </a:p>
      </dgm:t>
    </dgm:pt>
    <dgm:pt modelId="{B3BE11C1-2091-4048-80AB-CE633BFDD056}" type="pres">
      <dgm:prSet presAssocID="{4CAC30C0-9F31-4436-89D7-3D8A90831AD2}" presName="descendantText" presStyleLbl="alignAccFollowNode1" presStyleIdx="0" presStyleCnt="3">
        <dgm:presLayoutVars>
          <dgm:bulletEnabled val="1"/>
        </dgm:presLayoutVars>
      </dgm:prSet>
      <dgm:spPr/>
      <dgm:t>
        <a:bodyPr/>
        <a:lstStyle/>
        <a:p>
          <a:endParaRPr lang="en-US"/>
        </a:p>
      </dgm:t>
    </dgm:pt>
    <dgm:pt modelId="{A03A358F-0A27-452F-BC9A-16E0CD5B9A19}" type="pres">
      <dgm:prSet presAssocID="{173B2E91-4A27-4FD3-B3F3-516BC026DA9C}" presName="sp" presStyleCnt="0"/>
      <dgm:spPr/>
      <dgm:t>
        <a:bodyPr/>
        <a:lstStyle/>
        <a:p>
          <a:endParaRPr lang="en-US"/>
        </a:p>
      </dgm:t>
    </dgm:pt>
    <dgm:pt modelId="{915C89C9-83D4-48F4-9472-956E82BB3A63}" type="pres">
      <dgm:prSet presAssocID="{C5EC3A7D-9864-45DF-9B13-302C48592A34}" presName="linNode" presStyleCnt="0"/>
      <dgm:spPr/>
      <dgm:t>
        <a:bodyPr/>
        <a:lstStyle/>
        <a:p>
          <a:endParaRPr lang="en-US"/>
        </a:p>
      </dgm:t>
    </dgm:pt>
    <dgm:pt modelId="{2616293F-812D-4566-9DFF-E9042E2B24C4}" type="pres">
      <dgm:prSet presAssocID="{C5EC3A7D-9864-45DF-9B13-302C48592A34}" presName="parentText" presStyleLbl="node1" presStyleIdx="1" presStyleCnt="3">
        <dgm:presLayoutVars>
          <dgm:chMax val="1"/>
          <dgm:bulletEnabled val="1"/>
        </dgm:presLayoutVars>
      </dgm:prSet>
      <dgm:spPr/>
      <dgm:t>
        <a:bodyPr/>
        <a:lstStyle/>
        <a:p>
          <a:endParaRPr lang="en-US"/>
        </a:p>
      </dgm:t>
    </dgm:pt>
    <dgm:pt modelId="{8C413590-E844-41B9-A1F9-07FD339F6565}" type="pres">
      <dgm:prSet presAssocID="{C5EC3A7D-9864-45DF-9B13-302C48592A34}" presName="descendantText" presStyleLbl="alignAccFollowNode1" presStyleIdx="1" presStyleCnt="3">
        <dgm:presLayoutVars>
          <dgm:bulletEnabled val="1"/>
        </dgm:presLayoutVars>
      </dgm:prSet>
      <dgm:spPr/>
      <dgm:t>
        <a:bodyPr/>
        <a:lstStyle/>
        <a:p>
          <a:endParaRPr lang="en-US"/>
        </a:p>
      </dgm:t>
    </dgm:pt>
    <dgm:pt modelId="{AA97CF32-199F-4037-8A4C-0BDAA8012E55}" type="pres">
      <dgm:prSet presAssocID="{2C552FDB-4A5D-4CF8-AA1D-5FDA77A995FF}" presName="sp" presStyleCnt="0"/>
      <dgm:spPr/>
      <dgm:t>
        <a:bodyPr/>
        <a:lstStyle/>
        <a:p>
          <a:endParaRPr lang="en-US"/>
        </a:p>
      </dgm:t>
    </dgm:pt>
    <dgm:pt modelId="{858F5630-2A93-48F0-9C5D-2C02AF6C8515}" type="pres">
      <dgm:prSet presAssocID="{7F39F222-B64B-4FAC-BC73-6CDBA9761A6C}" presName="linNode" presStyleCnt="0"/>
      <dgm:spPr/>
      <dgm:t>
        <a:bodyPr/>
        <a:lstStyle/>
        <a:p>
          <a:endParaRPr lang="en-US"/>
        </a:p>
      </dgm:t>
    </dgm:pt>
    <dgm:pt modelId="{F5477FF6-2D43-441B-9FDB-48EA90F105D4}" type="pres">
      <dgm:prSet presAssocID="{7F39F222-B64B-4FAC-BC73-6CDBA9761A6C}" presName="parentText" presStyleLbl="node1" presStyleIdx="2" presStyleCnt="3">
        <dgm:presLayoutVars>
          <dgm:chMax val="1"/>
          <dgm:bulletEnabled val="1"/>
        </dgm:presLayoutVars>
      </dgm:prSet>
      <dgm:spPr/>
      <dgm:t>
        <a:bodyPr/>
        <a:lstStyle/>
        <a:p>
          <a:endParaRPr lang="en-US"/>
        </a:p>
      </dgm:t>
    </dgm:pt>
    <dgm:pt modelId="{774A155E-D64B-4685-AF72-D766296EFC53}" type="pres">
      <dgm:prSet presAssocID="{7F39F222-B64B-4FAC-BC73-6CDBA9761A6C}" presName="descendantText" presStyleLbl="alignAccFollowNode1" presStyleIdx="2" presStyleCnt="3">
        <dgm:presLayoutVars>
          <dgm:bulletEnabled val="1"/>
        </dgm:presLayoutVars>
      </dgm:prSet>
      <dgm:spPr/>
      <dgm:t>
        <a:bodyPr/>
        <a:lstStyle/>
        <a:p>
          <a:endParaRPr lang="en-US"/>
        </a:p>
      </dgm:t>
    </dgm:pt>
  </dgm:ptLst>
  <dgm:cxnLst>
    <dgm:cxn modelId="{02D01148-8A2F-4197-870E-1256C098FC18}" srcId="{4CAC30C0-9F31-4436-89D7-3D8A90831AD2}" destId="{6986C8A4-8CA1-4F4A-860F-1319E411EBF8}" srcOrd="2" destOrd="0" parTransId="{4495B2BC-4B26-4762-AB27-4070B755045B}" sibTransId="{B81AE334-C64E-4BFC-9699-5E16890D5B59}"/>
    <dgm:cxn modelId="{4996C4CE-1C72-4943-BD96-2810F61654B7}" type="presOf" srcId="{4CAC30C0-9F31-4436-89D7-3D8A90831AD2}" destId="{2970A484-75CE-41FC-94B3-D601FD488F76}" srcOrd="0" destOrd="0" presId="urn:microsoft.com/office/officeart/2005/8/layout/vList5"/>
    <dgm:cxn modelId="{01B6DA1F-3806-466A-B5F7-35968330D050}" type="presOf" srcId="{660A9200-7CD0-42AD-98E7-9E8DE8F1392F}" destId="{B3BE11C1-2091-4048-80AB-CE633BFDD056}" srcOrd="0" destOrd="0" presId="urn:microsoft.com/office/officeart/2005/8/layout/vList5"/>
    <dgm:cxn modelId="{8922AADE-631C-4C04-B5B1-A6B791F94B1E}" type="presOf" srcId="{6986C8A4-8CA1-4F4A-860F-1319E411EBF8}" destId="{B3BE11C1-2091-4048-80AB-CE633BFDD056}" srcOrd="0" destOrd="2" presId="urn:microsoft.com/office/officeart/2005/8/layout/vList5"/>
    <dgm:cxn modelId="{53A62956-28A3-43AD-A512-BD3122F3208B}" srcId="{B599E02E-A66D-4234-9509-29E0667A71E7}" destId="{4CAC30C0-9F31-4436-89D7-3D8A90831AD2}" srcOrd="0" destOrd="0" parTransId="{986BB57C-9BC8-44E7-A169-38155B2D674E}" sibTransId="{173B2E91-4A27-4FD3-B3F3-516BC026DA9C}"/>
    <dgm:cxn modelId="{221AE2E6-A377-471B-8265-203494F75897}" type="presOf" srcId="{2AE038BF-BBBE-4CB7-B5D1-7D6FF95293DA}" destId="{B3BE11C1-2091-4048-80AB-CE633BFDD056}" srcOrd="0" destOrd="1" presId="urn:microsoft.com/office/officeart/2005/8/layout/vList5"/>
    <dgm:cxn modelId="{7C301080-982B-4F94-851C-B9BDB3C9D29B}" type="presOf" srcId="{7F39F222-B64B-4FAC-BC73-6CDBA9761A6C}" destId="{F5477FF6-2D43-441B-9FDB-48EA90F105D4}" srcOrd="0" destOrd="0" presId="urn:microsoft.com/office/officeart/2005/8/layout/vList5"/>
    <dgm:cxn modelId="{F9F07845-E6E9-48A4-83A6-74FA572D33E7}" srcId="{7F39F222-B64B-4FAC-BC73-6CDBA9761A6C}" destId="{485F7878-43E2-4BB4-AC43-0F5FB8CC558B}" srcOrd="0" destOrd="0" parTransId="{05351593-4F63-4330-98C8-66AB2B170192}" sibTransId="{9C174182-15A9-4687-B8D1-A9F54B2162C4}"/>
    <dgm:cxn modelId="{9761E1AA-828B-4F83-AB26-31D2A45863BD}" srcId="{B599E02E-A66D-4234-9509-29E0667A71E7}" destId="{C5EC3A7D-9864-45DF-9B13-302C48592A34}" srcOrd="1" destOrd="0" parTransId="{30333876-6D0E-4B9E-90CF-2F3CE7E08DE1}" sibTransId="{2C552FDB-4A5D-4CF8-AA1D-5FDA77A995FF}"/>
    <dgm:cxn modelId="{411FAA81-7CD5-47BA-ABA1-0DC2D0D15955}" srcId="{4CAC30C0-9F31-4436-89D7-3D8A90831AD2}" destId="{2AE038BF-BBBE-4CB7-B5D1-7D6FF95293DA}" srcOrd="1" destOrd="0" parTransId="{8AA4A807-D539-40B9-B9E0-FC606F87E1C9}" sibTransId="{8CCCC3FF-0885-4FD3-BC4D-C71708365CBB}"/>
    <dgm:cxn modelId="{4DEB083A-878E-4BC0-97D4-9D1E97A82297}" type="presOf" srcId="{2AACE9C9-B2E2-4C98-AC8A-A4F4B48D33CC}" destId="{8C413590-E844-41B9-A1F9-07FD339F6565}" srcOrd="0" destOrd="0" presId="urn:microsoft.com/office/officeart/2005/8/layout/vList5"/>
    <dgm:cxn modelId="{5496C6BF-A3A5-4931-825C-6A87283B8AFB}" type="presOf" srcId="{C5EC3A7D-9864-45DF-9B13-302C48592A34}" destId="{2616293F-812D-4566-9DFF-E9042E2B24C4}" srcOrd="0" destOrd="0" presId="urn:microsoft.com/office/officeart/2005/8/layout/vList5"/>
    <dgm:cxn modelId="{51AFA3DE-4E6C-4632-B56D-7206D62C9680}" type="presOf" srcId="{B599E02E-A66D-4234-9509-29E0667A71E7}" destId="{8C2A8DD0-52C1-46CF-A29A-70A6343C420D}" srcOrd="0" destOrd="0" presId="urn:microsoft.com/office/officeart/2005/8/layout/vList5"/>
    <dgm:cxn modelId="{414A5E76-0153-4CC3-95DF-CA64D38F5467}" srcId="{B599E02E-A66D-4234-9509-29E0667A71E7}" destId="{7F39F222-B64B-4FAC-BC73-6CDBA9761A6C}" srcOrd="2" destOrd="0" parTransId="{CD97D414-A0C3-43DC-BEE7-92218DD10C76}" sibTransId="{35E54F04-44FA-42FC-BCAC-487E28E616FA}"/>
    <dgm:cxn modelId="{21FDDDEF-6F13-4357-97D1-B4E90BEADAF0}" srcId="{C5EC3A7D-9864-45DF-9B13-302C48592A34}" destId="{2AACE9C9-B2E2-4C98-AC8A-A4F4B48D33CC}" srcOrd="0" destOrd="0" parTransId="{762D1EA6-0C14-41E0-B1DF-9C5C5C516E59}" sibTransId="{E9768DF0-69B9-4E26-9476-AE9C39D05400}"/>
    <dgm:cxn modelId="{64C09153-646E-419F-B931-DB7BC2257402}" type="presOf" srcId="{485F7878-43E2-4BB4-AC43-0F5FB8CC558B}" destId="{774A155E-D64B-4685-AF72-D766296EFC53}" srcOrd="0" destOrd="0" presId="urn:microsoft.com/office/officeart/2005/8/layout/vList5"/>
    <dgm:cxn modelId="{0996869E-D980-472E-96F1-630DD622B631}" srcId="{4CAC30C0-9F31-4436-89D7-3D8A90831AD2}" destId="{660A9200-7CD0-42AD-98E7-9E8DE8F1392F}" srcOrd="0" destOrd="0" parTransId="{BF47C525-3852-4E35-A122-287C572E8833}" sibTransId="{FE411839-060B-4B06-8C10-F85210768AE6}"/>
    <dgm:cxn modelId="{13317D40-3739-45A0-916F-592E8DE80779}" type="presParOf" srcId="{8C2A8DD0-52C1-46CF-A29A-70A6343C420D}" destId="{FECE763B-F902-496D-8277-E0137DC39A52}" srcOrd="0" destOrd="0" presId="urn:microsoft.com/office/officeart/2005/8/layout/vList5"/>
    <dgm:cxn modelId="{7047507A-C0BB-4593-892B-F25480AF0275}" type="presParOf" srcId="{FECE763B-F902-496D-8277-E0137DC39A52}" destId="{2970A484-75CE-41FC-94B3-D601FD488F76}" srcOrd="0" destOrd="0" presId="urn:microsoft.com/office/officeart/2005/8/layout/vList5"/>
    <dgm:cxn modelId="{4CAED663-D1CC-4C62-AD95-090D51A6BDD6}" type="presParOf" srcId="{FECE763B-F902-496D-8277-E0137DC39A52}" destId="{B3BE11C1-2091-4048-80AB-CE633BFDD056}" srcOrd="1" destOrd="0" presId="urn:microsoft.com/office/officeart/2005/8/layout/vList5"/>
    <dgm:cxn modelId="{65BCAEB7-03C8-4CBE-9CBF-CA2833837D62}" type="presParOf" srcId="{8C2A8DD0-52C1-46CF-A29A-70A6343C420D}" destId="{A03A358F-0A27-452F-BC9A-16E0CD5B9A19}" srcOrd="1" destOrd="0" presId="urn:microsoft.com/office/officeart/2005/8/layout/vList5"/>
    <dgm:cxn modelId="{997109CE-1479-4228-BD28-03B95F44D8B7}" type="presParOf" srcId="{8C2A8DD0-52C1-46CF-A29A-70A6343C420D}" destId="{915C89C9-83D4-48F4-9472-956E82BB3A63}" srcOrd="2" destOrd="0" presId="urn:microsoft.com/office/officeart/2005/8/layout/vList5"/>
    <dgm:cxn modelId="{0E299B52-D902-43C4-A7DE-829C6B3A96AA}" type="presParOf" srcId="{915C89C9-83D4-48F4-9472-956E82BB3A63}" destId="{2616293F-812D-4566-9DFF-E9042E2B24C4}" srcOrd="0" destOrd="0" presId="urn:microsoft.com/office/officeart/2005/8/layout/vList5"/>
    <dgm:cxn modelId="{D56F748F-1BA6-4E27-A084-EA0D8AAEB5D2}" type="presParOf" srcId="{915C89C9-83D4-48F4-9472-956E82BB3A63}" destId="{8C413590-E844-41B9-A1F9-07FD339F6565}" srcOrd="1" destOrd="0" presId="urn:microsoft.com/office/officeart/2005/8/layout/vList5"/>
    <dgm:cxn modelId="{6F3C282E-84B9-4065-A43D-682A1A35F6E8}" type="presParOf" srcId="{8C2A8DD0-52C1-46CF-A29A-70A6343C420D}" destId="{AA97CF32-199F-4037-8A4C-0BDAA8012E55}" srcOrd="3" destOrd="0" presId="urn:microsoft.com/office/officeart/2005/8/layout/vList5"/>
    <dgm:cxn modelId="{9DDC6648-4989-4591-B360-3FE22F51A57C}" type="presParOf" srcId="{8C2A8DD0-52C1-46CF-A29A-70A6343C420D}" destId="{858F5630-2A93-48F0-9C5D-2C02AF6C8515}" srcOrd="4" destOrd="0" presId="urn:microsoft.com/office/officeart/2005/8/layout/vList5"/>
    <dgm:cxn modelId="{0D497713-34E9-4E2E-A8D7-698BC621FB6C}" type="presParOf" srcId="{858F5630-2A93-48F0-9C5D-2C02AF6C8515}" destId="{F5477FF6-2D43-441B-9FDB-48EA90F105D4}" srcOrd="0" destOrd="0" presId="urn:microsoft.com/office/officeart/2005/8/layout/vList5"/>
    <dgm:cxn modelId="{5E2B7D45-13F7-4629-B7BA-935081E66FDC}" type="presParOf" srcId="{858F5630-2A93-48F0-9C5D-2C02AF6C8515}" destId="{774A155E-D64B-4685-AF72-D766296EFC53}"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29ECC5-8163-41F6-A8FE-228D326712F6}">
      <dsp:nvSpPr>
        <dsp:cNvPr id="0" name=""/>
        <dsp:cNvSpPr/>
      </dsp:nvSpPr>
      <dsp:spPr>
        <a:xfrm>
          <a:off x="228598" y="0"/>
          <a:ext cx="4064000" cy="4064000"/>
        </a:xfrm>
        <a:prstGeom prst="triangl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ACFB8B-2BB1-45C1-B776-3F97E3421405}">
      <dsp:nvSpPr>
        <dsp:cNvPr id="0" name=""/>
        <dsp:cNvSpPr/>
      </dsp:nvSpPr>
      <dsp:spPr>
        <a:xfrm>
          <a:off x="1828796" y="127001"/>
          <a:ext cx="3860804" cy="72231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E-services: e-government, e-learning, e-procurement applications, e-commerce</a:t>
          </a:r>
          <a:endParaRPr lang="en-US" sz="1600" b="1" kern="1200" dirty="0"/>
        </a:p>
      </dsp:txBody>
      <dsp:txXfrm>
        <a:off x="1828796" y="127001"/>
        <a:ext cx="3860804" cy="722312"/>
      </dsp:txXfrm>
    </dsp:sp>
    <dsp:sp modelId="{4EAE05D8-693F-4712-8C8F-74D75009B51D}">
      <dsp:nvSpPr>
        <dsp:cNvPr id="0" name=""/>
        <dsp:cNvSpPr/>
      </dsp:nvSpPr>
      <dsp:spPr>
        <a:xfrm>
          <a:off x="1828796" y="1498601"/>
          <a:ext cx="3860804" cy="72231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smtClean="0"/>
            <a:t>Broader Legal Reforms</a:t>
          </a:r>
        </a:p>
        <a:p>
          <a:pPr lvl="0" algn="ctr" defTabSz="533400">
            <a:lnSpc>
              <a:spcPct val="90000"/>
            </a:lnSpc>
            <a:spcBef>
              <a:spcPct val="0"/>
            </a:spcBef>
            <a:spcAft>
              <a:spcPct val="35000"/>
            </a:spcAft>
          </a:pPr>
          <a:endParaRPr lang="en-US" sz="1200" kern="1200" dirty="0"/>
        </a:p>
      </dsp:txBody>
      <dsp:txXfrm>
        <a:off x="1828796" y="1498601"/>
        <a:ext cx="3860804" cy="722312"/>
      </dsp:txXfrm>
    </dsp:sp>
    <dsp:sp modelId="{CBB00607-5A1B-4774-B37C-436A54E185BF}">
      <dsp:nvSpPr>
        <dsp:cNvPr id="0" name=""/>
        <dsp:cNvSpPr/>
      </dsp:nvSpPr>
      <dsp:spPr>
        <a:xfrm>
          <a:off x="1828796" y="2336801"/>
          <a:ext cx="3860804" cy="72231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smtClean="0"/>
            <a:t>E-Legislation Law</a:t>
          </a:r>
        </a:p>
        <a:p>
          <a:pPr lvl="0" algn="ctr" defTabSz="533400">
            <a:lnSpc>
              <a:spcPct val="90000"/>
            </a:lnSpc>
            <a:spcBef>
              <a:spcPct val="0"/>
            </a:spcBef>
            <a:spcAft>
              <a:spcPct val="35000"/>
            </a:spcAft>
          </a:pPr>
          <a:endParaRPr lang="en-US" sz="1200" kern="1200" dirty="0"/>
        </a:p>
      </dsp:txBody>
      <dsp:txXfrm>
        <a:off x="1828796" y="2336801"/>
        <a:ext cx="3860804" cy="722312"/>
      </dsp:txXfrm>
    </dsp:sp>
    <dsp:sp modelId="{807EFF6F-287D-460D-87AB-F20162D2E4C5}">
      <dsp:nvSpPr>
        <dsp:cNvPr id="0" name=""/>
        <dsp:cNvSpPr/>
      </dsp:nvSpPr>
      <dsp:spPr>
        <a:xfrm>
          <a:off x="1828796" y="3175001"/>
          <a:ext cx="3860804" cy="72231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smtClean="0"/>
            <a:t>Enabling Telecommunications Market / Infrastructure</a:t>
          </a:r>
        </a:p>
        <a:p>
          <a:pPr lvl="0" algn="ctr" defTabSz="800100">
            <a:lnSpc>
              <a:spcPct val="90000"/>
            </a:lnSpc>
            <a:spcBef>
              <a:spcPct val="0"/>
            </a:spcBef>
            <a:spcAft>
              <a:spcPct val="35000"/>
            </a:spcAft>
          </a:pPr>
          <a:endParaRPr lang="en-US" sz="1600" kern="1200" dirty="0"/>
        </a:p>
      </dsp:txBody>
      <dsp:txXfrm>
        <a:off x="1828796" y="3175001"/>
        <a:ext cx="3860804" cy="7223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BE11C1-2091-4048-80AB-CE633BFDD056}">
      <dsp:nvSpPr>
        <dsp:cNvPr id="0" name=""/>
        <dsp:cNvSpPr/>
      </dsp:nvSpPr>
      <dsp:spPr>
        <a:xfrm rot="5400000">
          <a:off x="4524053" y="-1654558"/>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Currently the </a:t>
          </a:r>
          <a:r>
            <a:rPr lang="en-US" sz="1500" u="sng" kern="1200" dirty="0" smtClean="0">
              <a:latin typeface="Arial" pitchFamily="34" charset="0"/>
              <a:cs typeface="Arial" pitchFamily="34" charset="0"/>
            </a:rPr>
            <a:t>Only</a:t>
          </a:r>
          <a:r>
            <a:rPr lang="en-US" sz="1500" kern="1200" dirty="0" smtClean="0">
              <a:latin typeface="Arial" pitchFamily="34" charset="0"/>
              <a:cs typeface="Arial" pitchFamily="34" charset="0"/>
            </a:rPr>
            <a:t> provider of </a:t>
          </a:r>
          <a:r>
            <a:rPr lang="en-US" sz="1500" u="sng" kern="1200" dirty="0" smtClean="0">
              <a:latin typeface="Arial" pitchFamily="34" charset="0"/>
              <a:cs typeface="Arial" pitchFamily="34" charset="0"/>
            </a:rPr>
            <a:t>National Internet </a:t>
          </a:r>
          <a:r>
            <a:rPr lang="en-US" sz="1500" kern="1200" dirty="0" smtClean="0">
              <a:latin typeface="Arial" pitchFamily="34" charset="0"/>
              <a:cs typeface="Arial" pitchFamily="34" charset="0"/>
            </a:rPr>
            <a:t>and </a:t>
          </a:r>
          <a:r>
            <a:rPr lang="en-US" sz="1500" u="sng" kern="1200" dirty="0" smtClean="0">
              <a:latin typeface="Arial" pitchFamily="34" charset="0"/>
              <a:cs typeface="Arial" pitchFamily="34" charset="0"/>
            </a:rPr>
            <a:t>Data Transmission</a:t>
          </a:r>
          <a:endParaRPr lang="en-US" sz="1500" u="sng" kern="1200" dirty="0"/>
        </a:p>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Needs major upgrade of N</a:t>
          </a:r>
          <a:r>
            <a:rPr lang="en-US" sz="1500" u="sng" kern="1200" dirty="0" smtClean="0">
              <a:latin typeface="Arial" pitchFamily="34" charset="0"/>
              <a:cs typeface="Arial" pitchFamily="34" charset="0"/>
            </a:rPr>
            <a:t>ational</a:t>
          </a:r>
          <a:r>
            <a:rPr lang="en-US" sz="1500" kern="1200" dirty="0" smtClean="0">
              <a:latin typeface="Arial" pitchFamily="34" charset="0"/>
              <a:cs typeface="Arial" pitchFamily="34" charset="0"/>
            </a:rPr>
            <a:t> and I</a:t>
          </a:r>
          <a:r>
            <a:rPr lang="en-US" sz="1500" u="sng" kern="1200" dirty="0" smtClean="0">
              <a:latin typeface="Arial" pitchFamily="34" charset="0"/>
              <a:cs typeface="Arial" pitchFamily="34" charset="0"/>
            </a:rPr>
            <a:t>nternationa</a:t>
          </a:r>
          <a:r>
            <a:rPr lang="en-US" sz="1500" kern="1200" dirty="0" smtClean="0">
              <a:latin typeface="Arial" pitchFamily="34" charset="0"/>
              <a:cs typeface="Arial" pitchFamily="34" charset="0"/>
            </a:rPr>
            <a:t>l capacity</a:t>
          </a:r>
          <a:endParaRPr lang="en-US" sz="1500" kern="1200" dirty="0"/>
        </a:p>
        <a:p>
          <a:pPr marL="114300" lvl="1" indent="-114300" algn="l" defTabSz="666750">
            <a:lnSpc>
              <a:spcPct val="90000"/>
            </a:lnSpc>
            <a:spcBef>
              <a:spcPct val="0"/>
            </a:spcBef>
            <a:spcAft>
              <a:spcPct val="15000"/>
            </a:spcAft>
            <a:buChar char="••"/>
          </a:pPr>
          <a:r>
            <a:rPr lang="en-US" sz="1500" kern="1200" dirty="0" smtClean="0"/>
            <a:t> </a:t>
          </a:r>
          <a:r>
            <a:rPr lang="en-US" sz="1600" kern="1200" dirty="0" smtClean="0"/>
            <a:t>Allow CS/CPS  whenever the market permits</a:t>
          </a:r>
          <a:endParaRPr lang="en-US" sz="1600" kern="1200" dirty="0"/>
        </a:p>
      </dsp:txBody>
      <dsp:txXfrm rot="5400000">
        <a:off x="4524053" y="-1654558"/>
        <a:ext cx="1211460" cy="4828032"/>
      </dsp:txXfrm>
    </dsp:sp>
    <dsp:sp modelId="{2970A484-75CE-41FC-94B3-D601FD488F76}">
      <dsp:nvSpPr>
        <dsp:cNvPr id="0" name=""/>
        <dsp:cNvSpPr/>
      </dsp:nvSpPr>
      <dsp:spPr>
        <a:xfrm>
          <a:off x="0" y="2294"/>
          <a:ext cx="2715768" cy="1514326"/>
        </a:xfrm>
        <a:prstGeom prst="round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i="0" u="none" kern="1200" dirty="0" smtClean="0">
              <a:latin typeface="Arial" pitchFamily="34" charset="0"/>
              <a:cs typeface="Arial" pitchFamily="34" charset="0"/>
            </a:rPr>
            <a:t>Fixed </a:t>
          </a:r>
          <a:r>
            <a:rPr lang="en-US" sz="1800" b="1" i="0" u="none" kern="1200" dirty="0" err="1" smtClean="0">
              <a:latin typeface="Arial" pitchFamily="34" charset="0"/>
              <a:cs typeface="Arial" pitchFamily="34" charset="0"/>
            </a:rPr>
            <a:t>MoT</a:t>
          </a:r>
          <a:r>
            <a:rPr lang="en-US" sz="1800" b="1" i="0" u="none" kern="1200" dirty="0" smtClean="0">
              <a:latin typeface="Arial" pitchFamily="34" charset="0"/>
              <a:cs typeface="Arial" pitchFamily="34" charset="0"/>
            </a:rPr>
            <a:t> Infrastructure</a:t>
          </a:r>
        </a:p>
        <a:p>
          <a:pPr lvl="0" algn="ctr" defTabSz="933450">
            <a:lnSpc>
              <a:spcPct val="90000"/>
            </a:lnSpc>
            <a:spcBef>
              <a:spcPct val="0"/>
            </a:spcBef>
            <a:spcAft>
              <a:spcPct val="35000"/>
            </a:spcAft>
          </a:pPr>
          <a:endParaRPr lang="en-US" sz="2100" kern="1200" dirty="0"/>
        </a:p>
      </dsp:txBody>
      <dsp:txXfrm>
        <a:off x="0" y="2294"/>
        <a:ext cx="2715768" cy="1514326"/>
      </dsp:txXfrm>
    </dsp:sp>
    <dsp:sp modelId="{8C413590-E844-41B9-A1F9-07FD339F6565}">
      <dsp:nvSpPr>
        <dsp:cNvPr id="0" name=""/>
        <dsp:cNvSpPr/>
      </dsp:nvSpPr>
      <dsp:spPr>
        <a:xfrm rot="5400000">
          <a:off x="4524053" y="-64515"/>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Arial" pitchFamily="34" charset="0"/>
              <a:cs typeface="Arial" pitchFamily="34" charset="0"/>
            </a:rPr>
            <a:t>Provide a best in class alternative </a:t>
          </a:r>
          <a:r>
            <a:rPr lang="en-US" sz="1700" u="sng" kern="1200" dirty="0" smtClean="0">
              <a:latin typeface="Arial" pitchFamily="34" charset="0"/>
              <a:cs typeface="Arial" pitchFamily="34" charset="0"/>
            </a:rPr>
            <a:t>National Networks</a:t>
          </a:r>
          <a:r>
            <a:rPr lang="en-US" sz="1700" kern="1200" dirty="0" smtClean="0">
              <a:latin typeface="Arial" pitchFamily="34" charset="0"/>
              <a:cs typeface="Arial" pitchFamily="34" charset="0"/>
            </a:rPr>
            <a:t> (core, metropolitan and access), enabling the </a:t>
          </a:r>
          <a:r>
            <a:rPr lang="en-US" sz="1700" u="sng" kern="1200" dirty="0" smtClean="0">
              <a:latin typeface="Arial" pitchFamily="34" charset="0"/>
              <a:cs typeface="Arial" pitchFamily="34" charset="0"/>
            </a:rPr>
            <a:t>National Transmission</a:t>
          </a:r>
          <a:r>
            <a:rPr lang="en-US" sz="1700" kern="1200" dirty="0" smtClean="0">
              <a:latin typeface="Arial" pitchFamily="34" charset="0"/>
              <a:cs typeface="Arial" pitchFamily="34" charset="0"/>
            </a:rPr>
            <a:t> of </a:t>
          </a:r>
          <a:r>
            <a:rPr lang="en-US" sz="1700" u="sng" kern="1200" dirty="0" smtClean="0">
              <a:latin typeface="Arial" pitchFamily="34" charset="0"/>
              <a:cs typeface="Arial" pitchFamily="34" charset="0"/>
            </a:rPr>
            <a:t>Data</a:t>
          </a:r>
          <a:r>
            <a:rPr lang="en-US" sz="1700" kern="1200" dirty="0" smtClean="0">
              <a:latin typeface="Arial" pitchFamily="34" charset="0"/>
              <a:cs typeface="Arial" pitchFamily="34" charset="0"/>
            </a:rPr>
            <a:t> and provision of </a:t>
          </a:r>
          <a:r>
            <a:rPr lang="en-US" sz="1700" u="sng" kern="1200" dirty="0" smtClean="0">
              <a:latin typeface="Arial" pitchFamily="34" charset="0"/>
              <a:cs typeface="Arial" pitchFamily="34" charset="0"/>
            </a:rPr>
            <a:t>High Speed </a:t>
          </a:r>
          <a:r>
            <a:rPr lang="en-US" sz="1700" kern="1200" dirty="0" smtClean="0">
              <a:latin typeface="Arial" pitchFamily="34" charset="0"/>
              <a:cs typeface="Arial" pitchFamily="34" charset="0"/>
            </a:rPr>
            <a:t>communications </a:t>
          </a:r>
          <a:r>
            <a:rPr lang="en-US" sz="1700" b="1" i="1" u="sng" kern="1200" dirty="0" smtClean="0">
              <a:latin typeface="Arial" pitchFamily="34" charset="0"/>
              <a:cs typeface="Arial" pitchFamily="34" charset="0"/>
            </a:rPr>
            <a:t> </a:t>
          </a:r>
          <a:endParaRPr lang="en-US" sz="1700" kern="1200" dirty="0"/>
        </a:p>
      </dsp:txBody>
      <dsp:txXfrm rot="5400000">
        <a:off x="4524053" y="-64515"/>
        <a:ext cx="1211460" cy="4828032"/>
      </dsp:txXfrm>
    </dsp:sp>
    <dsp:sp modelId="{2616293F-812D-4566-9DFF-E9042E2B24C4}">
      <dsp:nvSpPr>
        <dsp:cNvPr id="0" name=""/>
        <dsp:cNvSpPr/>
      </dsp:nvSpPr>
      <dsp:spPr>
        <a:xfrm>
          <a:off x="0" y="1592336"/>
          <a:ext cx="2715768" cy="1514326"/>
        </a:xfrm>
        <a:prstGeom prst="roundRect">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100" b="1" i="1" u="none" kern="1200" dirty="0" smtClean="0">
              <a:latin typeface="Arial" pitchFamily="34" charset="0"/>
              <a:cs typeface="Arial" pitchFamily="34" charset="0"/>
            </a:rPr>
            <a:t>National Broadband Licenses</a:t>
          </a:r>
          <a:endParaRPr lang="en-US" sz="2100" b="1" u="none" kern="1200" dirty="0" smtClean="0"/>
        </a:p>
        <a:p>
          <a:pPr lvl="0" algn="ctr" defTabSz="889000">
            <a:lnSpc>
              <a:spcPct val="90000"/>
            </a:lnSpc>
            <a:spcBef>
              <a:spcPct val="0"/>
            </a:spcBef>
            <a:spcAft>
              <a:spcPct val="35000"/>
            </a:spcAft>
          </a:pPr>
          <a:endParaRPr lang="en-US" sz="2100" kern="1200" dirty="0"/>
        </a:p>
      </dsp:txBody>
      <dsp:txXfrm>
        <a:off x="0" y="1592336"/>
        <a:ext cx="2715768" cy="1514326"/>
      </dsp:txXfrm>
    </dsp:sp>
    <dsp:sp modelId="{774A155E-D64B-4685-AF72-D766296EFC53}">
      <dsp:nvSpPr>
        <dsp:cNvPr id="0" name=""/>
        <dsp:cNvSpPr/>
      </dsp:nvSpPr>
      <dsp:spPr>
        <a:xfrm rot="5400000">
          <a:off x="4524053" y="1525526"/>
          <a:ext cx="1211460" cy="4828032"/>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Arial" pitchFamily="34" charset="0"/>
              <a:cs typeface="Arial" pitchFamily="34" charset="0"/>
            </a:rPr>
            <a:t>Unleash competition on the access level and  provide more choices to consumers ( including by incumbent data service providers)</a:t>
          </a:r>
          <a:endParaRPr lang="en-US" sz="1700" kern="1200" dirty="0"/>
        </a:p>
      </dsp:txBody>
      <dsp:txXfrm rot="5400000">
        <a:off x="4524053" y="1525526"/>
        <a:ext cx="1211460" cy="4828032"/>
      </dsp:txXfrm>
    </dsp:sp>
    <dsp:sp modelId="{F5477FF6-2D43-441B-9FDB-48EA90F105D4}">
      <dsp:nvSpPr>
        <dsp:cNvPr id="0" name=""/>
        <dsp:cNvSpPr/>
      </dsp:nvSpPr>
      <dsp:spPr>
        <a:xfrm>
          <a:off x="0" y="3182379"/>
          <a:ext cx="2715768" cy="1514326"/>
        </a:xfrm>
        <a:prstGeom prst="roundRect">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100" b="1" i="1" u="none" kern="1200" dirty="0" smtClean="0">
              <a:latin typeface="Arial" pitchFamily="34" charset="0"/>
              <a:cs typeface="Arial" pitchFamily="34" charset="0"/>
            </a:rPr>
            <a:t>Broadband Access Licenses</a:t>
          </a:r>
          <a:endParaRPr lang="en-US" sz="2100" b="1" u="none" kern="1200" dirty="0" smtClean="0"/>
        </a:p>
        <a:p>
          <a:pPr lvl="0" algn="ctr" defTabSz="755650">
            <a:lnSpc>
              <a:spcPct val="90000"/>
            </a:lnSpc>
            <a:spcBef>
              <a:spcPct val="0"/>
            </a:spcBef>
            <a:spcAft>
              <a:spcPct val="35000"/>
            </a:spcAft>
          </a:pPr>
          <a:endParaRPr lang="en-US" sz="2100" kern="1200" dirty="0"/>
        </a:p>
      </dsp:txBody>
      <dsp:txXfrm>
        <a:off x="0" y="3182379"/>
        <a:ext cx="2715768" cy="151432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4E709A9-5836-456D-BF66-D1C52501C635}" type="datetimeFigureOut">
              <a:rPr lang="en-US"/>
              <a:pPr>
                <a:defRPr/>
              </a:pPr>
              <a:t>6/12/2009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F6DCED8-CBE6-48C8-85EF-D13B04DA494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A7464CA-BB26-4555-9E7A-8EA96DA359EF}" type="datetimeFigureOut">
              <a:rPr lang="en-US"/>
              <a:pPr>
                <a:defRPr/>
              </a:pPr>
              <a:t>6/12/2009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2E945EB-BBD5-4D94-852E-9D19C0F541A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19D3E8-2E43-4D41-A698-E31BDFC95607}"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07F2E0-30C9-4862-809E-64A4EDBCB85D}"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726FA0-C3BA-48DB-AC77-C3C56F0AA6FD}"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B54087-CEDA-4C79-8B9A-64601FDC8C9C}"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CF717B-85C9-420D-B389-96C73196D0B1}"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48BFDA-A431-4C42-A42A-337C4463EF9B}"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40E217-1BAB-4822-8B04-037C534B06D1}"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D6AAAF-E7BE-4196-B23E-CDA9F92A6DDB}" type="slidenum">
              <a:rPr lang="en-US" smtClean="0"/>
              <a:pPr fontAlgn="base">
                <a:spcBef>
                  <a:spcPct val="0"/>
                </a:spcBef>
                <a:spcAft>
                  <a:spcPct val="0"/>
                </a:spcAft>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Eng_LogoLR.jpg"/>
          <p:cNvPicPr>
            <a:picLocks noChangeAspect="1"/>
          </p:cNvPicPr>
          <p:nvPr userDrawn="1"/>
        </p:nvPicPr>
        <p:blipFill>
          <a:blip r:embed="rId2" cstate="print"/>
          <a:srcRect/>
          <a:stretch>
            <a:fillRect/>
          </a:stretch>
        </p:blipFill>
        <p:spPr bwMode="auto">
          <a:xfrm>
            <a:off x="76200" y="71438"/>
            <a:ext cx="1219200" cy="1071562"/>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An Enabling Telecommunications Market</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530368-D7AF-42B2-A049-C9F1D8A48A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8" descr="Eng_LogoLR.jpg"/>
          <p:cNvPicPr>
            <a:picLocks noChangeAspect="1"/>
          </p:cNvPicPr>
          <p:nvPr userDrawn="1"/>
        </p:nvPicPr>
        <p:blipFill>
          <a:blip r:embed="rId2" cstate="print"/>
          <a:srcRect/>
          <a:stretch>
            <a:fillRect/>
          </a:stretch>
        </p:blipFill>
        <p:spPr bwMode="auto">
          <a:xfrm>
            <a:off x="0" y="0"/>
            <a:ext cx="1828800" cy="1757363"/>
          </a:xfrm>
          <a:prstGeom prst="rect">
            <a:avLst/>
          </a:prstGeom>
          <a:noFill/>
          <a:ln w="9525">
            <a:noFill/>
            <a:miter lim="800000"/>
            <a:headEnd/>
            <a:tailEnd/>
          </a:ln>
        </p:spPr>
      </p:pic>
      <p:sp>
        <p:nvSpPr>
          <p:cNvPr id="8" name="Text Placeholder 7"/>
          <p:cNvSpPr>
            <a:spLocks noGrp="1"/>
          </p:cNvSpPr>
          <p:nvPr>
            <p:ph type="body" sz="quarter" idx="10"/>
          </p:nvPr>
        </p:nvSpPr>
        <p:spPr>
          <a:xfrm>
            <a:off x="762000" y="1905000"/>
            <a:ext cx="7620000" cy="2133600"/>
          </a:xfrm>
          <a:prstGeom prst="rect">
            <a:avLst/>
          </a:prstGeom>
          <a:solidFill>
            <a:srgbClr val="4F3F7E"/>
          </a:solidFill>
          <a:ln>
            <a:solidFill>
              <a:srgbClr val="75689F"/>
            </a:solidFill>
          </a:ln>
        </p:spPr>
        <p:txBody>
          <a:bodyPr anchor="ctr"/>
          <a:lstStyle>
            <a:lvl1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1pPr>
            <a:lvl2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2pPr>
            <a:lvl3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3pPr>
            <a:lvl4pPr algn="ctr" defTabSz="914400" rtl="0" eaLnBrk="1" fontAlgn="auto" latinLnBrk="0" hangingPunct="1">
              <a:lnSpc>
                <a:spcPct val="120000"/>
              </a:lnSpc>
              <a:spcBef>
                <a:spcPts val="0"/>
              </a:spcBef>
              <a:spcAft>
                <a:spcPts val="0"/>
              </a:spcAft>
              <a:buNone/>
              <a:defRPr lang="en-US" sz="4000" b="1" i="1" kern="1200" smtClean="0">
                <a:solidFill>
                  <a:schemeClr val="bg1"/>
                </a:solidFill>
                <a:effectLst>
                  <a:outerShdw blurRad="38100" dist="38100" dir="2700000" algn="tl">
                    <a:srgbClr val="000000"/>
                  </a:outerShdw>
                </a:effectLst>
                <a:latin typeface="Arial" pitchFamily="34" charset="0"/>
                <a:ea typeface="+mn-ea"/>
                <a:cs typeface="Arial" pitchFamily="34" charset="0"/>
              </a:defRPr>
            </a:lvl4pPr>
            <a:lvl5pPr algn="ctr" defTabSz="914400" rtl="0" eaLnBrk="1" fontAlgn="auto" latinLnBrk="0" hangingPunct="1">
              <a:lnSpc>
                <a:spcPct val="120000"/>
              </a:lnSpc>
              <a:spcBef>
                <a:spcPts val="0"/>
              </a:spcBef>
              <a:spcAft>
                <a:spcPts val="0"/>
              </a:spcAft>
              <a:buNone/>
              <a:defRPr lang="en-US" sz="4000" b="1" i="1" kern="1200">
                <a:solidFill>
                  <a:schemeClr val="bg1"/>
                </a:solidFill>
                <a:effectLst>
                  <a:outerShdw blurRad="38100" dist="38100" dir="2700000" algn="tl">
                    <a:srgbClr val="000000"/>
                  </a:outerShdw>
                </a:effectLst>
                <a:latin typeface="Arial" pitchFamily="34" charset="0"/>
                <a:ea typeface="+mn-ea"/>
                <a:cs typeface="Arial" pitchFamily="34" charset="0"/>
              </a:defRPr>
            </a:lvl5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C74D4C46-4ECD-4F05-94E2-210446305553}"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pic>
        <p:nvPicPr>
          <p:cNvPr id="5" name="Picture 9" descr="Eng_LogoLR.jpg"/>
          <p:cNvPicPr>
            <a:picLocks noChangeAspect="1"/>
          </p:cNvPicPr>
          <p:nvPr userDrawn="1"/>
        </p:nvPicPr>
        <p:blipFill>
          <a:blip r:embed="rId2" cstate="print"/>
          <a:srcRect/>
          <a:stretch>
            <a:fillRect/>
          </a:stretch>
        </p:blipFill>
        <p:spPr bwMode="auto">
          <a:xfrm>
            <a:off x="76200" y="71438"/>
            <a:ext cx="1219200" cy="1071562"/>
          </a:xfrm>
          <a:prstGeom prst="rect">
            <a:avLst/>
          </a:prstGeom>
          <a:noFill/>
          <a:ln w="9525">
            <a:noFill/>
            <a:miter lim="800000"/>
            <a:headEnd/>
            <a:tailEnd/>
          </a:ln>
        </p:spPr>
      </p:pic>
      <p:sp>
        <p:nvSpPr>
          <p:cNvPr id="3" name="Text Placeholder 2"/>
          <p:cNvSpPr>
            <a:spLocks noGrp="1"/>
          </p:cNvSpPr>
          <p:nvPr>
            <p:ph type="body" sz="quarter" idx="10"/>
          </p:nvPr>
        </p:nvSpPr>
        <p:spPr>
          <a:xfrm>
            <a:off x="1447800" y="76200"/>
            <a:ext cx="7467600" cy="1066800"/>
          </a:xfrm>
          <a:prstGeom prst="rect">
            <a:avLst/>
          </a:prstGeom>
          <a:solidFill>
            <a:srgbClr val="4F3F7E"/>
          </a:solidFill>
        </p:spPr>
        <p:txBody>
          <a:bodyPr anchor="ctr"/>
          <a:lstStyle>
            <a:lvl1pPr>
              <a:defRPr lang="en-US" sz="20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6" name="Footer Placeholder 4"/>
          <p:cNvSpPr>
            <a:spLocks noGrp="1"/>
          </p:cNvSpPr>
          <p:nvPr>
            <p:ph type="ftr" sz="quarter" idx="11"/>
          </p:nvPr>
        </p:nvSpPr>
        <p:spPr/>
        <p:txBody>
          <a:bodyPr/>
          <a:lstStyle>
            <a:lvl1pPr>
              <a:defRPr/>
            </a:lvl1pPr>
          </a:lstStyle>
          <a:p>
            <a:pPr>
              <a:defRPr/>
            </a:pPr>
            <a:r>
              <a:rPr lang="en-US"/>
              <a:t>An Enabling Telecommunications Market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1C39D19E-71BB-4D68-818E-C2CEDF851687}"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sp>
        <p:nvSpPr>
          <p:cNvPr id="3" name="Text Placeholder 2"/>
          <p:cNvSpPr>
            <a:spLocks noGrp="1"/>
          </p:cNvSpPr>
          <p:nvPr>
            <p:ph type="body" sz="quarter" idx="10"/>
          </p:nvPr>
        </p:nvSpPr>
        <p:spPr>
          <a:xfrm>
            <a:off x="1447800" y="76201"/>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7010400" y="6492875"/>
            <a:ext cx="2133600" cy="365125"/>
          </a:xfrm>
        </p:spPr>
        <p:txBody>
          <a:bodyPr/>
          <a:lstStyle>
            <a:lvl1pPr>
              <a:defRPr/>
            </a:lvl1pPr>
          </a:lstStyle>
          <a:p>
            <a:pPr>
              <a:defRPr/>
            </a:pPr>
            <a:fld id="{C4D19911-CC69-4306-AB37-6B5B39260CCE}" type="slidenum">
              <a:rPr lang="en-US"/>
              <a:pPr>
                <a:defRPr/>
              </a:pPr>
              <a:t>‹#›</a:t>
            </a:fld>
            <a:endParaRPr lang="en-US" dirty="0"/>
          </a:p>
        </p:txBody>
      </p:sp>
      <p:sp>
        <p:nvSpPr>
          <p:cNvPr id="5" name="Footer Placeholder 4"/>
          <p:cNvSpPr>
            <a:spLocks noGrp="1"/>
          </p:cNvSpPr>
          <p:nvPr>
            <p:ph type="ftr" sz="quarter" idx="12"/>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23_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447800" y="76200"/>
            <a:ext cx="6705600" cy="1066800"/>
          </a:xfrm>
          <a:prstGeom prst="rect">
            <a:avLst/>
          </a:prstGeom>
          <a:solidFill>
            <a:srgbClr val="4F3F7E"/>
          </a:solidFill>
        </p:spPr>
        <p:txBody>
          <a:bodyPr anchor="ctr"/>
          <a:lstStyle>
            <a:lvl1pPr>
              <a:defRPr lang="en-US" sz="18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4" name="Slide Number Placeholder 5"/>
          <p:cNvSpPr>
            <a:spLocks noGrp="1"/>
          </p:cNvSpPr>
          <p:nvPr>
            <p:ph type="sldNum" sz="quarter" idx="11"/>
          </p:nvPr>
        </p:nvSpPr>
        <p:spPr>
          <a:xfrm>
            <a:off x="7010400" y="6492875"/>
            <a:ext cx="2133600" cy="365125"/>
          </a:xfrm>
        </p:spPr>
        <p:txBody>
          <a:bodyPr/>
          <a:lstStyle>
            <a:lvl1pPr>
              <a:defRPr/>
            </a:lvl1pPr>
          </a:lstStyle>
          <a:p>
            <a:pPr>
              <a:defRPr/>
            </a:pPr>
            <a:fld id="{0E519E83-B971-455D-9AB3-23D6900608C3}" type="slidenum">
              <a:rPr lang="en-US"/>
              <a:pPr>
                <a:defRPr/>
              </a:pPr>
              <a:t>‹#›</a:t>
            </a:fld>
            <a:endParaRPr lang="en-US" dirty="0"/>
          </a:p>
        </p:txBody>
      </p:sp>
      <p:sp>
        <p:nvSpPr>
          <p:cNvPr id="5" name="Footer Placeholder 4"/>
          <p:cNvSpPr>
            <a:spLocks noGrp="1"/>
          </p:cNvSpPr>
          <p:nvPr>
            <p:ph type="ftr" sz="quarter" idx="12"/>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a:xfrm>
            <a:off x="8534400" y="6488113"/>
            <a:ext cx="371475" cy="277812"/>
          </a:xfrm>
          <a:prstGeom prst="rect">
            <a:avLst/>
          </a:prstGeom>
        </p:spPr>
        <p:txBody>
          <a:bodyPr wrap="none">
            <a:spAutoFit/>
          </a:bodyPr>
          <a:lstStyle/>
          <a:p>
            <a:pPr fontAlgn="auto">
              <a:spcBef>
                <a:spcPts val="0"/>
              </a:spcBef>
              <a:spcAft>
                <a:spcPts val="0"/>
              </a:spcAft>
              <a:defRPr/>
            </a:pPr>
            <a:fld id="{DF1FDF45-1CFC-4C97-ADCF-7EF5D3D627E5}" type="slidenum">
              <a:rPr lang="en-US" sz="1200">
                <a:solidFill>
                  <a:schemeClr val="bg1">
                    <a:lumMod val="50000"/>
                  </a:schemeClr>
                </a:solidFill>
              </a:rPr>
              <a:pPr fontAlgn="auto">
                <a:spcBef>
                  <a:spcPts val="0"/>
                </a:spcBef>
                <a:spcAft>
                  <a:spcPts val="0"/>
                </a:spcAft>
                <a:defRPr/>
              </a:pPr>
              <a:t>‹#›</a:t>
            </a:fld>
            <a:endParaRPr lang="en-US" sz="1200" dirty="0">
              <a:solidFill>
                <a:schemeClr val="bg1">
                  <a:lumMod val="50000"/>
                </a:schemeClr>
              </a:solidFill>
            </a:endParaRPr>
          </a:p>
        </p:txBody>
      </p:sp>
      <p:sp>
        <p:nvSpPr>
          <p:cNvPr id="3" name="Text Placeholder 2"/>
          <p:cNvSpPr>
            <a:spLocks noGrp="1"/>
          </p:cNvSpPr>
          <p:nvPr>
            <p:ph type="body" sz="quarter" idx="10"/>
          </p:nvPr>
        </p:nvSpPr>
        <p:spPr>
          <a:xfrm>
            <a:off x="1447800" y="76200"/>
            <a:ext cx="6553200" cy="1066800"/>
          </a:xfrm>
          <a:prstGeom prst="rect">
            <a:avLst/>
          </a:prstGeom>
          <a:solidFill>
            <a:srgbClr val="4F3F7E"/>
          </a:solidFill>
        </p:spPr>
        <p:txBody>
          <a:bodyPr anchor="ctr"/>
          <a:lstStyle>
            <a:lvl1pPr>
              <a:defRPr lang="en-US" sz="2000" b="1" kern="1200" noProof="0" dirty="0" smtClean="0">
                <a:solidFill>
                  <a:schemeClr val="bg1"/>
                </a:solidFill>
                <a:effectLst>
                  <a:outerShdw blurRad="38100" dist="38100" dir="2700000" algn="tl">
                    <a:srgbClr val="000000"/>
                  </a:outerShdw>
                </a:effectLst>
                <a:latin typeface="Arial" pitchFamily="34" charset="0"/>
                <a:ea typeface="+mj-ea"/>
                <a:cs typeface="Arial" pitchFamily="34" charset="0"/>
              </a:defRPr>
            </a:lvl1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i="1"/>
            </a:lvl1pPr>
          </a:lstStyle>
          <a:p>
            <a:pPr>
              <a:defRPr/>
            </a:pPr>
            <a:r>
              <a:rPr lang="en-US"/>
              <a:t>An Enabling Telecommunications Market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An Enabling Telecommunications Market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3090687-EF86-4529-B365-8078C3E45AB7}" type="slidenum">
              <a:rPr lang="en-US"/>
              <a:pPr>
                <a:defRPr/>
              </a:pPr>
              <a:t>‹#›</a:t>
            </a:fld>
            <a:endParaRPr lang="en-US"/>
          </a:p>
        </p:txBody>
      </p:sp>
      <p:pic>
        <p:nvPicPr>
          <p:cNvPr id="1031" name="Picture 7" descr="Eng_LogoLR.jpg"/>
          <p:cNvPicPr>
            <a:picLocks noChangeAspect="1"/>
          </p:cNvPicPr>
          <p:nvPr userDrawn="1"/>
        </p:nvPicPr>
        <p:blipFill>
          <a:blip r:embed="rId9" cstate="print"/>
          <a:srcRect/>
          <a:stretch>
            <a:fillRect/>
          </a:stretch>
        </p:blipFill>
        <p:spPr bwMode="auto">
          <a:xfrm>
            <a:off x="76200" y="71438"/>
            <a:ext cx="1219200" cy="1071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2000" y="1905000"/>
            <a:ext cx="7848600" cy="2133600"/>
          </a:xfrm>
        </p:spPr>
        <p:txBody>
          <a:bodyPr rtlCol="0">
            <a:normAutofit fontScale="92500"/>
          </a:bodyPr>
          <a:lstStyle/>
          <a:p>
            <a:pPr marL="91440" indent="0">
              <a:defRPr/>
            </a:pPr>
            <a:endParaRPr sz="3200"/>
          </a:p>
          <a:p>
            <a:pPr marL="91440" indent="0">
              <a:defRPr/>
            </a:pPr>
            <a:r>
              <a:rPr sz="3200"/>
              <a:t>Towards a Unified Arab Charter</a:t>
            </a:r>
          </a:p>
          <a:p>
            <a:pPr marL="91440" indent="0">
              <a:defRPr/>
            </a:pPr>
            <a:r>
              <a:rPr sz="3000"/>
              <a:t>Internet: Regulations and Communications</a:t>
            </a:r>
          </a:p>
          <a:p>
            <a:pPr marL="91440" indent="0">
              <a:defRPr/>
            </a:pPr>
            <a:endParaRPr sz="3200" dirty="0"/>
          </a:p>
        </p:txBody>
      </p:sp>
      <p:sp>
        <p:nvSpPr>
          <p:cNvPr id="9219" name="Subtitle 2"/>
          <p:cNvSpPr txBox="1">
            <a:spLocks/>
          </p:cNvSpPr>
          <p:nvPr/>
        </p:nvSpPr>
        <p:spPr bwMode="auto">
          <a:xfrm>
            <a:off x="1066800" y="4419600"/>
            <a:ext cx="7658100" cy="2057400"/>
          </a:xfrm>
          <a:prstGeom prst="rect">
            <a:avLst/>
          </a:prstGeom>
          <a:noFill/>
          <a:ln w="9525">
            <a:noFill/>
            <a:miter lim="800000"/>
            <a:headEnd/>
            <a:tailEnd/>
          </a:ln>
        </p:spPr>
        <p:txBody>
          <a:bodyPr/>
          <a:lstStyle/>
          <a:p>
            <a:pPr algn="r" rtl="1" eaLnBrk="0" hangingPunct="0">
              <a:spcBef>
                <a:spcPct val="20000"/>
              </a:spcBef>
            </a:pPr>
            <a:r>
              <a:rPr lang="en-US" sz="1600"/>
              <a:t>Dr. Kamal Shehadi</a:t>
            </a:r>
          </a:p>
          <a:p>
            <a:pPr algn="r" rtl="1" eaLnBrk="0" hangingPunct="0">
              <a:spcBef>
                <a:spcPct val="20000"/>
              </a:spcBef>
            </a:pPr>
            <a:r>
              <a:rPr lang="en-US" sz="1600"/>
              <a:t>Chairman/ CEO</a:t>
            </a:r>
          </a:p>
          <a:p>
            <a:pPr algn="r" rtl="1" eaLnBrk="0" hangingPunct="0">
              <a:spcBef>
                <a:spcPct val="20000"/>
              </a:spcBef>
            </a:pPr>
            <a:r>
              <a:rPr lang="en-US" sz="1600"/>
              <a:t>Telecommunications Regulatory Authority</a:t>
            </a:r>
          </a:p>
          <a:p>
            <a:pPr algn="r" rtl="1" eaLnBrk="0" hangingPunct="0">
              <a:spcBef>
                <a:spcPct val="20000"/>
              </a:spcBef>
            </a:pPr>
            <a:endParaRPr lang="en-US" sz="1600"/>
          </a:p>
          <a:p>
            <a:pPr algn="r" rtl="1" eaLnBrk="0" hangingPunct="0">
              <a:spcBef>
                <a:spcPct val="20000"/>
              </a:spcBef>
            </a:pPr>
            <a:endParaRPr lang="en-US" sz="1600" i="1"/>
          </a:p>
          <a:p>
            <a:pPr algn="r" rtl="1" eaLnBrk="0" hangingPunct="0">
              <a:spcBef>
                <a:spcPct val="20000"/>
              </a:spcBef>
            </a:pPr>
            <a:r>
              <a:rPr lang="en-US" sz="1400" i="1"/>
              <a:t>February 24-26, 2009</a:t>
            </a:r>
          </a:p>
          <a:p>
            <a:pPr algn="r" rtl="1" eaLnBrk="0" hangingPunct="0">
              <a:spcBef>
                <a:spcPct val="20000"/>
              </a:spcBef>
            </a:pPr>
            <a:r>
              <a:rPr lang="en-US" sz="1400" i="1"/>
              <a:t>InterContinental Phoenicia Hotel, Beirut, Lebanon</a:t>
            </a:r>
          </a:p>
          <a:p>
            <a:pPr algn="r" rtl="1" eaLnBrk="0" hangingPunct="0">
              <a:spcBef>
                <a:spcPct val="20000"/>
              </a:spcBef>
            </a:pPr>
            <a:endParaRPr lang="en-US" sz="1400" i="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6858000" cy="1066800"/>
          </a:xfrm>
        </p:spPr>
        <p:txBody>
          <a:bodyPr rtlCol="0">
            <a:normAutofit fontScale="70000" lnSpcReduction="20000"/>
          </a:bodyPr>
          <a:lstStyle/>
          <a:p>
            <a:pPr algn="just" eaLnBrk="1" fontAlgn="auto" hangingPunct="1">
              <a:spcAft>
                <a:spcPts val="0"/>
              </a:spcAft>
              <a:buFont typeface="Arial" pitchFamily="34" charset="0"/>
              <a:buNone/>
              <a:defRPr/>
            </a:pPr>
            <a:endParaRPr/>
          </a:p>
          <a:p>
            <a:pPr algn="just" eaLnBrk="1" fontAlgn="auto" hangingPunct="1">
              <a:spcAft>
                <a:spcPts val="0"/>
              </a:spcAft>
              <a:buFont typeface="Arial" pitchFamily="34" charset="0"/>
              <a:buNone/>
              <a:defRPr/>
            </a:pPr>
            <a:r>
              <a:rPr sz="2300"/>
              <a:t>Broader legal reforms must be taken into consideration in</a:t>
            </a:r>
          </a:p>
          <a:p>
            <a:pPr algn="just" eaLnBrk="1" fontAlgn="auto" hangingPunct="1">
              <a:spcAft>
                <a:spcPts val="0"/>
              </a:spcAft>
              <a:buFont typeface="Arial" pitchFamily="34" charset="0"/>
              <a:buNone/>
              <a:defRPr/>
            </a:pPr>
            <a:r>
              <a:rPr sz="2300"/>
              <a:t>order to create an environment  condusive to the growth of</a:t>
            </a:r>
          </a:p>
          <a:p>
            <a:pPr algn="just" eaLnBrk="1" fontAlgn="auto" hangingPunct="1">
              <a:spcAft>
                <a:spcPts val="0"/>
              </a:spcAft>
              <a:buFont typeface="Arial" pitchFamily="34" charset="0"/>
              <a:buNone/>
              <a:defRPr/>
            </a:pPr>
            <a:r>
              <a:rPr sz="2300"/>
              <a:t>ICT</a:t>
            </a:r>
          </a:p>
          <a:p>
            <a:pPr eaLnBrk="1" fontAlgn="auto" hangingPunct="1">
              <a:spcAft>
                <a:spcPts val="0"/>
              </a:spcAft>
              <a:buFont typeface="Arial" pitchFamily="34" charset="0"/>
              <a:buNone/>
              <a:defRPr/>
            </a:pPr>
            <a:endParaRPr/>
          </a:p>
        </p:txBody>
      </p:sp>
      <p:sp>
        <p:nvSpPr>
          <p:cNvPr id="5" name="TextBox 4"/>
          <p:cNvSpPr txBox="1"/>
          <p:nvPr/>
        </p:nvSpPr>
        <p:spPr>
          <a:xfrm>
            <a:off x="381000" y="1219200"/>
            <a:ext cx="8458200" cy="6094413"/>
          </a:xfrm>
          <a:prstGeom prst="rect">
            <a:avLst/>
          </a:prstGeom>
          <a:noFill/>
        </p:spPr>
        <p:txBody>
          <a:bodyPr>
            <a:spAutoFit/>
          </a:bodyPr>
          <a:lstStyle/>
          <a:p>
            <a:pPr fontAlgn="auto">
              <a:spcBef>
                <a:spcPts val="0"/>
              </a:spcBef>
              <a:spcAft>
                <a:spcPts val="0"/>
              </a:spcAft>
              <a:buFont typeface="Arial" pitchFamily="34" charset="0"/>
              <a:buChar char="•"/>
              <a:defRPr/>
            </a:pPr>
            <a:r>
              <a:rPr lang="en-US" sz="1400" b="1" dirty="0">
                <a:latin typeface="+mj-lt"/>
                <a:cs typeface="+mn-cs"/>
              </a:rPr>
              <a:t>The Code of Civil Procedure</a:t>
            </a:r>
            <a:r>
              <a:rPr lang="en-US" sz="1400" dirty="0">
                <a:latin typeface="+mj-lt"/>
                <a:cs typeface="+mn-cs"/>
              </a:rPr>
              <a:t> (</a:t>
            </a:r>
            <a:r>
              <a:rPr lang="ar-LB" sz="1400" b="1" u="sng" dirty="0">
                <a:latin typeface="+mj-lt"/>
                <a:cs typeface="+mn-cs"/>
              </a:rPr>
              <a:t>المدنية</a:t>
            </a:r>
            <a:r>
              <a:rPr lang="ar-LB" sz="1400" u="sng" dirty="0">
                <a:latin typeface="+mj-lt"/>
                <a:cs typeface="+mn-cs"/>
              </a:rPr>
              <a:t> </a:t>
            </a:r>
            <a:r>
              <a:rPr lang="ar-LB" sz="1400" b="1" u="sng" dirty="0">
                <a:latin typeface="+mj-lt"/>
                <a:cs typeface="+mn-cs"/>
              </a:rPr>
              <a:t>قانون أصول المحاكمات</a:t>
            </a:r>
            <a:r>
              <a:rPr lang="en-US" sz="1400" dirty="0">
                <a:latin typeface="+mj-lt"/>
                <a:cs typeface="+mn-cs"/>
              </a:rPr>
              <a:t>) issued by virtue of the Legislative decree No. 90 dated 16/9/1983 (and its amendments) should be amended in a way containing a stipulation about </a:t>
            </a:r>
            <a:r>
              <a:rPr lang="en-US" sz="1400" b="1" dirty="0">
                <a:latin typeface="+mj-lt"/>
                <a:cs typeface="+mn-cs"/>
              </a:rPr>
              <a:t>electronic proof</a:t>
            </a:r>
            <a:r>
              <a:rPr lang="en-US" sz="1400" dirty="0">
                <a:latin typeface="+mj-lt"/>
                <a:cs typeface="+mn-cs"/>
              </a:rPr>
              <a:t> in addition to the written and other proof means mentioned in the chapter related to </a:t>
            </a:r>
            <a:r>
              <a:rPr lang="en-US" sz="1400" b="1" dirty="0">
                <a:latin typeface="+mj-lt"/>
                <a:cs typeface="+mn-cs"/>
              </a:rPr>
              <a:t>proof issues</a:t>
            </a:r>
            <a:r>
              <a:rPr lang="en-US" sz="1400" dirty="0">
                <a:latin typeface="+mj-lt"/>
                <a:cs typeface="+mn-cs"/>
              </a:rPr>
              <a:t> (articles 143 and the following…)  </a:t>
            </a:r>
          </a:p>
          <a:p>
            <a:pPr fontAlgn="auto">
              <a:spcBef>
                <a:spcPts val="0"/>
              </a:spcBef>
              <a:spcAft>
                <a:spcPts val="0"/>
              </a:spcAft>
              <a:defRPr/>
            </a:pPr>
            <a:r>
              <a:rPr lang="en-US" sz="1400" dirty="0">
                <a:latin typeface="+mj-lt"/>
                <a:cs typeface="+mn-cs"/>
              </a:rPr>
              <a:t> </a:t>
            </a:r>
          </a:p>
          <a:p>
            <a:pPr fontAlgn="auto">
              <a:spcBef>
                <a:spcPts val="0"/>
              </a:spcBef>
              <a:spcAft>
                <a:spcPts val="0"/>
              </a:spcAft>
              <a:buFont typeface="Arial" pitchFamily="34" charset="0"/>
              <a:buChar char="•"/>
              <a:defRPr/>
            </a:pPr>
            <a:r>
              <a:rPr lang="en-US" sz="1400" b="1" dirty="0">
                <a:latin typeface="+mj-lt"/>
                <a:cs typeface="+mn-cs"/>
              </a:rPr>
              <a:t>Code of Obligations and Contracts</a:t>
            </a:r>
            <a:r>
              <a:rPr lang="en-US" sz="1400" dirty="0">
                <a:latin typeface="+mj-lt"/>
                <a:cs typeface="+mn-cs"/>
              </a:rPr>
              <a:t> (</a:t>
            </a:r>
            <a:r>
              <a:rPr lang="ar-LB" sz="1400" b="1" u="sng" dirty="0">
                <a:latin typeface="+mj-lt"/>
                <a:cs typeface="+mn-cs"/>
              </a:rPr>
              <a:t>قانون الموجبات والعقود</a:t>
            </a:r>
            <a:r>
              <a:rPr lang="en-US" sz="1400" dirty="0">
                <a:latin typeface="+mj-lt"/>
                <a:cs typeface="+mn-cs"/>
              </a:rPr>
              <a:t>) issued in 1932 and particularly the part related to contracts (articles 165 and the following) should be reviewed as follows: </a:t>
            </a:r>
          </a:p>
          <a:p>
            <a:pPr fontAlgn="auto">
              <a:spcBef>
                <a:spcPts val="0"/>
              </a:spcBef>
              <a:spcAft>
                <a:spcPts val="0"/>
              </a:spcAft>
              <a:defRPr/>
            </a:pPr>
            <a:r>
              <a:rPr lang="en-US" sz="1400" dirty="0">
                <a:latin typeface="+mj-lt"/>
                <a:cs typeface="+mn-cs"/>
              </a:rPr>
              <a:t> </a:t>
            </a:r>
          </a:p>
          <a:p>
            <a:pPr fontAlgn="auto">
              <a:spcBef>
                <a:spcPts val="0"/>
              </a:spcBef>
              <a:spcAft>
                <a:spcPts val="0"/>
              </a:spcAft>
              <a:defRPr/>
            </a:pPr>
            <a:r>
              <a:rPr lang="en-US" sz="1400" dirty="0">
                <a:latin typeface="+mj-lt"/>
                <a:cs typeface="+mn-cs"/>
              </a:rPr>
              <a:t>- 	Article 179 related to the </a:t>
            </a:r>
            <a:r>
              <a:rPr lang="en-US" sz="1400" b="1" dirty="0">
                <a:latin typeface="+mj-lt"/>
                <a:cs typeface="+mn-cs"/>
              </a:rPr>
              <a:t>acceptance of an offer</a:t>
            </a:r>
            <a:r>
              <a:rPr lang="en-US" sz="1400" dirty="0">
                <a:latin typeface="+mj-lt"/>
                <a:cs typeface="+mn-cs"/>
              </a:rPr>
              <a:t> should be amended in way including a statement authorizing the </a:t>
            </a:r>
            <a:r>
              <a:rPr lang="en-US" sz="1400" b="1" dirty="0">
                <a:latin typeface="+mj-lt"/>
                <a:cs typeface="+mn-cs"/>
              </a:rPr>
              <a:t>acceptance of the offer via electronic means.</a:t>
            </a:r>
            <a:endParaRPr lang="en-US" sz="1400" dirty="0">
              <a:latin typeface="+mj-lt"/>
              <a:cs typeface="+mn-cs"/>
            </a:endParaRPr>
          </a:p>
          <a:p>
            <a:pPr fontAlgn="auto">
              <a:spcBef>
                <a:spcPts val="0"/>
              </a:spcBef>
              <a:spcAft>
                <a:spcPts val="0"/>
              </a:spcAft>
              <a:defRPr/>
            </a:pPr>
            <a:r>
              <a:rPr lang="en-US" sz="1400" dirty="0">
                <a:latin typeface="+mj-lt"/>
                <a:cs typeface="+mn-cs"/>
              </a:rPr>
              <a:t>Article 184 and 185 related to </a:t>
            </a:r>
            <a:r>
              <a:rPr lang="en-US" sz="1400" b="1" dirty="0">
                <a:latin typeface="+mj-lt"/>
                <a:cs typeface="+mn-cs"/>
              </a:rPr>
              <a:t>negotiations</a:t>
            </a:r>
            <a:r>
              <a:rPr lang="en-US" sz="1400" dirty="0">
                <a:latin typeface="+mj-lt"/>
                <a:cs typeface="+mn-cs"/>
              </a:rPr>
              <a:t> (draw-up contracts) should be amended in a way including a statement </a:t>
            </a:r>
            <a:r>
              <a:rPr lang="en-US" sz="1400" b="1" dirty="0">
                <a:latin typeface="+mj-lt"/>
                <a:cs typeface="+mn-cs"/>
              </a:rPr>
              <a:t>authorizing negotiations (draw-up contracts) via electronic means</a:t>
            </a:r>
            <a:r>
              <a:rPr lang="en-US" sz="1400" dirty="0">
                <a:latin typeface="+mj-lt"/>
                <a:cs typeface="+mn-cs"/>
              </a:rPr>
              <a:t>.  </a:t>
            </a:r>
          </a:p>
          <a:p>
            <a:pPr fontAlgn="auto">
              <a:spcBef>
                <a:spcPts val="0"/>
              </a:spcBef>
              <a:spcAft>
                <a:spcPts val="0"/>
              </a:spcAft>
              <a:defRPr/>
            </a:pPr>
            <a:endParaRPr lang="en-US" sz="1400" dirty="0">
              <a:latin typeface="+mj-lt"/>
              <a:cs typeface="+mn-cs"/>
            </a:endParaRPr>
          </a:p>
          <a:p>
            <a:pPr fontAlgn="auto">
              <a:spcBef>
                <a:spcPts val="0"/>
              </a:spcBef>
              <a:spcAft>
                <a:spcPts val="0"/>
              </a:spcAft>
              <a:buFont typeface="Arial" pitchFamily="34" charset="0"/>
              <a:buChar char="•"/>
              <a:defRPr/>
            </a:pPr>
            <a:r>
              <a:rPr lang="en-US" sz="1400" b="1" dirty="0">
                <a:latin typeface="+mj-lt"/>
                <a:cs typeface="+mn-cs"/>
              </a:rPr>
              <a:t>Code of Commerce</a:t>
            </a:r>
            <a:r>
              <a:rPr lang="en-US" sz="1400" dirty="0">
                <a:latin typeface="+mj-lt"/>
                <a:cs typeface="+mn-cs"/>
              </a:rPr>
              <a:t>: </a:t>
            </a:r>
          </a:p>
          <a:p>
            <a:pPr fontAlgn="auto">
              <a:spcBef>
                <a:spcPts val="0"/>
              </a:spcBef>
              <a:spcAft>
                <a:spcPts val="0"/>
              </a:spcAft>
              <a:defRPr/>
            </a:pPr>
            <a:r>
              <a:rPr lang="en-US" sz="1400" dirty="0">
                <a:latin typeface="+mj-lt"/>
                <a:cs typeface="+mn-cs"/>
              </a:rPr>
              <a:t> </a:t>
            </a:r>
          </a:p>
          <a:p>
            <a:pPr fontAlgn="auto">
              <a:spcBef>
                <a:spcPts val="0"/>
              </a:spcBef>
              <a:spcAft>
                <a:spcPts val="0"/>
              </a:spcAft>
              <a:defRPr/>
            </a:pPr>
            <a:r>
              <a:rPr lang="en-US" sz="1400" b="1" u="sng" dirty="0">
                <a:latin typeface="+mj-lt"/>
                <a:cs typeface="+mn-cs"/>
              </a:rPr>
              <a:t>-Convocation Procedures (article 193) : </a:t>
            </a:r>
            <a:endParaRPr lang="en-US" sz="1400" dirty="0">
              <a:latin typeface="+mj-lt"/>
              <a:cs typeface="+mn-cs"/>
            </a:endParaRPr>
          </a:p>
          <a:p>
            <a:pPr fontAlgn="auto">
              <a:spcBef>
                <a:spcPts val="0"/>
              </a:spcBef>
              <a:spcAft>
                <a:spcPts val="0"/>
              </a:spcAft>
              <a:defRPr/>
            </a:pPr>
            <a:r>
              <a:rPr lang="en-US" sz="1400" dirty="0">
                <a:latin typeface="+mj-lt"/>
                <a:cs typeface="+mn-cs"/>
              </a:rPr>
              <a:t> </a:t>
            </a:r>
          </a:p>
          <a:p>
            <a:pPr fontAlgn="auto">
              <a:spcBef>
                <a:spcPts val="0"/>
              </a:spcBef>
              <a:spcAft>
                <a:spcPts val="0"/>
              </a:spcAft>
              <a:defRPr/>
            </a:pPr>
            <a:r>
              <a:rPr lang="en-US" sz="1400" dirty="0">
                <a:latin typeface="+mj-lt"/>
                <a:cs typeface="+mn-cs"/>
              </a:rPr>
              <a:t>Convocation should be made easy so as to encourage meetings to be held: We should aim, even if under strict conditions, at allowing convocation by (1) facsimile telecommunication, (2) and electronic mail. </a:t>
            </a:r>
          </a:p>
          <a:p>
            <a:pPr fontAlgn="auto">
              <a:spcBef>
                <a:spcPts val="0"/>
              </a:spcBef>
              <a:spcAft>
                <a:spcPts val="0"/>
              </a:spcAft>
              <a:defRPr/>
            </a:pPr>
            <a:r>
              <a:rPr lang="en-US" sz="1400" dirty="0">
                <a:latin typeface="+mj-lt"/>
                <a:cs typeface="+mn-cs"/>
              </a:rPr>
              <a:t> </a:t>
            </a:r>
          </a:p>
          <a:p>
            <a:pPr fontAlgn="auto">
              <a:spcBef>
                <a:spcPts val="0"/>
              </a:spcBef>
              <a:spcAft>
                <a:spcPts val="0"/>
              </a:spcAft>
              <a:defRPr/>
            </a:pPr>
            <a:r>
              <a:rPr lang="en-US" sz="1400" b="1" u="sng" dirty="0">
                <a:latin typeface="+mj-lt"/>
                <a:cs typeface="+mn-cs"/>
              </a:rPr>
              <a:t>-Right of shareholders to have access to documents (articles 182-190-197) by electronic ways.</a:t>
            </a:r>
            <a:endParaRPr lang="en-US" sz="1400" dirty="0">
              <a:latin typeface="+mj-lt"/>
              <a:cs typeface="+mn-cs"/>
            </a:endParaRPr>
          </a:p>
          <a:p>
            <a:pPr fontAlgn="auto">
              <a:spcBef>
                <a:spcPts val="0"/>
              </a:spcBef>
              <a:spcAft>
                <a:spcPts val="0"/>
              </a:spcAft>
              <a:defRPr/>
            </a:pPr>
            <a:r>
              <a:rPr lang="en-US" sz="1400" dirty="0">
                <a:latin typeface="+mj-lt"/>
                <a:cs typeface="+mn-cs"/>
              </a:rPr>
              <a:t> </a:t>
            </a:r>
          </a:p>
          <a:p>
            <a:pPr fontAlgn="auto">
              <a:spcBef>
                <a:spcPts val="0"/>
              </a:spcBef>
              <a:spcAft>
                <a:spcPts val="0"/>
              </a:spcAft>
              <a:defRPr/>
            </a:pPr>
            <a:r>
              <a:rPr lang="en-US" sz="1400" dirty="0">
                <a:latin typeface="+mj-lt"/>
                <a:cs typeface="+mn-cs"/>
              </a:rPr>
              <a:t>We should aim at allowing Visio conferencing in order to facilitate the participation of the largest possible number of shareholders at the meetings.</a:t>
            </a: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dirty="0">
                <a:latin typeface="+mn-lt"/>
                <a:cs typeface="+mn-cs"/>
              </a:rPr>
              <a:t> </a:t>
            </a:r>
          </a:p>
          <a:p>
            <a:pPr fontAlgn="auto">
              <a:spcBef>
                <a:spcPts val="0"/>
              </a:spcBef>
              <a:spcAft>
                <a:spcPts val="0"/>
              </a:spcAft>
              <a:defRPr/>
            </a:pPr>
            <a:endParaRPr lang="en-US" dirty="0">
              <a:latin typeface="+mn-lt"/>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Aft>
                <a:spcPts val="0"/>
              </a:spcAft>
              <a:buFont typeface="Arial" pitchFamily="34" charset="0"/>
              <a:buNone/>
              <a:defRPr/>
            </a:pPr>
            <a:r>
              <a:rPr sz="1800"/>
              <a:t>Lebanon's commitment</a:t>
            </a:r>
          </a:p>
        </p:txBody>
      </p:sp>
      <p:sp>
        <p:nvSpPr>
          <p:cNvPr id="3" name="TextBox 2"/>
          <p:cNvSpPr txBox="1"/>
          <p:nvPr/>
        </p:nvSpPr>
        <p:spPr>
          <a:xfrm>
            <a:off x="304800" y="1676400"/>
            <a:ext cx="8610600" cy="3416300"/>
          </a:xfrm>
          <a:prstGeom prst="rect">
            <a:avLst/>
          </a:prstGeom>
          <a:noFill/>
        </p:spPr>
        <p:txBody>
          <a:bodyPr>
            <a:spAutoFit/>
          </a:bodyPr>
          <a:lstStyle/>
          <a:p>
            <a:pPr algn="just" fontAlgn="auto">
              <a:spcBef>
                <a:spcPts val="0"/>
              </a:spcBef>
              <a:spcAft>
                <a:spcPts val="0"/>
              </a:spcAft>
              <a:buClr>
                <a:schemeClr val="accent4"/>
              </a:buClr>
              <a:buSzPct val="150000"/>
              <a:buFont typeface="Wingdings" pitchFamily="2" charset="2"/>
              <a:buChar char="ü"/>
              <a:defRPr/>
            </a:pPr>
            <a:r>
              <a:rPr lang="en-US" dirty="0">
                <a:latin typeface="+mj-lt"/>
              </a:rPr>
              <a:t>Bring the country back to the international telecommunications scene through market liberalization</a:t>
            </a:r>
          </a:p>
          <a:p>
            <a:pPr algn="just" fontAlgn="auto">
              <a:spcBef>
                <a:spcPts val="0"/>
              </a:spcBef>
              <a:spcAft>
                <a:spcPts val="0"/>
              </a:spcAft>
              <a:buClr>
                <a:schemeClr val="accent4"/>
              </a:buClr>
              <a:buSzPct val="150000"/>
              <a:defRPr/>
            </a:pPr>
            <a:endParaRPr lang="en-US" dirty="0">
              <a:latin typeface="+mj-lt"/>
            </a:endParaRPr>
          </a:p>
          <a:p>
            <a:pPr algn="just" fontAlgn="auto">
              <a:spcBef>
                <a:spcPts val="0"/>
              </a:spcBef>
              <a:spcAft>
                <a:spcPts val="0"/>
              </a:spcAft>
              <a:buClr>
                <a:schemeClr val="accent4"/>
              </a:buClr>
              <a:buSzPct val="150000"/>
              <a:buFont typeface="Wingdings" pitchFamily="2" charset="2"/>
              <a:buChar char="ü"/>
              <a:defRPr/>
            </a:pPr>
            <a:r>
              <a:rPr lang="en-US" dirty="0">
                <a:latin typeface="+mj-lt"/>
              </a:rPr>
              <a:t>Reconnect  the Lebanese population with the world by building a thriving, innovative, and competitive telecommunications market place, driven by a technologically advanced infrastructure-based sector and offering services at internationally competitive prices and quality</a:t>
            </a:r>
          </a:p>
          <a:p>
            <a:pPr algn="just" fontAlgn="auto">
              <a:spcBef>
                <a:spcPts val="0"/>
              </a:spcBef>
              <a:spcAft>
                <a:spcPts val="0"/>
              </a:spcAft>
              <a:buClr>
                <a:schemeClr val="accent4"/>
              </a:buClr>
              <a:buSzPct val="150000"/>
              <a:defRPr/>
            </a:pPr>
            <a:endParaRPr lang="en-US" dirty="0">
              <a:latin typeface="+mj-lt"/>
            </a:endParaRPr>
          </a:p>
          <a:p>
            <a:pPr algn="just" fontAlgn="auto">
              <a:spcBef>
                <a:spcPts val="0"/>
              </a:spcBef>
              <a:spcAft>
                <a:spcPts val="0"/>
              </a:spcAft>
              <a:buClr>
                <a:schemeClr val="accent4"/>
              </a:buClr>
              <a:buSzPct val="150000"/>
              <a:buFont typeface="Wingdings" pitchFamily="2" charset="2"/>
              <a:buChar char="ü"/>
              <a:defRPr/>
            </a:pPr>
            <a:r>
              <a:rPr lang="en-US" dirty="0">
                <a:latin typeface="+mj-lt"/>
              </a:rPr>
              <a:t> Promote the interests of telecom Lebanese consumers in the market to make sure they are getting good quality of service at affordable and competitive prices and that their right to safe, secures and confidential access to telecommunications is safeguarded</a:t>
            </a:r>
          </a:p>
          <a:p>
            <a:pPr fontAlgn="auto">
              <a:spcBef>
                <a:spcPts val="0"/>
              </a:spcBef>
              <a:spcAft>
                <a:spcPts val="0"/>
              </a:spcAft>
              <a:defRPr/>
            </a:pPr>
            <a:endParaRPr lang="en-US" dirty="0">
              <a:latin typeface="+mj-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6705600" cy="1066800"/>
          </a:xfrm>
        </p:spPr>
        <p:txBody>
          <a:bodyPr rtlCol="0">
            <a:normAutofit/>
          </a:bodyPr>
          <a:lstStyle/>
          <a:p>
            <a:pPr eaLnBrk="1" fontAlgn="auto" hangingPunct="1">
              <a:spcAft>
                <a:spcPts val="0"/>
              </a:spcAft>
              <a:buFont typeface="Arial" pitchFamily="34" charset="0"/>
              <a:buNone/>
              <a:defRPr/>
            </a:pPr>
            <a:r>
              <a:rPr/>
              <a:t>Efforts to build a solid information society should</a:t>
            </a:r>
          </a:p>
          <a:p>
            <a:pPr eaLnBrk="1" fontAlgn="auto" hangingPunct="1">
              <a:spcAft>
                <a:spcPts val="0"/>
              </a:spcAft>
              <a:buFont typeface="Arial" pitchFamily="34" charset="0"/>
              <a:buNone/>
              <a:defRPr/>
            </a:pPr>
            <a:r>
              <a:rPr/>
              <a:t>encompass the following </a:t>
            </a:r>
          </a:p>
        </p:txBody>
      </p:sp>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Up Arrow 3"/>
          <p:cNvSpPr/>
          <p:nvPr/>
        </p:nvSpPr>
        <p:spPr>
          <a:xfrm>
            <a:off x="4876800" y="2286000"/>
            <a:ext cx="609600" cy="533400"/>
          </a:xfrm>
          <a:prstGeom prst="upArrow">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7315200" cy="1066800"/>
          </a:xfrm>
        </p:spPr>
        <p:txBody>
          <a:bodyPr rtlCol="0">
            <a:normAutofit/>
          </a:bodyPr>
          <a:lstStyle/>
          <a:p>
            <a:pPr marL="0" indent="0" eaLnBrk="1" fontAlgn="auto" hangingPunct="1">
              <a:spcAft>
                <a:spcPts val="0"/>
              </a:spcAft>
              <a:buFont typeface="Arial" pitchFamily="34" charset="0"/>
              <a:buNone/>
              <a:defRPr/>
            </a:pPr>
            <a:r>
              <a:rPr>
                <a:latin typeface="Arial "/>
              </a:rPr>
              <a:t>Although reform has started with the establishment of the TRA, most telecommunications markets in lebanon are stagnant and suffer from lack of competition </a:t>
            </a:r>
          </a:p>
        </p:txBody>
      </p:sp>
      <p:grpSp>
        <p:nvGrpSpPr>
          <p:cNvPr id="11267" name="Group 43"/>
          <p:cNvGrpSpPr>
            <a:grpSpLocks/>
          </p:cNvGrpSpPr>
          <p:nvPr/>
        </p:nvGrpSpPr>
        <p:grpSpPr bwMode="auto">
          <a:xfrm>
            <a:off x="422275" y="1447800"/>
            <a:ext cx="8159750" cy="4495800"/>
            <a:chOff x="533400" y="1447800"/>
            <a:chExt cx="8686800" cy="2209800"/>
          </a:xfrm>
        </p:grpSpPr>
        <p:sp>
          <p:nvSpPr>
            <p:cNvPr id="4" name="Rectangle 3"/>
            <p:cNvSpPr/>
            <p:nvPr/>
          </p:nvSpPr>
          <p:spPr>
            <a:xfrm>
              <a:off x="533400" y="1447800"/>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Current Indicators </a:t>
              </a:r>
            </a:p>
          </p:txBody>
        </p:sp>
        <p:sp>
          <p:nvSpPr>
            <p:cNvPr id="5" name="Rectangle 4"/>
            <p:cNvSpPr/>
            <p:nvPr/>
          </p:nvSpPr>
          <p:spPr>
            <a:xfrm>
              <a:off x="2209919" y="1905054"/>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35%</a:t>
              </a:r>
            </a:p>
            <a:p>
              <a:pPr algn="ctr" fontAlgn="auto">
                <a:spcBef>
                  <a:spcPts val="0"/>
                </a:spcBef>
                <a:spcAft>
                  <a:spcPts val="0"/>
                </a:spcAft>
                <a:defRPr/>
              </a:pPr>
              <a:endParaRPr lang="en-US" sz="1000" dirty="0">
                <a:solidFill>
                  <a:schemeClr val="tx1"/>
                </a:solidFill>
                <a:latin typeface="+mj-lt"/>
              </a:endParaRPr>
            </a:p>
          </p:txBody>
        </p:sp>
        <p:sp>
          <p:nvSpPr>
            <p:cNvPr id="6" name="Rectangle 5"/>
            <p:cNvSpPr/>
            <p:nvPr/>
          </p:nvSpPr>
          <p:spPr>
            <a:xfrm>
              <a:off x="533400" y="1905054"/>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Mobile Market </a:t>
              </a:r>
            </a:p>
          </p:txBody>
        </p:sp>
        <p:sp>
          <p:nvSpPr>
            <p:cNvPr id="7" name="Rectangle 6"/>
            <p:cNvSpPr/>
            <p:nvPr/>
          </p:nvSpPr>
          <p:spPr>
            <a:xfrm>
              <a:off x="533400" y="2362308"/>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Fixed Market </a:t>
              </a:r>
            </a:p>
          </p:txBody>
        </p:sp>
        <p:sp>
          <p:nvSpPr>
            <p:cNvPr id="8" name="Rectangle 7"/>
            <p:cNvSpPr/>
            <p:nvPr/>
          </p:nvSpPr>
          <p:spPr>
            <a:xfrm>
              <a:off x="533400" y="2819561"/>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Internet Market</a:t>
              </a:r>
            </a:p>
          </p:txBody>
        </p:sp>
        <p:sp>
          <p:nvSpPr>
            <p:cNvPr id="9" name="Rectangle 8"/>
            <p:cNvSpPr/>
            <p:nvPr/>
          </p:nvSpPr>
          <p:spPr>
            <a:xfrm>
              <a:off x="533400" y="3276815"/>
              <a:ext cx="1676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ADSL Market </a:t>
              </a:r>
            </a:p>
          </p:txBody>
        </p:sp>
        <p:sp>
          <p:nvSpPr>
            <p:cNvPr id="10" name="Rectangle 9"/>
            <p:cNvSpPr/>
            <p:nvPr/>
          </p:nvSpPr>
          <p:spPr>
            <a:xfrm>
              <a:off x="3582230" y="1905054"/>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2</a:t>
              </a:r>
            </a:p>
          </p:txBody>
        </p:sp>
        <p:sp>
          <p:nvSpPr>
            <p:cNvPr id="11" name="Rectangle 10"/>
            <p:cNvSpPr/>
            <p:nvPr/>
          </p:nvSpPr>
          <p:spPr>
            <a:xfrm>
              <a:off x="2209919" y="1447800"/>
              <a:ext cx="1524415"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Penetration </a:t>
              </a:r>
            </a:p>
          </p:txBody>
        </p:sp>
        <p:sp>
          <p:nvSpPr>
            <p:cNvPr id="12" name="Rectangle 11"/>
            <p:cNvSpPr/>
            <p:nvPr/>
          </p:nvSpPr>
          <p:spPr>
            <a:xfrm>
              <a:off x="3582230" y="1447800"/>
              <a:ext cx="1370622"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Number of SP</a:t>
              </a:r>
            </a:p>
          </p:txBody>
        </p:sp>
        <p:sp>
          <p:nvSpPr>
            <p:cNvPr id="13" name="Rectangle 12"/>
            <p:cNvSpPr/>
            <p:nvPr/>
          </p:nvSpPr>
          <p:spPr>
            <a:xfrm>
              <a:off x="4952852" y="1447800"/>
              <a:ext cx="213451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Private / State-owned </a:t>
              </a:r>
            </a:p>
          </p:txBody>
        </p:sp>
        <p:sp>
          <p:nvSpPr>
            <p:cNvPr id="14" name="Rectangle 13"/>
            <p:cNvSpPr/>
            <p:nvPr/>
          </p:nvSpPr>
          <p:spPr>
            <a:xfrm>
              <a:off x="7087371" y="1447800"/>
              <a:ext cx="2132829" cy="380785"/>
            </a:xfrm>
            <a:prstGeom prst="rect">
              <a:avLst/>
            </a:prstGeom>
            <a:solidFill>
              <a:srgbClr val="8381AD"/>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bg1"/>
                  </a:solidFill>
                  <a:latin typeface="+mj-lt"/>
                </a:rPr>
                <a:t>Level of Competition </a:t>
              </a:r>
            </a:p>
          </p:txBody>
        </p:sp>
        <p:sp>
          <p:nvSpPr>
            <p:cNvPr id="15" name="Rectangle 14"/>
            <p:cNvSpPr/>
            <p:nvPr/>
          </p:nvSpPr>
          <p:spPr>
            <a:xfrm>
              <a:off x="4952852" y="1905054"/>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State-Owned</a:t>
              </a:r>
            </a:p>
          </p:txBody>
        </p:sp>
        <p:sp>
          <p:nvSpPr>
            <p:cNvPr id="16" name="Rectangle 15"/>
            <p:cNvSpPr/>
            <p:nvPr/>
          </p:nvSpPr>
          <p:spPr>
            <a:xfrm>
              <a:off x="7087371" y="1905054"/>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Monopoly </a:t>
              </a:r>
            </a:p>
          </p:txBody>
        </p:sp>
        <p:sp>
          <p:nvSpPr>
            <p:cNvPr id="17" name="Rectangle 16"/>
            <p:cNvSpPr/>
            <p:nvPr/>
          </p:nvSpPr>
          <p:spPr>
            <a:xfrm>
              <a:off x="2209919" y="2362308"/>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63%</a:t>
              </a:r>
              <a:r>
                <a:rPr lang="en-US" sz="1600" baseline="30000" dirty="0">
                  <a:solidFill>
                    <a:schemeClr val="tx1"/>
                  </a:solidFill>
                </a:rPr>
                <a:t> (*)</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r>
                <a:rPr lang="en-US" sz="1600" b="1" dirty="0">
                  <a:solidFill>
                    <a:schemeClr val="tx1"/>
                  </a:solidFill>
                  <a:latin typeface="+mj-lt"/>
                </a:rPr>
                <a:t> </a:t>
              </a:r>
            </a:p>
          </p:txBody>
        </p:sp>
        <p:sp>
          <p:nvSpPr>
            <p:cNvPr id="18" name="Rectangle 17"/>
            <p:cNvSpPr/>
            <p:nvPr/>
          </p:nvSpPr>
          <p:spPr>
            <a:xfrm>
              <a:off x="3582230" y="2362308"/>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1</a:t>
              </a:r>
            </a:p>
          </p:txBody>
        </p:sp>
        <p:sp>
          <p:nvSpPr>
            <p:cNvPr id="19" name="Rectangle 18"/>
            <p:cNvSpPr/>
            <p:nvPr/>
          </p:nvSpPr>
          <p:spPr>
            <a:xfrm>
              <a:off x="4952852" y="2362308"/>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State-Owned</a:t>
              </a:r>
            </a:p>
          </p:txBody>
        </p:sp>
        <p:sp>
          <p:nvSpPr>
            <p:cNvPr id="20" name="Rectangle 19"/>
            <p:cNvSpPr/>
            <p:nvPr/>
          </p:nvSpPr>
          <p:spPr>
            <a:xfrm>
              <a:off x="7087371" y="2362308"/>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Monopoly </a:t>
              </a:r>
            </a:p>
          </p:txBody>
        </p:sp>
        <p:sp>
          <p:nvSpPr>
            <p:cNvPr id="21" name="Rectangle 20"/>
            <p:cNvSpPr/>
            <p:nvPr/>
          </p:nvSpPr>
          <p:spPr>
            <a:xfrm>
              <a:off x="2209919" y="2819561"/>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32.5%</a:t>
              </a:r>
              <a:r>
                <a:rPr lang="en-US" sz="1600" baseline="30000" dirty="0">
                  <a:solidFill>
                    <a:schemeClr val="tx1"/>
                  </a:solidFill>
                </a:rPr>
                <a:t> (*)</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endParaRPr lang="en-US" sz="1600" b="1" dirty="0">
                <a:solidFill>
                  <a:schemeClr val="tx1"/>
                </a:solidFill>
                <a:latin typeface="+mj-lt"/>
              </a:endParaRPr>
            </a:p>
          </p:txBody>
        </p:sp>
        <p:sp>
          <p:nvSpPr>
            <p:cNvPr id="22" name="Rectangle 21"/>
            <p:cNvSpPr/>
            <p:nvPr/>
          </p:nvSpPr>
          <p:spPr>
            <a:xfrm>
              <a:off x="3582230" y="2819561"/>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rPr>
                <a:t>~ 16</a:t>
              </a:r>
            </a:p>
          </p:txBody>
        </p:sp>
        <p:sp>
          <p:nvSpPr>
            <p:cNvPr id="23" name="Rectangle 22"/>
            <p:cNvSpPr/>
            <p:nvPr/>
          </p:nvSpPr>
          <p:spPr>
            <a:xfrm>
              <a:off x="4952852" y="2819561"/>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Private </a:t>
              </a:r>
            </a:p>
          </p:txBody>
        </p:sp>
        <p:sp>
          <p:nvSpPr>
            <p:cNvPr id="24" name="Rectangle 23"/>
            <p:cNvSpPr/>
            <p:nvPr/>
          </p:nvSpPr>
          <p:spPr>
            <a:xfrm>
              <a:off x="7087371" y="2819561"/>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Competition </a:t>
              </a:r>
            </a:p>
          </p:txBody>
        </p:sp>
        <p:sp>
          <p:nvSpPr>
            <p:cNvPr id="25" name="Rectangle 24"/>
            <p:cNvSpPr/>
            <p:nvPr/>
          </p:nvSpPr>
          <p:spPr>
            <a:xfrm>
              <a:off x="2209919" y="3276815"/>
              <a:ext cx="137231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rPr>
                <a:t>~ </a:t>
              </a:r>
              <a:r>
                <a:rPr lang="en-US" sz="1600" b="1" dirty="0">
                  <a:solidFill>
                    <a:schemeClr val="tx1"/>
                  </a:solidFill>
                  <a:latin typeface="+mj-lt"/>
                </a:rPr>
                <a:t>7.7% </a:t>
              </a:r>
              <a:r>
                <a:rPr lang="en-US" sz="1200" baseline="30000" dirty="0">
                  <a:solidFill>
                    <a:schemeClr val="tx1"/>
                  </a:solidFill>
                  <a:latin typeface="+mj-lt"/>
                </a:rPr>
                <a:t>(*)</a:t>
              </a:r>
            </a:p>
            <a:p>
              <a:pPr algn="ctr" fontAlgn="auto">
                <a:spcBef>
                  <a:spcPts val="0"/>
                </a:spcBef>
                <a:spcAft>
                  <a:spcPts val="0"/>
                </a:spcAft>
                <a:defRPr/>
              </a:pPr>
              <a:endParaRPr lang="en-US" sz="1000" dirty="0">
                <a:solidFill>
                  <a:schemeClr val="tx1"/>
                </a:solidFill>
              </a:endParaRPr>
            </a:p>
            <a:p>
              <a:pPr algn="ctr" fontAlgn="auto">
                <a:spcBef>
                  <a:spcPts val="0"/>
                </a:spcBef>
                <a:spcAft>
                  <a:spcPts val="0"/>
                </a:spcAft>
                <a:defRPr/>
              </a:pPr>
              <a:endParaRPr lang="en-US" sz="1200" baseline="30000" dirty="0">
                <a:solidFill>
                  <a:schemeClr val="tx1"/>
                </a:solidFill>
                <a:latin typeface="+mj-lt"/>
              </a:endParaRPr>
            </a:p>
          </p:txBody>
        </p:sp>
        <p:sp>
          <p:nvSpPr>
            <p:cNvPr id="26" name="Rectangle 25"/>
            <p:cNvSpPr/>
            <p:nvPr/>
          </p:nvSpPr>
          <p:spPr>
            <a:xfrm>
              <a:off x="3582230" y="3276815"/>
              <a:ext cx="1370622"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 8</a:t>
              </a:r>
            </a:p>
          </p:txBody>
        </p:sp>
        <p:sp>
          <p:nvSpPr>
            <p:cNvPr id="27" name="Rectangle 26"/>
            <p:cNvSpPr/>
            <p:nvPr/>
          </p:nvSpPr>
          <p:spPr>
            <a:xfrm>
              <a:off x="4952852" y="3276815"/>
              <a:ext cx="213451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err="1">
                  <a:solidFill>
                    <a:schemeClr val="tx1"/>
                  </a:solidFill>
                  <a:latin typeface="+mj-lt"/>
                </a:rPr>
                <a:t>MoT</a:t>
              </a:r>
              <a:r>
                <a:rPr lang="en-US" sz="1600" b="1" dirty="0">
                  <a:solidFill>
                    <a:schemeClr val="tx1"/>
                  </a:solidFill>
                  <a:latin typeface="+mj-lt"/>
                </a:rPr>
                <a:t> / </a:t>
              </a:r>
              <a:r>
                <a:rPr lang="en-US" sz="1600" b="1" dirty="0" err="1">
                  <a:solidFill>
                    <a:schemeClr val="tx1"/>
                  </a:solidFill>
                  <a:latin typeface="+mj-lt"/>
                </a:rPr>
                <a:t>Ogero</a:t>
              </a:r>
              <a:endParaRPr lang="en-US" sz="1600" b="1" dirty="0">
                <a:solidFill>
                  <a:schemeClr val="tx1"/>
                </a:solidFill>
                <a:latin typeface="+mj-lt"/>
              </a:endParaRPr>
            </a:p>
            <a:p>
              <a:pPr algn="ctr" fontAlgn="auto">
                <a:spcBef>
                  <a:spcPts val="0"/>
                </a:spcBef>
                <a:spcAft>
                  <a:spcPts val="0"/>
                </a:spcAft>
                <a:defRPr/>
              </a:pPr>
              <a:r>
                <a:rPr lang="en-US" sz="1600" b="1" dirty="0">
                  <a:solidFill>
                    <a:schemeClr val="tx1"/>
                  </a:solidFill>
                  <a:latin typeface="+mj-lt"/>
                </a:rPr>
                <a:t>Private (</a:t>
              </a:r>
              <a:r>
                <a:rPr lang="en-US" sz="1600" b="1" dirty="0" err="1">
                  <a:solidFill>
                    <a:schemeClr val="tx1"/>
                  </a:solidFill>
                  <a:latin typeface="+mj-lt"/>
                </a:rPr>
                <a:t>bitstream</a:t>
              </a:r>
              <a:r>
                <a:rPr lang="en-US" sz="1600" b="1" dirty="0">
                  <a:solidFill>
                    <a:schemeClr val="tx1"/>
                  </a:solidFill>
                  <a:latin typeface="+mj-lt"/>
                </a:rPr>
                <a:t>, line sharing) </a:t>
              </a:r>
            </a:p>
          </p:txBody>
        </p:sp>
        <p:sp>
          <p:nvSpPr>
            <p:cNvPr id="28" name="Rectangle 27"/>
            <p:cNvSpPr/>
            <p:nvPr/>
          </p:nvSpPr>
          <p:spPr>
            <a:xfrm>
              <a:off x="7087371" y="3276815"/>
              <a:ext cx="2132829" cy="380785"/>
            </a:xfrm>
            <a:prstGeom prst="rect">
              <a:avLst/>
            </a:prstGeom>
            <a:solidFill>
              <a:srgbClr val="C2B9D1">
                <a:alpha val="18000"/>
              </a:srgbClr>
            </a:solidFill>
            <a:ln>
              <a:solidFill>
                <a:srgbClr val="75689F"/>
              </a:solidFill>
            </a:ln>
          </p:spPr>
          <p:style>
            <a:lnRef idx="2">
              <a:schemeClr val="accent1"/>
            </a:lnRef>
            <a:fillRef idx="1">
              <a:schemeClr val="lt1"/>
            </a:fillRef>
            <a:effectRef idx="0">
              <a:schemeClr val="accent1"/>
            </a:effectRef>
            <a:fontRef idx="minor">
              <a:schemeClr val="dk1"/>
            </a:fontRef>
          </p:style>
          <p:txBody>
            <a:bodyPr/>
            <a:lstStyle/>
            <a:p>
              <a:pPr algn="ctr" fontAlgn="auto">
                <a:spcBef>
                  <a:spcPts val="0"/>
                </a:spcBef>
                <a:spcAft>
                  <a:spcPts val="0"/>
                </a:spcAft>
                <a:defRPr/>
              </a:pPr>
              <a:r>
                <a:rPr lang="en-US" sz="1600" b="1" dirty="0">
                  <a:solidFill>
                    <a:schemeClr val="tx1"/>
                  </a:solidFill>
                  <a:latin typeface="+mj-lt"/>
                </a:rPr>
                <a:t>Limited Competition</a:t>
              </a:r>
            </a:p>
          </p:txBody>
        </p:sp>
      </p:grpSp>
      <p:sp>
        <p:nvSpPr>
          <p:cNvPr id="11268" name="TextBox 28"/>
          <p:cNvSpPr txBox="1">
            <a:spLocks noChangeArrowheads="1"/>
          </p:cNvSpPr>
          <p:nvPr/>
        </p:nvSpPr>
        <p:spPr bwMode="auto">
          <a:xfrm>
            <a:off x="352425" y="5943600"/>
            <a:ext cx="2882900" cy="261938"/>
          </a:xfrm>
          <a:prstGeom prst="rect">
            <a:avLst/>
          </a:prstGeom>
          <a:noFill/>
          <a:ln w="9525">
            <a:noFill/>
            <a:miter lim="800000"/>
            <a:headEnd/>
            <a:tailEnd/>
          </a:ln>
        </p:spPr>
        <p:txBody>
          <a:bodyPr>
            <a:spAutoFit/>
          </a:bodyPr>
          <a:lstStyle/>
          <a:p>
            <a:r>
              <a:rPr lang="en-US" sz="1100" i="1">
                <a:latin typeface="Calibri" pitchFamily="34" charset="0"/>
              </a:rPr>
              <a:t>(*) per household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3"/>
          <p:cNvSpPr>
            <a:spLocks noChangeArrowheads="1"/>
          </p:cNvSpPr>
          <p:nvPr/>
        </p:nvSpPr>
        <p:spPr bwMode="auto">
          <a:xfrm>
            <a:off x="1143000" y="3276600"/>
            <a:ext cx="2286000" cy="15240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q"/>
              <a:defRPr/>
            </a:pPr>
            <a:r>
              <a:rPr lang="en-US" sz="1200" dirty="0">
                <a:solidFill>
                  <a:schemeClr val="tx1"/>
                </a:solidFill>
                <a:cs typeface="Times New Roman" pitchFamily="18" charset="0"/>
              </a:rPr>
              <a:t>Pent up demand for Mobile services </a:t>
            </a:r>
          </a:p>
          <a:p>
            <a:pPr marL="231775" indent="-231775" fontAlgn="auto">
              <a:spcBef>
                <a:spcPts val="0"/>
              </a:spcBef>
              <a:spcAft>
                <a:spcPts val="0"/>
              </a:spcAft>
              <a:buClr>
                <a:schemeClr val="accent4">
                  <a:lumMod val="75000"/>
                </a:schemeClr>
              </a:buClr>
              <a:buFont typeface="Wingdings" pitchFamily="2" charset="2"/>
              <a:buChar char="q"/>
              <a:defRPr/>
            </a:pPr>
            <a:r>
              <a:rPr lang="en-US" sz="1200" dirty="0">
                <a:solidFill>
                  <a:schemeClr val="tx1"/>
                </a:solidFill>
                <a:cs typeface="Times New Roman" pitchFamily="18" charset="0"/>
              </a:rPr>
              <a:t>High Mobile revenues </a:t>
            </a:r>
          </a:p>
        </p:txBody>
      </p:sp>
      <p:sp>
        <p:nvSpPr>
          <p:cNvPr id="12" name="AutoShape 14"/>
          <p:cNvSpPr>
            <a:spLocks noChangeArrowheads="1"/>
          </p:cNvSpPr>
          <p:nvPr/>
        </p:nvSpPr>
        <p:spPr bwMode="auto">
          <a:xfrm>
            <a:off x="3581400" y="3276600"/>
            <a:ext cx="2590800" cy="1554163"/>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dirty="0">
                <a:solidFill>
                  <a:schemeClr val="tx1"/>
                </a:solidFill>
                <a:cs typeface="Times New Roman" pitchFamily="18" charset="0"/>
              </a:rPr>
              <a:t>High charges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Lag behind in terms of new technologies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Low market penetration</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Limited choice in mobile bundled tariffs packages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solidFill>
                  <a:schemeClr val="tx1"/>
                </a:solidFill>
                <a:cs typeface="Times New Roman" pitchFamily="18" charset="0"/>
              </a:rPr>
              <a:t>Shortage of adequate investments</a:t>
            </a:r>
          </a:p>
        </p:txBody>
      </p:sp>
      <p:sp>
        <p:nvSpPr>
          <p:cNvPr id="13" name="AutoShape 15"/>
          <p:cNvSpPr>
            <a:spLocks noChangeArrowheads="1"/>
          </p:cNvSpPr>
          <p:nvPr/>
        </p:nvSpPr>
        <p:spPr bwMode="auto">
          <a:xfrm>
            <a:off x="1143000" y="4953000"/>
            <a:ext cx="2286000" cy="16764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Relatively competitive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Lucrative segment</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New wireless technologies deployed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Pent-up demand for data and internet services </a:t>
            </a:r>
          </a:p>
        </p:txBody>
      </p:sp>
      <p:sp>
        <p:nvSpPr>
          <p:cNvPr id="14" name="AutoShape 16"/>
          <p:cNvSpPr>
            <a:spLocks noChangeArrowheads="1"/>
          </p:cNvSpPr>
          <p:nvPr/>
        </p:nvSpPr>
        <p:spPr bwMode="auto">
          <a:xfrm>
            <a:off x="3581400" y="4953000"/>
            <a:ext cx="2667000" cy="16764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dirty="0">
                <a:cs typeface="Times New Roman" pitchFamily="18" charset="0"/>
              </a:rPr>
              <a:t>Shortage in international bandwidth</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Access controlled by the MOT</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High </a:t>
            </a:r>
            <a:r>
              <a:rPr lang="en-US" sz="1200" dirty="0">
                <a:solidFill>
                  <a:schemeClr val="tx1"/>
                </a:solidFill>
                <a:cs typeface="Times New Roman" pitchFamily="18" charset="0"/>
              </a:rPr>
              <a:t>int’l bandwidth prices, and non optimal allocation of bandwidth among providers</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Incomplete Regulatory framework</a:t>
            </a:r>
          </a:p>
        </p:txBody>
      </p:sp>
      <p:sp>
        <p:nvSpPr>
          <p:cNvPr id="4" name="AutoShape 3"/>
          <p:cNvSpPr>
            <a:spLocks noChangeArrowheads="1"/>
          </p:cNvSpPr>
          <p:nvPr/>
        </p:nvSpPr>
        <p:spPr bwMode="auto">
          <a:xfrm>
            <a:off x="76200" y="1600200"/>
            <a:ext cx="914400" cy="914400"/>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a:cs typeface="Times New Roman" pitchFamily="18" charset="0"/>
              </a:rPr>
              <a:t>Fixed Voice</a:t>
            </a:r>
          </a:p>
        </p:txBody>
      </p:sp>
      <p:sp>
        <p:nvSpPr>
          <p:cNvPr id="9" name="AutoShape 11"/>
          <p:cNvSpPr>
            <a:spLocks noChangeArrowheads="1"/>
          </p:cNvSpPr>
          <p:nvPr/>
        </p:nvSpPr>
        <p:spPr bwMode="auto">
          <a:xfrm>
            <a:off x="1143000" y="1600200"/>
            <a:ext cx="2220913" cy="15240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q"/>
              <a:defRPr/>
            </a:pPr>
            <a:r>
              <a:rPr lang="en-US" sz="1200" dirty="0">
                <a:cs typeface="Times New Roman" pitchFamily="18" charset="0"/>
              </a:rPr>
              <a:t>Relatively good copper infrastructure</a:t>
            </a:r>
          </a:p>
          <a:p>
            <a:pPr marL="231775" indent="-231775" fontAlgn="auto">
              <a:spcBef>
                <a:spcPts val="0"/>
              </a:spcBef>
              <a:spcAft>
                <a:spcPts val="0"/>
              </a:spcAft>
              <a:buClr>
                <a:schemeClr val="accent4">
                  <a:lumMod val="75000"/>
                </a:schemeClr>
              </a:buClr>
              <a:buFont typeface="Wingdings" pitchFamily="2" charset="2"/>
              <a:buChar char="q"/>
              <a:defRPr/>
            </a:pPr>
            <a:r>
              <a:rPr lang="en-US" sz="1200" dirty="0">
                <a:cs typeface="Times New Roman" pitchFamily="18" charset="0"/>
              </a:rPr>
              <a:t>Regionally competitive price per minute </a:t>
            </a:r>
          </a:p>
          <a:p>
            <a:pPr marL="231775" indent="-231775" fontAlgn="auto">
              <a:spcBef>
                <a:spcPts val="0"/>
              </a:spcBef>
              <a:spcAft>
                <a:spcPts val="0"/>
              </a:spcAft>
              <a:buClr>
                <a:srgbClr val="337EC1"/>
              </a:buClr>
              <a:buFont typeface="Wingdings" pitchFamily="2" charset="2"/>
              <a:buNone/>
              <a:defRPr/>
            </a:pPr>
            <a:endParaRPr lang="en-US" sz="1200" dirty="0">
              <a:cs typeface="Times New Roman" pitchFamily="18" charset="0"/>
            </a:endParaRPr>
          </a:p>
        </p:txBody>
      </p:sp>
      <p:sp>
        <p:nvSpPr>
          <p:cNvPr id="10" name="AutoShape 12"/>
          <p:cNvSpPr>
            <a:spLocks noChangeArrowheads="1"/>
          </p:cNvSpPr>
          <p:nvPr/>
        </p:nvSpPr>
        <p:spPr bwMode="auto">
          <a:xfrm>
            <a:off x="3581400" y="1600200"/>
            <a:ext cx="2514600" cy="1554163"/>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4">
                  <a:lumMod val="75000"/>
                </a:schemeClr>
              </a:buClr>
              <a:buFont typeface="Wingdings" pitchFamily="2" charset="2"/>
              <a:buChar char="§"/>
              <a:defRPr/>
            </a:pPr>
            <a:r>
              <a:rPr lang="en-US" sz="1200" b="1" i="1" dirty="0">
                <a:cs typeface="Times New Roman" pitchFamily="18" charset="0"/>
              </a:rPr>
              <a:t>De jure </a:t>
            </a:r>
            <a:r>
              <a:rPr lang="en-US" sz="1200" b="1" dirty="0">
                <a:cs typeface="Times New Roman" pitchFamily="18" charset="0"/>
              </a:rPr>
              <a:t>MoT monopoly</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Low</a:t>
            </a:r>
            <a:r>
              <a:rPr lang="en-US" sz="1200" dirty="0">
                <a:solidFill>
                  <a:srgbClr val="FF0000"/>
                </a:solidFill>
                <a:cs typeface="Times New Roman" pitchFamily="18" charset="0"/>
              </a:rPr>
              <a:t> </a:t>
            </a:r>
            <a:r>
              <a:rPr lang="en-US" sz="1200" dirty="0">
                <a:cs typeface="Times New Roman" pitchFamily="18" charset="0"/>
              </a:rPr>
              <a:t>incentive to upgrade the infrastructure and introduce new technologies </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Low penetration rate</a:t>
            </a:r>
          </a:p>
          <a:p>
            <a:pPr marL="231775" indent="-231775" fontAlgn="auto">
              <a:spcBef>
                <a:spcPts val="0"/>
              </a:spcBef>
              <a:spcAft>
                <a:spcPts val="0"/>
              </a:spcAft>
              <a:buClr>
                <a:schemeClr val="accent4">
                  <a:lumMod val="75000"/>
                </a:schemeClr>
              </a:buClr>
              <a:buFont typeface="Wingdings" pitchFamily="2" charset="2"/>
              <a:buChar char="§"/>
              <a:defRPr/>
            </a:pPr>
            <a:r>
              <a:rPr lang="en-US" sz="1200" dirty="0">
                <a:cs typeface="Times New Roman" pitchFamily="18" charset="0"/>
              </a:rPr>
              <a:t>Stagnant growth</a:t>
            </a:r>
          </a:p>
        </p:txBody>
      </p:sp>
      <p:sp>
        <p:nvSpPr>
          <p:cNvPr id="2" name="Text Placeholder 1"/>
          <p:cNvSpPr>
            <a:spLocks noGrp="1"/>
          </p:cNvSpPr>
          <p:nvPr>
            <p:ph type="body" sz="quarter" idx="10"/>
          </p:nvPr>
        </p:nvSpPr>
        <p:spPr/>
        <p:txBody>
          <a:bodyPr rtlCol="0">
            <a:normAutofit/>
          </a:bodyPr>
          <a:lstStyle/>
          <a:p>
            <a:pPr marL="0" indent="0" eaLnBrk="1" fontAlgn="auto" hangingPunct="1">
              <a:spcAft>
                <a:spcPts val="0"/>
              </a:spcAft>
              <a:buFont typeface="Arial" pitchFamily="34" charset="0"/>
              <a:buNone/>
              <a:defRPr/>
            </a:pPr>
            <a:r>
              <a:rPr sz="1800"/>
              <a:t>The TRA has assessed the strengths and opportunities of the telecommunications market in its reform and liberalization process</a:t>
            </a:r>
          </a:p>
        </p:txBody>
      </p:sp>
      <p:sp>
        <p:nvSpPr>
          <p:cNvPr id="12298" name="AutoShape 9"/>
          <p:cNvSpPr>
            <a:spLocks noChangeArrowheads="1"/>
          </p:cNvSpPr>
          <p:nvPr/>
        </p:nvSpPr>
        <p:spPr bwMode="auto">
          <a:xfrm>
            <a:off x="838200" y="1219200"/>
            <a:ext cx="2792413" cy="284163"/>
          </a:xfrm>
          <a:prstGeom prst="roundRect">
            <a:avLst>
              <a:gd name="adj" fmla="val 16667"/>
            </a:avLst>
          </a:prstGeom>
          <a:noFill/>
          <a:ln w="9525" algn="ctr">
            <a:noFill/>
            <a:round/>
            <a:headEnd/>
            <a:tailEnd/>
          </a:ln>
        </p:spPr>
        <p:txBody>
          <a:bodyPr wrap="none" anchor="ctr"/>
          <a:lstStyle/>
          <a:p>
            <a:pPr algn="ctr" eaLnBrk="0" hangingPunct="0"/>
            <a:r>
              <a:rPr lang="en-US">
                <a:latin typeface="Calibri" pitchFamily="34" charset="0"/>
              </a:rPr>
              <a:t>Strengths</a:t>
            </a:r>
          </a:p>
        </p:txBody>
      </p:sp>
      <p:sp>
        <p:nvSpPr>
          <p:cNvPr id="12299" name="AutoShape 10"/>
          <p:cNvSpPr>
            <a:spLocks noChangeArrowheads="1"/>
          </p:cNvSpPr>
          <p:nvPr/>
        </p:nvSpPr>
        <p:spPr bwMode="auto">
          <a:xfrm>
            <a:off x="3429000" y="1219200"/>
            <a:ext cx="2792413" cy="284163"/>
          </a:xfrm>
          <a:prstGeom prst="roundRect">
            <a:avLst>
              <a:gd name="adj" fmla="val 16667"/>
            </a:avLst>
          </a:prstGeom>
          <a:noFill/>
          <a:ln w="9525" algn="ctr">
            <a:noFill/>
            <a:round/>
            <a:headEnd/>
            <a:tailEnd/>
          </a:ln>
        </p:spPr>
        <p:txBody>
          <a:bodyPr wrap="none" anchor="ctr"/>
          <a:lstStyle/>
          <a:p>
            <a:pPr algn="ctr" eaLnBrk="0" hangingPunct="0"/>
            <a:r>
              <a:rPr lang="en-US">
                <a:latin typeface="Calibri" pitchFamily="34" charset="0"/>
              </a:rPr>
              <a:t>Weaknesses</a:t>
            </a:r>
          </a:p>
        </p:txBody>
      </p:sp>
      <p:sp>
        <p:nvSpPr>
          <p:cNvPr id="30" name="AutoShape 3"/>
          <p:cNvSpPr>
            <a:spLocks noChangeArrowheads="1"/>
          </p:cNvSpPr>
          <p:nvPr/>
        </p:nvSpPr>
        <p:spPr bwMode="auto">
          <a:xfrm>
            <a:off x="76200" y="3324225"/>
            <a:ext cx="914400" cy="762000"/>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dirty="0">
                <a:cs typeface="Times New Roman" pitchFamily="18" charset="0"/>
              </a:rPr>
              <a:t>Mobile</a:t>
            </a:r>
          </a:p>
        </p:txBody>
      </p:sp>
      <p:sp>
        <p:nvSpPr>
          <p:cNvPr id="31" name="AutoShape 3"/>
          <p:cNvSpPr>
            <a:spLocks noChangeArrowheads="1"/>
          </p:cNvSpPr>
          <p:nvPr/>
        </p:nvSpPr>
        <p:spPr bwMode="auto">
          <a:xfrm>
            <a:off x="76200" y="5105400"/>
            <a:ext cx="914400" cy="715963"/>
          </a:xfrm>
          <a:prstGeom prst="roundRect">
            <a:avLst>
              <a:gd name="adj" fmla="val 16667"/>
            </a:avLst>
          </a:prstGeom>
          <a:solidFill>
            <a:srgbClr val="8381AD"/>
          </a:solidFill>
          <a:ln>
            <a:solidFill>
              <a:srgbClr val="75689F"/>
            </a:solidFill>
            <a:headEnd/>
            <a:tailEnd/>
          </a:ln>
        </p:spPr>
        <p:style>
          <a:lnRef idx="1">
            <a:schemeClr val="accent2"/>
          </a:lnRef>
          <a:fillRef idx="3">
            <a:schemeClr val="accent2"/>
          </a:fillRef>
          <a:effectRef idx="2">
            <a:schemeClr val="accent2"/>
          </a:effectRef>
          <a:fontRef idx="minor">
            <a:schemeClr val="lt1"/>
          </a:fontRef>
        </p:style>
        <p:txBody>
          <a:bodyPr lIns="45720" tIns="46038" rIns="45720" bIns="46038" anchor="ctr"/>
          <a:lstStyle/>
          <a:p>
            <a:pPr fontAlgn="auto">
              <a:spcBef>
                <a:spcPct val="20000"/>
              </a:spcBef>
              <a:spcAft>
                <a:spcPts val="0"/>
              </a:spcAft>
              <a:defRPr/>
            </a:pPr>
            <a:r>
              <a:rPr lang="en-US" dirty="0">
                <a:cs typeface="Times New Roman" pitchFamily="18" charset="0"/>
              </a:rPr>
              <a:t>Data</a:t>
            </a:r>
          </a:p>
        </p:txBody>
      </p:sp>
      <p:sp>
        <p:nvSpPr>
          <p:cNvPr id="34" name="AutoShape 12"/>
          <p:cNvSpPr>
            <a:spLocks noChangeArrowheads="1"/>
          </p:cNvSpPr>
          <p:nvPr/>
        </p:nvSpPr>
        <p:spPr bwMode="auto">
          <a:xfrm>
            <a:off x="6400800" y="2286000"/>
            <a:ext cx="2590800" cy="3352800"/>
          </a:xfrm>
          <a:prstGeom prst="roundRect">
            <a:avLst>
              <a:gd name="adj" fmla="val 16667"/>
            </a:avLst>
          </a:prstGeom>
          <a:ln>
            <a:solidFill>
              <a:srgbClr val="75689F"/>
            </a:solidFill>
            <a:headEnd/>
            <a:tailEnd/>
          </a:ln>
        </p:spPr>
        <p:style>
          <a:lnRef idx="2">
            <a:schemeClr val="accent2"/>
          </a:lnRef>
          <a:fillRef idx="1">
            <a:schemeClr val="lt1"/>
          </a:fillRef>
          <a:effectRef idx="0">
            <a:schemeClr val="accent2"/>
          </a:effectRef>
          <a:fontRef idx="minor">
            <a:schemeClr val="dk1"/>
          </a:fontRef>
        </p:style>
        <p:txBody>
          <a:bodyPr lIns="45720" tIns="46038" rIns="45720" bIns="46038" anchor="ctr"/>
          <a:lstStyle/>
          <a:p>
            <a:pPr marL="231775" indent="-231775" fontAlgn="auto">
              <a:spcBef>
                <a:spcPts val="0"/>
              </a:spcBef>
              <a:spcAft>
                <a:spcPts val="0"/>
              </a:spcAft>
              <a:buClr>
                <a:schemeClr val="accent6"/>
              </a:buClr>
              <a:buFont typeface="Wingdings" pitchFamily="2" charset="2"/>
              <a:buChar char="§"/>
              <a:defRPr/>
            </a:pPr>
            <a:endParaRPr lang="en-US" sz="14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High pent-up demand and important growth potential in all telecom markets</a:t>
            </a:r>
          </a:p>
          <a:p>
            <a:pPr marL="231775" indent="-231775" fontAlgn="auto">
              <a:spcBef>
                <a:spcPts val="0"/>
              </a:spcBef>
              <a:spcAft>
                <a:spcPts val="0"/>
              </a:spcAft>
              <a:buClr>
                <a:schemeClr val="accent4">
                  <a:lumMod val="75000"/>
                </a:schemeClr>
              </a:buCl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Appropriate Regulatory framework to attract investors.</a:t>
            </a:r>
          </a:p>
          <a:p>
            <a:pPr marL="231775" indent="-231775" fontAlgn="auto">
              <a:spcBef>
                <a:spcPts val="0"/>
              </a:spcBef>
              <a:spcAft>
                <a:spcPts val="0"/>
              </a:spcAft>
              <a:buClr>
                <a:schemeClr val="accent4">
                  <a:lumMod val="75000"/>
                </a:schemeClr>
              </a:buClr>
              <a:defRPr/>
            </a:pPr>
            <a:endParaRPr lang="en-US" sz="1400" dirty="0">
              <a:solidFill>
                <a:schemeClr val="tx1"/>
              </a:solidFill>
            </a:endParaRPr>
          </a:p>
          <a:p>
            <a:pPr marL="231775" indent="-231775" fontAlgn="auto">
              <a:spcBef>
                <a:spcPts val="0"/>
              </a:spcBef>
              <a:spcAft>
                <a:spcPts val="0"/>
              </a:spcAft>
              <a:buClr>
                <a:schemeClr val="accent4">
                  <a:lumMod val="75000"/>
                </a:schemeClr>
              </a:buClr>
              <a:buFont typeface="Wingdings" pitchFamily="2" charset="2"/>
              <a:buChar char="§"/>
              <a:defRPr/>
            </a:pPr>
            <a:r>
              <a:rPr lang="en-US" sz="1400" dirty="0">
                <a:solidFill>
                  <a:schemeClr val="tx1"/>
                </a:solidFill>
              </a:rPr>
              <a:t>Consumer behavior: Early adopter of telecom services.</a:t>
            </a: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a:p>
            <a:pPr marL="231775" indent="-231775" fontAlgn="auto">
              <a:spcBef>
                <a:spcPts val="0"/>
              </a:spcBef>
              <a:spcAft>
                <a:spcPts val="0"/>
              </a:spcAft>
              <a:buClr>
                <a:schemeClr val="accent6"/>
              </a:buClr>
              <a:buFont typeface="Wingdings" pitchFamily="2" charset="2"/>
              <a:buChar char="§"/>
              <a:defRPr/>
            </a:pPr>
            <a:endParaRPr lang="en-US" sz="1200" dirty="0">
              <a:solidFill>
                <a:schemeClr val="tx1"/>
              </a:solidFill>
            </a:endParaRPr>
          </a:p>
        </p:txBody>
      </p:sp>
      <p:sp>
        <p:nvSpPr>
          <p:cNvPr id="12303" name="AutoShape 10"/>
          <p:cNvSpPr>
            <a:spLocks noChangeArrowheads="1"/>
          </p:cNvSpPr>
          <p:nvPr/>
        </p:nvSpPr>
        <p:spPr bwMode="auto">
          <a:xfrm>
            <a:off x="6199188" y="1219200"/>
            <a:ext cx="2792412" cy="284163"/>
          </a:xfrm>
          <a:prstGeom prst="roundRect">
            <a:avLst>
              <a:gd name="adj" fmla="val 16667"/>
            </a:avLst>
          </a:prstGeom>
          <a:noFill/>
          <a:ln w="9525" algn="ctr">
            <a:noFill/>
            <a:round/>
            <a:headEnd/>
            <a:tailEnd/>
          </a:ln>
        </p:spPr>
        <p:txBody>
          <a:bodyPr wrap="none" anchor="ctr"/>
          <a:lstStyle/>
          <a:p>
            <a:pPr algn="ctr" eaLnBrk="0" hangingPunct="0"/>
            <a:r>
              <a:rPr lang="en-US" b="1">
                <a:latin typeface="Calibri" pitchFamily="34" charset="0"/>
              </a:rPr>
              <a:t>Opportunities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152400"/>
            <a:ext cx="7467600" cy="990600"/>
          </a:xfrm>
        </p:spPr>
        <p:txBody>
          <a:bodyPr rtlCol="0">
            <a:normAutofit lnSpcReduction="10000"/>
          </a:bodyPr>
          <a:lstStyle/>
          <a:p>
            <a:pPr marL="0" indent="0" eaLnBrk="1" fontAlgn="auto" hangingPunct="1">
              <a:spcAft>
                <a:spcPts val="0"/>
              </a:spcAft>
              <a:buFont typeface="Arial" pitchFamily="34" charset="0"/>
              <a:buNone/>
              <a:defRPr/>
            </a:pPr>
            <a:r>
              <a:rPr altLang="ar-SA" sz="1600"/>
              <a:t>Further to the consultation process, the TRA is minded to propose in its Liberalization Roadmap the introduction of competition across all telecommunications markets while allowing LibanTelecom exclusivity over some services for a limited period of time</a:t>
            </a:r>
            <a:endParaRPr sz="1600"/>
          </a:p>
        </p:txBody>
      </p:sp>
      <p:graphicFrame>
        <p:nvGraphicFramePr>
          <p:cNvPr id="13" name="Table 12"/>
          <p:cNvGraphicFramePr>
            <a:graphicFrameLocks noGrp="1"/>
          </p:cNvGraphicFramePr>
          <p:nvPr/>
        </p:nvGraphicFramePr>
        <p:xfrm>
          <a:off x="838200" y="1295400"/>
          <a:ext cx="8077201" cy="3928141"/>
        </p:xfrm>
        <a:graphic>
          <a:graphicData uri="http://schemas.openxmlformats.org/drawingml/2006/table">
            <a:tbl>
              <a:tblPr firstRow="1" bandRow="1">
                <a:tableStyleId>{5C22544A-7EE6-4342-B048-85BDC9FD1C3A}</a:tableStyleId>
              </a:tblPr>
              <a:tblGrid>
                <a:gridCol w="1072195"/>
                <a:gridCol w="1858470"/>
                <a:gridCol w="857756"/>
                <a:gridCol w="857756"/>
                <a:gridCol w="857756"/>
                <a:gridCol w="857756"/>
                <a:gridCol w="857756"/>
                <a:gridCol w="857756"/>
              </a:tblGrid>
              <a:tr h="340252">
                <a:tc gridSpan="2">
                  <a:txBody>
                    <a:bodyPr/>
                    <a:lstStyle/>
                    <a:p>
                      <a:endParaRPr lang="en-US" sz="1400" dirty="0">
                        <a:solidFill>
                          <a:schemeClr val="tx1"/>
                        </a:solidFill>
                      </a:endParaRPr>
                    </a:p>
                  </a:txBody>
                  <a:tcPr>
                    <a:solidFill>
                      <a:srgbClr val="605E90"/>
                    </a:solidFill>
                  </a:tcPr>
                </a:tc>
                <a:tc hMerge="1">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2009</a:t>
                      </a:r>
                      <a:endParaRPr lang="en-US" sz="1400" dirty="0">
                        <a:solidFill>
                          <a:schemeClr val="tx1"/>
                        </a:solidFill>
                      </a:endParaRPr>
                    </a:p>
                  </a:txBody>
                  <a:tcPr>
                    <a:solidFill>
                      <a:srgbClr val="605E90"/>
                    </a:solidFill>
                  </a:tcPr>
                </a:tc>
                <a:tc>
                  <a:txBody>
                    <a:bodyPr/>
                    <a:lstStyle/>
                    <a:p>
                      <a:pPr algn="ctr"/>
                      <a:r>
                        <a:rPr lang="en-US" sz="1400" dirty="0" smtClean="0"/>
                        <a:t>2010</a:t>
                      </a:r>
                      <a:endParaRPr lang="en-US" sz="1400" dirty="0">
                        <a:solidFill>
                          <a:schemeClr val="tx1"/>
                        </a:solidFill>
                      </a:endParaRPr>
                    </a:p>
                  </a:txBody>
                  <a:tcPr>
                    <a:solidFill>
                      <a:srgbClr val="605E90"/>
                    </a:solidFill>
                  </a:tcPr>
                </a:tc>
                <a:tc>
                  <a:txBody>
                    <a:bodyPr/>
                    <a:lstStyle/>
                    <a:p>
                      <a:pPr algn="ctr"/>
                      <a:r>
                        <a:rPr lang="en-US" sz="1400" dirty="0" smtClean="0"/>
                        <a:t>2011</a:t>
                      </a:r>
                      <a:endParaRPr lang="en-US" sz="1400" dirty="0">
                        <a:solidFill>
                          <a:schemeClr val="tx1"/>
                        </a:solidFill>
                      </a:endParaRPr>
                    </a:p>
                  </a:txBody>
                  <a:tcPr>
                    <a:solidFill>
                      <a:srgbClr val="605E90"/>
                    </a:solidFill>
                  </a:tcPr>
                </a:tc>
                <a:tc>
                  <a:txBody>
                    <a:bodyPr/>
                    <a:lstStyle/>
                    <a:p>
                      <a:pPr algn="ctr"/>
                      <a:r>
                        <a:rPr lang="en-US" sz="1400" dirty="0" smtClean="0">
                          <a:solidFill>
                            <a:schemeClr val="bg1"/>
                          </a:solidFill>
                        </a:rPr>
                        <a:t>2012</a:t>
                      </a:r>
                      <a:endParaRPr lang="en-US" sz="1400" dirty="0">
                        <a:solidFill>
                          <a:schemeClr val="bg1"/>
                        </a:solidFill>
                      </a:endParaRPr>
                    </a:p>
                  </a:txBody>
                  <a:tcPr>
                    <a:solidFill>
                      <a:srgbClr val="605E90"/>
                    </a:solidFill>
                  </a:tcPr>
                </a:tc>
                <a:tc>
                  <a:txBody>
                    <a:bodyPr/>
                    <a:lstStyle/>
                    <a:p>
                      <a:pPr algn="ctr"/>
                      <a:r>
                        <a:rPr lang="en-US" sz="1400" dirty="0" smtClean="0"/>
                        <a:t>2013</a:t>
                      </a:r>
                      <a:endParaRPr lang="en-US" sz="1400" dirty="0">
                        <a:solidFill>
                          <a:schemeClr val="tx1"/>
                        </a:solidFill>
                      </a:endParaRPr>
                    </a:p>
                  </a:txBody>
                  <a:tcPr>
                    <a:solidFill>
                      <a:srgbClr val="605E90"/>
                    </a:solidFill>
                  </a:tcPr>
                </a:tc>
                <a:tc>
                  <a:txBody>
                    <a:bodyPr/>
                    <a:lstStyle/>
                    <a:p>
                      <a:pPr algn="ctr"/>
                      <a:r>
                        <a:rPr lang="en-US" sz="1400" dirty="0" smtClean="0">
                          <a:solidFill>
                            <a:schemeClr val="bg1"/>
                          </a:solidFill>
                        </a:rPr>
                        <a:t>2014</a:t>
                      </a:r>
                      <a:endParaRPr lang="en-US" sz="1400" dirty="0">
                        <a:solidFill>
                          <a:schemeClr val="bg1"/>
                        </a:solidFill>
                      </a:endParaRPr>
                    </a:p>
                  </a:txBody>
                  <a:tcPr>
                    <a:solidFill>
                      <a:srgbClr val="605E90"/>
                    </a:solidFill>
                  </a:tcPr>
                </a:tc>
              </a:tr>
              <a:tr h="340252">
                <a:tc rowSpan="2">
                  <a:txBody>
                    <a:bodyPr/>
                    <a:lstStyle/>
                    <a:p>
                      <a:r>
                        <a:rPr lang="en-US" sz="1300" dirty="0" smtClean="0"/>
                        <a:t>Mobile</a:t>
                      </a:r>
                      <a:endParaRPr lang="en-US" sz="1300" b="1" dirty="0">
                        <a:solidFill>
                          <a:schemeClr val="tx1"/>
                        </a:solidFill>
                      </a:endParaRPr>
                    </a:p>
                  </a:txBody>
                  <a:tcPr>
                    <a:solidFill>
                      <a:srgbClr val="D8D4E4"/>
                    </a:solidFill>
                  </a:tcPr>
                </a:tc>
                <a:tc>
                  <a:txBody>
                    <a:bodyPr/>
                    <a:lstStyle/>
                    <a:p>
                      <a:r>
                        <a:rPr lang="en-US" sz="1300" dirty="0" smtClean="0"/>
                        <a:t>Network Operator</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93320">
                <a:tc vMerge="1">
                  <a:txBody>
                    <a:bodyPr/>
                    <a:lstStyle/>
                    <a:p>
                      <a:endParaRPr lang="en-US"/>
                    </a:p>
                  </a:txBody>
                  <a:tcPr/>
                </a:tc>
                <a:tc>
                  <a:txBody>
                    <a:bodyPr/>
                    <a:lstStyle/>
                    <a:p>
                      <a:r>
                        <a:rPr lang="en-US" sz="1300" dirty="0" smtClean="0"/>
                        <a:t>Virtual Network  MNVOs</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40252">
                <a:tc rowSpan="2">
                  <a:txBody>
                    <a:bodyPr/>
                    <a:lstStyle/>
                    <a:p>
                      <a:r>
                        <a:rPr lang="en-US" sz="1300" dirty="0" smtClean="0"/>
                        <a:t>PSTN/ Basic Telephony</a:t>
                      </a:r>
                      <a:endParaRPr lang="en-US" sz="1300" dirty="0">
                        <a:solidFill>
                          <a:schemeClr val="tx1"/>
                        </a:solidFill>
                      </a:endParaRPr>
                    </a:p>
                  </a:txBody>
                  <a:tcPr>
                    <a:solidFill>
                      <a:srgbClr val="D8D4E4"/>
                    </a:solidFill>
                  </a:tcPr>
                </a:tc>
                <a:tc>
                  <a:txBody>
                    <a:bodyPr/>
                    <a:lstStyle/>
                    <a:p>
                      <a:r>
                        <a:rPr lang="en-US" sz="1300" dirty="0" smtClean="0"/>
                        <a:t>Network Operator </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38525">
                <a:tc vMerge="1">
                  <a:txBody>
                    <a:bodyPr/>
                    <a:lstStyle/>
                    <a:p>
                      <a:endParaRPr lang="en-US"/>
                    </a:p>
                  </a:txBody>
                  <a:tcPr/>
                </a:tc>
                <a:tc>
                  <a:txBody>
                    <a:bodyPr/>
                    <a:lstStyle/>
                    <a:p>
                      <a:r>
                        <a:rPr lang="en-US" sz="1300" dirty="0" smtClean="0"/>
                        <a:t>Reseller</a:t>
                      </a:r>
                      <a:r>
                        <a:rPr lang="en-US" sz="1300" baseline="0" dirty="0" smtClean="0"/>
                        <a:t> and VoIP</a:t>
                      </a:r>
                      <a:endParaRPr lang="en-US" sz="13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72248">
                <a:tc rowSpan="2">
                  <a:txBody>
                    <a:bodyPr/>
                    <a:lstStyle/>
                    <a:p>
                      <a:r>
                        <a:rPr lang="en-US" sz="1300" dirty="0" smtClean="0"/>
                        <a:t>Broadband</a:t>
                      </a:r>
                      <a:endParaRPr lang="en-US" sz="1300" b="1" dirty="0">
                        <a:solidFill>
                          <a:schemeClr val="tx1"/>
                        </a:solidFill>
                      </a:endParaRPr>
                    </a:p>
                  </a:txBody>
                  <a:tcPr anchor="ctr">
                    <a:solidFill>
                      <a:srgbClr val="D8D4E4"/>
                    </a:solidFill>
                  </a:tcPr>
                </a:tc>
                <a:tc>
                  <a:txBody>
                    <a:bodyPr/>
                    <a:lstStyle/>
                    <a:p>
                      <a:pPr algn="l" rtl="0"/>
                      <a:r>
                        <a:rPr lang="en-US" sz="1300" dirty="0" smtClean="0"/>
                        <a:t>Access</a:t>
                      </a:r>
                      <a:endParaRPr lang="en-US" sz="1300" b="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c>
                  <a:txBody>
                    <a:bodyPr/>
                    <a:lstStyle/>
                    <a:p>
                      <a:pPr algn="ctr"/>
                      <a:endParaRPr lang="en-US" sz="1400" dirty="0">
                        <a:solidFill>
                          <a:schemeClr val="tx1"/>
                        </a:solidFill>
                      </a:endParaRPr>
                    </a:p>
                  </a:txBody>
                  <a:tcPr anchor="ctr">
                    <a:solidFill>
                      <a:srgbClr val="D8D4E4"/>
                    </a:solidFill>
                  </a:tcPr>
                </a:tc>
              </a:tr>
              <a:tr h="340252">
                <a:tc vMerge="1">
                  <a:txBody>
                    <a:bodyPr/>
                    <a:lstStyle/>
                    <a:p>
                      <a:endParaRPr lang="en-US"/>
                    </a:p>
                  </a:txBody>
                  <a:tcPr/>
                </a:tc>
                <a:tc>
                  <a:txBody>
                    <a:bodyPr/>
                    <a:lstStyle/>
                    <a:p>
                      <a:r>
                        <a:rPr lang="en-US" sz="1300" dirty="0" smtClean="0"/>
                        <a:t>National (core</a:t>
                      </a:r>
                      <a:r>
                        <a:rPr lang="en-US" sz="1300" baseline="0" dirty="0" smtClean="0"/>
                        <a:t>, metro and access)</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93320">
                <a:tc rowSpan="3">
                  <a:txBody>
                    <a:bodyPr/>
                    <a:lstStyle/>
                    <a:p>
                      <a:r>
                        <a:rPr lang="en-US" sz="1300" dirty="0" smtClean="0"/>
                        <a:t>International Gateway</a:t>
                      </a:r>
                      <a:endParaRPr lang="en-US" sz="1300" b="1" dirty="0">
                        <a:solidFill>
                          <a:schemeClr val="tx1"/>
                        </a:solidFill>
                      </a:endParaRPr>
                    </a:p>
                  </a:txBody>
                  <a:tcPr>
                    <a:solidFill>
                      <a:srgbClr val="D8D4E4"/>
                    </a:solidFill>
                  </a:tcPr>
                </a:tc>
                <a:tc>
                  <a:txBody>
                    <a:bodyPr/>
                    <a:lstStyle/>
                    <a:p>
                      <a:r>
                        <a:rPr lang="en-US" sz="1300" dirty="0" smtClean="0"/>
                        <a:t>Voice and Data Facilities Based Provider</a:t>
                      </a:r>
                      <a:r>
                        <a:rPr lang="en-US" sz="1300" baseline="0" dirty="0" smtClean="0"/>
                        <a:t> </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r h="340252">
                <a:tc vMerge="1">
                  <a:txBody>
                    <a:bodyPr/>
                    <a:lstStyle/>
                    <a:p>
                      <a:endParaRPr lang="en-US"/>
                    </a:p>
                  </a:txBody>
                  <a:tcPr/>
                </a:tc>
                <a:tc>
                  <a:txBody>
                    <a:bodyPr/>
                    <a:lstStyle/>
                    <a:p>
                      <a:r>
                        <a:rPr lang="en-US" sz="1300" dirty="0" smtClean="0"/>
                        <a:t>Data Only Facilities Based Provider</a:t>
                      </a:r>
                      <a:r>
                        <a:rPr lang="en-US" sz="1300" baseline="0" dirty="0" smtClean="0"/>
                        <a:t> </a:t>
                      </a:r>
                      <a:endParaRPr lang="en-US" sz="1300" b="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r>
                        <a:rPr lang="en-US" sz="1400" kern="1200" noProof="0" dirty="0" smtClean="0"/>
                        <a:t> </a:t>
                      </a: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c>
                  <a:txBody>
                    <a:bodyPr/>
                    <a:lstStyle/>
                    <a:p>
                      <a:pPr algn="ctr"/>
                      <a:endParaRPr lang="en-US" sz="1400" dirty="0">
                        <a:solidFill>
                          <a:schemeClr val="tx1"/>
                        </a:solidFill>
                      </a:endParaRPr>
                    </a:p>
                  </a:txBody>
                  <a:tcPr/>
                </a:tc>
              </a:tr>
              <a:tr h="340252">
                <a:tc vMerge="1">
                  <a:txBody>
                    <a:bodyPr/>
                    <a:lstStyle/>
                    <a:p>
                      <a:endParaRPr lang="en-US" sz="1300" b="1" dirty="0">
                        <a:solidFill>
                          <a:schemeClr val="tx1"/>
                        </a:solidFill>
                      </a:endParaRPr>
                    </a:p>
                  </a:txBody>
                  <a:tcPr>
                    <a:solidFill>
                      <a:srgbClr val="D8D4E4"/>
                    </a:solidFill>
                  </a:tcPr>
                </a:tc>
                <a:tc>
                  <a:txBody>
                    <a:bodyPr/>
                    <a:lstStyle/>
                    <a:p>
                      <a:r>
                        <a:rPr lang="en-US" sz="1300" dirty="0" smtClean="0"/>
                        <a:t>Voice and Data Resellers</a:t>
                      </a:r>
                      <a:endParaRPr lang="en-US" sz="1300" b="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c>
                  <a:txBody>
                    <a:bodyPr/>
                    <a:lstStyle/>
                    <a:p>
                      <a:pPr algn="ctr"/>
                      <a:endParaRPr lang="en-US" sz="1400" dirty="0">
                        <a:solidFill>
                          <a:schemeClr val="tx1"/>
                        </a:solidFill>
                      </a:endParaRPr>
                    </a:p>
                  </a:txBody>
                  <a:tcPr>
                    <a:solidFill>
                      <a:srgbClr val="D8D4E4"/>
                    </a:solidFill>
                  </a:tcPr>
                </a:tc>
              </a:tr>
            </a:tbl>
          </a:graphicData>
        </a:graphic>
      </p:graphicFrame>
      <p:cxnSp>
        <p:nvCxnSpPr>
          <p:cNvPr id="14" name="Straight Connector 13"/>
          <p:cNvCxnSpPr/>
          <p:nvPr/>
        </p:nvCxnSpPr>
        <p:spPr bwMode="auto">
          <a:xfrm flipV="1">
            <a:off x="3827463" y="182880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3411" name="Isosceles Triangle 11"/>
          <p:cNvSpPr>
            <a:spLocks noChangeArrowheads="1"/>
          </p:cNvSpPr>
          <p:nvPr/>
        </p:nvSpPr>
        <p:spPr bwMode="auto">
          <a:xfrm>
            <a:off x="3986213" y="1654175"/>
            <a:ext cx="573087" cy="306388"/>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3</a:t>
            </a:r>
          </a:p>
        </p:txBody>
      </p:sp>
      <p:sp>
        <p:nvSpPr>
          <p:cNvPr id="35" name="TextBox 34"/>
          <p:cNvSpPr txBox="1"/>
          <p:nvPr/>
        </p:nvSpPr>
        <p:spPr bwMode="auto">
          <a:xfrm>
            <a:off x="4267200" y="3886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45" name="TextBox 44"/>
          <p:cNvSpPr txBox="1"/>
          <p:nvPr/>
        </p:nvSpPr>
        <p:spPr bwMode="auto">
          <a:xfrm>
            <a:off x="228600" y="5638800"/>
            <a:ext cx="8305800" cy="914400"/>
          </a:xfrm>
          <a:prstGeom prst="rect">
            <a:avLst/>
          </a:prstGeom>
          <a:noFill/>
          <a:ln w="9525" cap="flat" cmpd="sng" algn="ctr">
            <a:noFill/>
            <a:prstDash val="solid"/>
            <a:round/>
            <a:headEnd type="none" w="med" len="med"/>
            <a:tailEnd type="none" w="med" len="med"/>
          </a:ln>
          <a:effectLst/>
        </p:spPr>
        <p:txBody>
          <a:bodyPr tIns="47891" rIns="9144" bIns="47891" anchor="ctr"/>
          <a:lstStyle/>
          <a:p>
            <a:pPr marL="342900" indent="-342900" fontAlgn="auto">
              <a:spcBef>
                <a:spcPts val="0"/>
              </a:spcBef>
              <a:spcAft>
                <a:spcPts val="0"/>
              </a:spcAft>
              <a:buFont typeface="Wingdings" pitchFamily="2" charset="2"/>
              <a:buChar char="§"/>
              <a:defRPr/>
            </a:pPr>
            <a:endParaRPr lang="en-GB" sz="1200" dirty="0">
              <a:latin typeface="+mn-lt"/>
              <a:cs typeface="+mn-cs"/>
            </a:endParaRPr>
          </a:p>
          <a:p>
            <a:pPr fontAlgn="auto">
              <a:spcBef>
                <a:spcPts val="0"/>
              </a:spcBef>
              <a:spcAft>
                <a:spcPts val="0"/>
              </a:spcAft>
              <a:defRPr/>
            </a:pPr>
            <a:r>
              <a:rPr lang="en-US" sz="1200" dirty="0">
                <a:latin typeface="+mn-lt"/>
                <a:cs typeface="+mn-cs"/>
              </a:rPr>
              <a:t>*  The privatization of the mobile sector will depend on the regional and international financial markets conditions</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mobile operators and </a:t>
            </a:r>
            <a:r>
              <a:rPr lang="en-US" sz="1200" dirty="0" err="1">
                <a:latin typeface="+mn-lt"/>
                <a:cs typeface="+mn-cs"/>
              </a:rPr>
              <a:t>Liban</a:t>
            </a:r>
            <a:r>
              <a:rPr lang="en-US" sz="1200" dirty="0">
                <a:latin typeface="+mn-lt"/>
                <a:cs typeface="+mn-cs"/>
              </a:rPr>
              <a:t> Telecom</a:t>
            </a:r>
          </a:p>
          <a:p>
            <a:pPr fontAlgn="auto">
              <a:spcBef>
                <a:spcPts val="0"/>
              </a:spcBef>
              <a:spcAft>
                <a:spcPts val="0"/>
              </a:spcAft>
              <a:defRPr/>
            </a:pPr>
            <a:r>
              <a:rPr lang="en-US" sz="1200" dirty="0">
                <a:latin typeface="+mn-lt"/>
                <a:cs typeface="+mn-cs"/>
              </a:rPr>
              <a:t>**** Two National Broadband Licenses, </a:t>
            </a:r>
            <a:r>
              <a:rPr lang="en-US" sz="1200" b="1" dirty="0">
                <a:latin typeface="+mn-lt"/>
                <a:cs typeface="+mn-cs"/>
              </a:rPr>
              <a:t>subject to </a:t>
            </a:r>
            <a:r>
              <a:rPr lang="en-US" sz="1200" b="1" dirty="0" err="1">
                <a:latin typeface="+mn-lt"/>
                <a:cs typeface="+mn-cs"/>
              </a:rPr>
              <a:t>CoM’s</a:t>
            </a:r>
            <a:r>
              <a:rPr lang="en-US" sz="1200" b="1" dirty="0">
                <a:latin typeface="+mn-lt"/>
                <a:cs typeface="+mn-cs"/>
              </a:rPr>
              <a:t> decision</a:t>
            </a:r>
          </a:p>
        </p:txBody>
      </p:sp>
      <p:sp>
        <p:nvSpPr>
          <p:cNvPr id="48" name="TextBox 47"/>
          <p:cNvSpPr txBox="1"/>
          <p:nvPr/>
        </p:nvSpPr>
        <p:spPr bwMode="auto">
          <a:xfrm>
            <a:off x="3367088" y="5316538"/>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License Award</a:t>
            </a:r>
          </a:p>
        </p:txBody>
      </p:sp>
      <p:sp>
        <p:nvSpPr>
          <p:cNvPr id="13415" name="Isosceles Triangle 16"/>
          <p:cNvSpPr>
            <a:spLocks noChangeArrowheads="1"/>
          </p:cNvSpPr>
          <p:nvPr/>
        </p:nvSpPr>
        <p:spPr bwMode="auto">
          <a:xfrm>
            <a:off x="3138488" y="5307013"/>
            <a:ext cx="249237" cy="179387"/>
          </a:xfrm>
          <a:prstGeom prst="triangle">
            <a:avLst>
              <a:gd name="adj" fmla="val 50000"/>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13416" name="Oval 17"/>
          <p:cNvSpPr>
            <a:spLocks noChangeArrowheads="1"/>
          </p:cNvSpPr>
          <p:nvPr/>
        </p:nvSpPr>
        <p:spPr bwMode="auto">
          <a:xfrm>
            <a:off x="304800" y="5321300"/>
            <a:ext cx="225425" cy="198438"/>
          </a:xfrm>
          <a:prstGeom prst="ellipse">
            <a:avLst/>
          </a:prstGeom>
          <a:solidFill>
            <a:srgbClr val="E3FBBD"/>
          </a:solidFill>
          <a:ln w="9525" algn="ctr">
            <a:solidFill>
              <a:schemeClr val="tx1"/>
            </a:solidFill>
            <a:round/>
            <a:headEnd/>
            <a:tailEnd/>
          </a:ln>
        </p:spPr>
        <p:txBody>
          <a:bodyPr/>
          <a:lstStyle/>
          <a:p>
            <a:endParaRPr lang="de-DE" sz="1400" b="1">
              <a:latin typeface="Calibri" pitchFamily="34" charset="0"/>
            </a:endParaRPr>
          </a:p>
        </p:txBody>
      </p:sp>
      <p:sp>
        <p:nvSpPr>
          <p:cNvPr id="51" name="TextBox 50"/>
          <p:cNvSpPr txBox="1"/>
          <p:nvPr/>
        </p:nvSpPr>
        <p:spPr bwMode="auto">
          <a:xfrm>
            <a:off x="4683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Open licensing </a:t>
            </a:r>
          </a:p>
        </p:txBody>
      </p:sp>
      <p:sp>
        <p:nvSpPr>
          <p:cNvPr id="53" name="Rectangle 2" descr="Wide downward diagonal"/>
          <p:cNvSpPr>
            <a:spLocks noChangeArrowheads="1"/>
          </p:cNvSpPr>
          <p:nvPr/>
        </p:nvSpPr>
        <p:spPr bwMode="auto">
          <a:xfrm>
            <a:off x="1752600" y="5327650"/>
            <a:ext cx="228600" cy="196850"/>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a:cs typeface="+mn-cs"/>
            </a:endParaRPr>
          </a:p>
        </p:txBody>
      </p:sp>
      <p:sp>
        <p:nvSpPr>
          <p:cNvPr id="54" name="TextBox 53"/>
          <p:cNvSpPr txBox="1"/>
          <p:nvPr/>
        </p:nvSpPr>
        <p:spPr bwMode="auto">
          <a:xfrm>
            <a:off x="1966913" y="5300663"/>
            <a:ext cx="1052512" cy="24606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000" b="1" dirty="0">
                <a:solidFill>
                  <a:schemeClr val="tx1"/>
                </a:solidFill>
              </a:rPr>
              <a:t>Market Review</a:t>
            </a:r>
          </a:p>
        </p:txBody>
      </p:sp>
      <p:sp>
        <p:nvSpPr>
          <p:cNvPr id="55" name="Right Arrow 54"/>
          <p:cNvSpPr/>
          <p:nvPr/>
        </p:nvSpPr>
        <p:spPr>
          <a:xfrm>
            <a:off x="304800" y="5562600"/>
            <a:ext cx="8610600" cy="282575"/>
          </a:xfrm>
          <a:prstGeom prst="rightArrow">
            <a:avLst>
              <a:gd name="adj1" fmla="val 100000"/>
              <a:gd name="adj2" fmla="val 848"/>
            </a:avLst>
          </a:prstGeom>
          <a:ln>
            <a:noFill/>
          </a:ln>
        </p:spPr>
        <p:style>
          <a:lnRef idx="1">
            <a:schemeClr val="dk1"/>
          </a:lnRef>
          <a:fillRef idx="2">
            <a:schemeClr val="dk1"/>
          </a:fillRef>
          <a:effectRef idx="1">
            <a:schemeClr val="dk1"/>
          </a:effectRef>
          <a:fontRef idx="minor">
            <a:schemeClr val="dk1"/>
          </a:fontRef>
        </p:style>
        <p:txBody>
          <a:bodyPr lIns="0" rIns="0" anchor="ctr"/>
          <a:lstStyle/>
          <a:p>
            <a:pPr algn="ctr" fontAlgn="auto">
              <a:spcBef>
                <a:spcPts val="0"/>
              </a:spcBef>
              <a:spcAft>
                <a:spcPts val="0"/>
              </a:spcAft>
              <a:defRPr/>
            </a:pPr>
            <a:r>
              <a:rPr lang="en-US" sz="1400" b="1" dirty="0"/>
              <a:t>Notes</a:t>
            </a:r>
          </a:p>
        </p:txBody>
      </p:sp>
      <p:sp>
        <p:nvSpPr>
          <p:cNvPr id="77" name="TextBox 76"/>
          <p:cNvSpPr txBox="1"/>
          <p:nvPr/>
        </p:nvSpPr>
        <p:spPr bwMode="auto">
          <a:xfrm>
            <a:off x="4233863" y="2305050"/>
            <a:ext cx="557212" cy="27781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endParaRPr lang="en-US" sz="1200" b="1" dirty="0">
              <a:solidFill>
                <a:schemeClr val="tx1"/>
              </a:solidFill>
            </a:endParaRPr>
          </a:p>
        </p:txBody>
      </p:sp>
      <p:sp>
        <p:nvSpPr>
          <p:cNvPr id="78" name="Rectangle 2" descr="Wide downward diagonal"/>
          <p:cNvSpPr>
            <a:spLocks noChangeArrowheads="1"/>
          </p:cNvSpPr>
          <p:nvPr/>
        </p:nvSpPr>
        <p:spPr bwMode="auto">
          <a:xfrm>
            <a:off x="6629400" y="17526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43" name="Straight Connector 42"/>
          <p:cNvCxnSpPr/>
          <p:nvPr/>
        </p:nvCxnSpPr>
        <p:spPr bwMode="auto">
          <a:xfrm>
            <a:off x="3827463" y="21907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23" name="Rectangle 2" descr="Wide downward diagonal"/>
          <p:cNvSpPr>
            <a:spLocks noChangeArrowheads="1"/>
          </p:cNvSpPr>
          <p:nvPr/>
        </p:nvSpPr>
        <p:spPr bwMode="auto">
          <a:xfrm>
            <a:off x="6629400" y="211455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92" name="Straight Connector 91"/>
          <p:cNvCxnSpPr/>
          <p:nvPr/>
        </p:nvCxnSpPr>
        <p:spPr bwMode="auto">
          <a:xfrm>
            <a:off x="3827463" y="2524125"/>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3" name="Straight Connector 92"/>
          <p:cNvCxnSpPr/>
          <p:nvPr/>
        </p:nvCxnSpPr>
        <p:spPr bwMode="auto">
          <a:xfrm>
            <a:off x="3829050" y="28384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4" name="Straight Connector 93"/>
          <p:cNvCxnSpPr/>
          <p:nvPr/>
        </p:nvCxnSpPr>
        <p:spPr bwMode="auto">
          <a:xfrm flipV="1">
            <a:off x="3854450" y="32385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5" name="Straight Connector 94"/>
          <p:cNvCxnSpPr/>
          <p:nvPr/>
        </p:nvCxnSpPr>
        <p:spPr bwMode="auto">
          <a:xfrm>
            <a:off x="3875088" y="3638550"/>
            <a:ext cx="4859337"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6" name="Straight Connector 95"/>
          <p:cNvCxnSpPr/>
          <p:nvPr/>
        </p:nvCxnSpPr>
        <p:spPr bwMode="auto">
          <a:xfrm>
            <a:off x="3886200" y="40957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cxnSp>
        <p:nvCxnSpPr>
          <p:cNvPr id="97" name="Straight Connector 96"/>
          <p:cNvCxnSpPr/>
          <p:nvPr/>
        </p:nvCxnSpPr>
        <p:spPr bwMode="auto">
          <a:xfrm>
            <a:off x="3886200" y="464820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3431" name="Isosceles Triangle 31"/>
          <p:cNvSpPr>
            <a:spLocks noChangeArrowheads="1"/>
          </p:cNvSpPr>
          <p:nvPr/>
        </p:nvSpPr>
        <p:spPr bwMode="auto">
          <a:xfrm>
            <a:off x="3970338" y="2347913"/>
            <a:ext cx="571500"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1</a:t>
            </a:r>
          </a:p>
        </p:txBody>
      </p:sp>
      <p:sp>
        <p:nvSpPr>
          <p:cNvPr id="13432" name="Isosceles Triangle 43"/>
          <p:cNvSpPr>
            <a:spLocks noChangeArrowheads="1"/>
          </p:cNvSpPr>
          <p:nvPr/>
        </p:nvSpPr>
        <p:spPr bwMode="auto">
          <a:xfrm>
            <a:off x="3962400" y="34655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13433" name="Oval 39"/>
          <p:cNvSpPr>
            <a:spLocks noChangeArrowheads="1"/>
          </p:cNvSpPr>
          <p:nvPr/>
        </p:nvSpPr>
        <p:spPr bwMode="auto">
          <a:xfrm>
            <a:off x="4114800" y="3175000"/>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33" name="Rectangle 2"/>
          <p:cNvSpPr>
            <a:spLocks noChangeArrowheads="1"/>
          </p:cNvSpPr>
          <p:nvPr/>
        </p:nvSpPr>
        <p:spPr bwMode="auto">
          <a:xfrm>
            <a:off x="8239125" y="3562992"/>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3437" name="Isosceles Triangle 51"/>
          <p:cNvSpPr>
            <a:spLocks noChangeArrowheads="1"/>
          </p:cNvSpPr>
          <p:nvPr/>
        </p:nvSpPr>
        <p:spPr bwMode="auto">
          <a:xfrm>
            <a:off x="3962400" y="3960813"/>
            <a:ext cx="573088" cy="306387"/>
          </a:xfrm>
          <a:prstGeom prst="triangle">
            <a:avLst>
              <a:gd name="adj" fmla="val 50000"/>
            </a:avLst>
          </a:prstGeom>
          <a:solidFill>
            <a:srgbClr val="E3FBBD"/>
          </a:solidFill>
          <a:ln w="9525" algn="ctr">
            <a:solidFill>
              <a:schemeClr val="tx1"/>
            </a:solidFill>
            <a:round/>
            <a:headEnd/>
            <a:tailEnd/>
          </a:ln>
        </p:spPr>
        <p:txBody>
          <a:bodyPr lIns="0" tIns="0" rIns="0" bIns="0" anchor="ctr"/>
          <a:lstStyle/>
          <a:p>
            <a:pPr algn="ctr"/>
            <a:r>
              <a:rPr lang="en-US" sz="1100" b="1">
                <a:latin typeface="Calibri" pitchFamily="34" charset="0"/>
              </a:rPr>
              <a:t>3</a:t>
            </a:r>
          </a:p>
        </p:txBody>
      </p:sp>
      <p:sp>
        <p:nvSpPr>
          <p:cNvPr id="13438" name="Isosceles Triangle 43"/>
          <p:cNvSpPr>
            <a:spLocks noChangeArrowheads="1"/>
          </p:cNvSpPr>
          <p:nvPr/>
        </p:nvSpPr>
        <p:spPr bwMode="auto">
          <a:xfrm>
            <a:off x="3962400" y="4494213"/>
            <a:ext cx="573088" cy="306387"/>
          </a:xfrm>
          <a:prstGeom prst="triangle">
            <a:avLst>
              <a:gd name="adj" fmla="val 50000"/>
            </a:avLst>
          </a:prstGeom>
          <a:solidFill>
            <a:srgbClr val="E3FBBD"/>
          </a:solidFill>
          <a:ln w="9525" algn="ctr">
            <a:solidFill>
              <a:schemeClr val="tx1"/>
            </a:solidFill>
            <a:round/>
            <a:headEnd/>
            <a:tailEnd/>
          </a:ln>
        </p:spPr>
        <p:txBody>
          <a:bodyPr lIns="0" tIns="0" rIns="0" anchor="ctr"/>
          <a:lstStyle/>
          <a:p>
            <a:pPr algn="ctr"/>
            <a:r>
              <a:rPr lang="en-US" sz="1100" b="1">
                <a:latin typeface="Calibri" pitchFamily="34" charset="0"/>
              </a:rPr>
              <a:t>2</a:t>
            </a:r>
          </a:p>
        </p:txBody>
      </p:sp>
      <p:sp>
        <p:nvSpPr>
          <p:cNvPr id="99" name="TextBox 98"/>
          <p:cNvSpPr txBox="1"/>
          <p:nvPr/>
        </p:nvSpPr>
        <p:spPr bwMode="auto">
          <a:xfrm>
            <a:off x="4267200" y="4419600"/>
            <a:ext cx="5334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39" name="Rectangle 2"/>
          <p:cNvSpPr>
            <a:spLocks noChangeArrowheads="1"/>
          </p:cNvSpPr>
          <p:nvPr/>
        </p:nvSpPr>
        <p:spPr bwMode="auto">
          <a:xfrm>
            <a:off x="8229600" y="40386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sp>
        <p:nvSpPr>
          <p:cNvPr id="100" name="Rectangle 2"/>
          <p:cNvSpPr>
            <a:spLocks noChangeArrowheads="1"/>
          </p:cNvSpPr>
          <p:nvPr/>
        </p:nvSpPr>
        <p:spPr bwMode="auto">
          <a:xfrm>
            <a:off x="8229600" y="4572000"/>
            <a:ext cx="238529" cy="162360"/>
          </a:xfrm>
          <a:prstGeom prst="rect">
            <a:avLst/>
          </a:prstGeom>
          <a:gradFill flip="none" rotWithShape="1">
            <a:gsLst>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9525" algn="ctr">
            <a:solidFill>
              <a:srgbClr val="000000"/>
            </a:solidFill>
            <a:miter lim="800000"/>
            <a:headEnd/>
            <a:tailEnd/>
          </a:ln>
        </p:spPr>
        <p:txBody>
          <a:bodyPr lIns="45720" rIns="45720" anchor="ctr"/>
          <a:lstStyle/>
          <a:p>
            <a:pPr fontAlgn="auto">
              <a:spcBef>
                <a:spcPts val="0"/>
              </a:spcBef>
              <a:spcAft>
                <a:spcPts val="0"/>
              </a:spcAft>
              <a:defRPr/>
            </a:pPr>
            <a:endParaRPr lang="de-DE" sz="1200">
              <a:cs typeface="+mn-cs"/>
            </a:endParaRPr>
          </a:p>
        </p:txBody>
      </p:sp>
      <p:cxnSp>
        <p:nvCxnSpPr>
          <p:cNvPr id="101" name="Straight Connector 100"/>
          <p:cNvCxnSpPr/>
          <p:nvPr/>
        </p:nvCxnSpPr>
        <p:spPr bwMode="auto">
          <a:xfrm>
            <a:off x="3886200" y="5010150"/>
            <a:ext cx="4859338" cy="19050"/>
          </a:xfrm>
          <a:prstGeom prst="line">
            <a:avLst/>
          </a:prstGeom>
          <a:ln>
            <a:headEnd type="none" w="med" len="med"/>
            <a:tailEnd type="none" w="med" len="med"/>
          </a:ln>
        </p:spPr>
        <p:style>
          <a:lnRef idx="3">
            <a:schemeClr val="accent4"/>
          </a:lnRef>
          <a:fillRef idx="0">
            <a:schemeClr val="accent4"/>
          </a:fillRef>
          <a:effectRef idx="2">
            <a:schemeClr val="accent4"/>
          </a:effectRef>
          <a:fontRef idx="minor">
            <a:schemeClr val="tx1"/>
          </a:fontRef>
        </p:style>
      </p:cxnSp>
      <p:sp>
        <p:nvSpPr>
          <p:cNvPr id="13447" name="Oval 54"/>
          <p:cNvSpPr>
            <a:spLocks noChangeArrowheads="1"/>
          </p:cNvSpPr>
          <p:nvPr/>
        </p:nvSpPr>
        <p:spPr bwMode="auto">
          <a:xfrm>
            <a:off x="8229600" y="4924425"/>
            <a:ext cx="238125" cy="177800"/>
          </a:xfrm>
          <a:prstGeom prst="ellipse">
            <a:avLst/>
          </a:prstGeom>
          <a:solidFill>
            <a:srgbClr val="E3FBBD"/>
          </a:solidFill>
          <a:ln w="9525" algn="ctr">
            <a:solidFill>
              <a:schemeClr val="tx1"/>
            </a:solidFill>
            <a:round/>
            <a:headEnd/>
            <a:tailEnd/>
          </a:ln>
        </p:spPr>
        <p:txBody>
          <a:bodyPr/>
          <a:lstStyle/>
          <a:p>
            <a:endParaRPr lang="de-DE" sz="1200" b="1">
              <a:latin typeface="Calibri" pitchFamily="34" charset="0"/>
            </a:endParaRPr>
          </a:p>
        </p:txBody>
      </p:sp>
      <p:sp>
        <p:nvSpPr>
          <p:cNvPr id="102" name="TextBox 101"/>
          <p:cNvSpPr txBox="1"/>
          <p:nvPr/>
        </p:nvSpPr>
        <p:spPr bwMode="auto">
          <a:xfrm>
            <a:off x="4267200" y="1600200"/>
            <a:ext cx="715963"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103" name="TextBox 102"/>
          <p:cNvSpPr txBox="1"/>
          <p:nvPr/>
        </p:nvSpPr>
        <p:spPr bwMode="auto">
          <a:xfrm>
            <a:off x="1371600" y="1600200"/>
            <a:ext cx="304800" cy="27622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spAutoFit/>
          </a:bodyPr>
          <a:lstStyle/>
          <a:p>
            <a:pPr fontAlgn="auto">
              <a:spcBef>
                <a:spcPts val="0"/>
              </a:spcBef>
              <a:spcAft>
                <a:spcPts val="0"/>
              </a:spcAft>
              <a:defRPr/>
            </a:pPr>
            <a:r>
              <a:rPr lang="en-US" sz="1200" b="1" dirty="0">
                <a:solidFill>
                  <a:schemeClr val="tx1"/>
                </a:solidFill>
              </a:rPr>
              <a:t>*</a:t>
            </a:r>
          </a:p>
        </p:txBody>
      </p:sp>
      <p:sp>
        <p:nvSpPr>
          <p:cNvPr id="40" name="Rectangle 2" descr="Wide downward diagonal"/>
          <p:cNvSpPr>
            <a:spLocks noChangeArrowheads="1"/>
          </p:cNvSpPr>
          <p:nvPr/>
        </p:nvSpPr>
        <p:spPr bwMode="auto">
          <a:xfrm>
            <a:off x="6629400" y="2438400"/>
            <a:ext cx="238125"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p>
        </p:txBody>
      </p:sp>
      <p:sp>
        <p:nvSpPr>
          <p:cNvPr id="41" name="Rectangle 2" descr="Wide downward diagonal"/>
          <p:cNvSpPr>
            <a:spLocks noChangeArrowheads="1"/>
          </p:cNvSpPr>
          <p:nvPr/>
        </p:nvSpPr>
        <p:spPr bwMode="auto">
          <a:xfrm>
            <a:off x="6638925" y="2752725"/>
            <a:ext cx="239713" cy="161925"/>
          </a:xfrm>
          <a:prstGeom prst="rect">
            <a:avLst/>
          </a:prstGeom>
          <a:gradFill>
            <a:gsLst>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lgn="ctr">
            <a:solidFill>
              <a:srgbClr val="000000"/>
            </a:solidFill>
            <a:miter lim="800000"/>
            <a:headEnd/>
            <a:tailEnd/>
          </a:ln>
        </p:spPr>
        <p:txBody>
          <a:bodyPr lIns="45720" rIns="45720" anchor="ctr"/>
          <a:lstStyle/>
          <a:p>
            <a:pPr algn="ctr" fontAlgn="auto">
              <a:spcBef>
                <a:spcPts val="0"/>
              </a:spcBef>
              <a:spcAft>
                <a:spcPts val="0"/>
              </a:spcAft>
              <a:defRPr/>
            </a:pPr>
            <a:r>
              <a:rPr lang="de-DE" sz="1400" b="1" dirty="0">
                <a:latin typeface="+mn-lt"/>
                <a:cs typeface="+mn-cs"/>
              </a:rPr>
              <a:t>?</a:t>
            </a:r>
          </a:p>
        </p:txBody>
      </p:sp>
      <p:sp>
        <p:nvSpPr>
          <p:cNvPr id="44" name="Slide Number Placeholder 43"/>
          <p:cNvSpPr>
            <a:spLocks noGrp="1"/>
          </p:cNvSpPr>
          <p:nvPr>
            <p:ph type="sldNum" sz="quarter" idx="11"/>
          </p:nvPr>
        </p:nvSpPr>
        <p:spPr/>
        <p:txBody>
          <a:bodyPr/>
          <a:lstStyle/>
          <a:p>
            <a:pPr>
              <a:defRPr/>
            </a:pPr>
            <a:fld id="{F3D31E0B-40ED-46F7-856D-0A3776005504}" type="slidenum">
              <a:rPr lang="en-US"/>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Aft>
                <a:spcPts val="0"/>
              </a:spcAft>
              <a:buFont typeface="Arial" pitchFamily="34" charset="0"/>
              <a:buNone/>
              <a:defRPr/>
            </a:pPr>
            <a:r>
              <a:rPr sz="1800"/>
              <a:t>Table Broadband Roadmap</a:t>
            </a:r>
          </a:p>
        </p:txBody>
      </p:sp>
      <p:sp>
        <p:nvSpPr>
          <p:cNvPr id="14339" name="Rectangle 5"/>
          <p:cNvSpPr>
            <a:spLocks noChangeArrowheads="1"/>
          </p:cNvSpPr>
          <p:nvPr/>
        </p:nvSpPr>
        <p:spPr bwMode="auto">
          <a:xfrm>
            <a:off x="457200" y="1524000"/>
            <a:ext cx="8534400" cy="2286000"/>
          </a:xfrm>
          <a:prstGeom prst="rect">
            <a:avLst/>
          </a:prstGeom>
          <a:solidFill>
            <a:srgbClr val="D8D4E4"/>
          </a:solidFill>
          <a:ln w="9525" cap="rnd" algn="ctr">
            <a:solidFill>
              <a:schemeClr val="tx1"/>
            </a:solidFill>
            <a:round/>
            <a:headEnd/>
            <a:tailEnd/>
          </a:ln>
        </p:spPr>
        <p:txBody>
          <a:bodyPr lIns="47891" tIns="47891" rIns="47891" bIns="47891"/>
          <a:lstStyle/>
          <a:p>
            <a:pPr>
              <a:buFont typeface="Wingdings" pitchFamily="2" charset="2"/>
              <a:buChar char="q"/>
            </a:pPr>
            <a:r>
              <a:rPr lang="en-US" altLang="ko-KR" sz="1400" b="1" i="1">
                <a:latin typeface="Calibri" pitchFamily="34" charset="0"/>
                <a:ea typeface="Batang"/>
                <a:cs typeface="Times New Roman" pitchFamily="18" charset="0"/>
              </a:rPr>
              <a:t>National </a:t>
            </a:r>
            <a:r>
              <a:rPr lang="en-US" altLang="ko-KR" sz="1400" b="1">
                <a:latin typeface="Calibri" pitchFamily="34" charset="0"/>
                <a:ea typeface="Batang"/>
                <a:cs typeface="Times New Roman" pitchFamily="18" charset="0"/>
              </a:rPr>
              <a:t>Broadband Licenses (NBLs)  </a:t>
            </a:r>
            <a:r>
              <a:rPr lang="en-US" altLang="ko-KR" sz="1400">
                <a:latin typeface="Calibri" pitchFamily="34" charset="0"/>
                <a:ea typeface="Batang"/>
                <a:cs typeface="Times New Roman" pitchFamily="18" charset="0"/>
              </a:rPr>
              <a:t>with:</a:t>
            </a:r>
          </a:p>
          <a:p>
            <a:pPr lvl="1">
              <a:buFont typeface="Wingdings" pitchFamily="2" charset="2"/>
              <a:buChar char="§"/>
            </a:pPr>
            <a:r>
              <a:rPr lang="en-US" altLang="ko-KR" sz="1400">
                <a:latin typeface="Calibri" pitchFamily="34" charset="0"/>
                <a:ea typeface="Batang"/>
                <a:cs typeface="Times New Roman" pitchFamily="18" charset="0"/>
              </a:rPr>
              <a:t> Rights to build/offer (fixed and spectrum based) Access, National Backbone and  International  network/services   </a:t>
            </a:r>
          </a:p>
          <a:p>
            <a:pPr lvl="1">
              <a:buFont typeface="Wingdings" pitchFamily="2" charset="2"/>
              <a:buChar char="§"/>
            </a:pPr>
            <a:r>
              <a:rPr lang="en-US" altLang="ko-KR" sz="1400">
                <a:latin typeface="Calibri" pitchFamily="34" charset="0"/>
                <a:ea typeface="Batang"/>
                <a:cs typeface="Times New Roman" pitchFamily="18" charset="0"/>
              </a:rPr>
              <a:t> Obligations to meet  access and national  backbone rollout conditions with minimum build for fiber</a:t>
            </a:r>
          </a:p>
          <a:p>
            <a:pPr lvl="1">
              <a:buFont typeface="Wingdings" pitchFamily="2" charset="2"/>
              <a:buChar char="§"/>
            </a:pPr>
            <a:r>
              <a:rPr lang="en-US" altLang="ko-KR" sz="1400">
                <a:latin typeface="Calibri" pitchFamily="34" charset="0"/>
                <a:ea typeface="Batang"/>
                <a:cs typeface="Times New Roman" pitchFamily="18" charset="0"/>
              </a:rPr>
              <a:t> Exclusivity period to interconnect  </a:t>
            </a:r>
            <a:r>
              <a:rPr lang="en-US" altLang="ko-KR" sz="1400" i="1">
                <a:latin typeface="Calibri" pitchFamily="34" charset="0"/>
                <a:ea typeface="Batang"/>
                <a:cs typeface="Times New Roman" pitchFamily="18" charset="0"/>
              </a:rPr>
              <a:t>new sites </a:t>
            </a:r>
            <a:r>
              <a:rPr lang="en-US" altLang="ko-KR" sz="1400">
                <a:latin typeface="Calibri" pitchFamily="34" charset="0"/>
                <a:ea typeface="Batang"/>
                <a:cs typeface="Times New Roman" pitchFamily="18" charset="0"/>
              </a:rPr>
              <a:t>of other BAL providers via its national  backbone</a:t>
            </a:r>
            <a:endParaRPr lang="en-US" altLang="ko-KR" sz="1400" b="1">
              <a:latin typeface="Calibri" pitchFamily="34" charset="0"/>
              <a:ea typeface="Batang"/>
              <a:cs typeface="Times New Roman" pitchFamily="18" charset="0"/>
            </a:endParaRPr>
          </a:p>
          <a:p>
            <a:pPr>
              <a:buFont typeface="Wingdings" pitchFamily="2" charset="2"/>
              <a:buChar char="q"/>
            </a:pPr>
            <a:r>
              <a:rPr lang="en-US" altLang="ko-KR" sz="1400" b="1">
                <a:latin typeface="Calibri" pitchFamily="34" charset="0"/>
                <a:ea typeface="Batang"/>
                <a:cs typeface="Times New Roman" pitchFamily="18" charset="0"/>
              </a:rPr>
              <a:t> Broadband  </a:t>
            </a:r>
            <a:r>
              <a:rPr lang="en-US" altLang="ko-KR" sz="1400" b="1" i="1">
                <a:latin typeface="Calibri" pitchFamily="34" charset="0"/>
                <a:ea typeface="Batang"/>
                <a:cs typeface="Times New Roman" pitchFamily="18" charset="0"/>
              </a:rPr>
              <a:t>Access </a:t>
            </a:r>
            <a:r>
              <a:rPr lang="en-US" altLang="ko-KR" sz="1400" b="1">
                <a:latin typeface="Calibri" pitchFamily="34" charset="0"/>
                <a:ea typeface="Batang"/>
                <a:cs typeface="Times New Roman" pitchFamily="18" charset="0"/>
              </a:rPr>
              <a:t>Licenses (BALs) </a:t>
            </a:r>
            <a:r>
              <a:rPr lang="en-US" altLang="ko-KR" sz="1400">
                <a:latin typeface="Calibri" pitchFamily="34" charset="0"/>
                <a:ea typeface="Batang"/>
                <a:cs typeface="Times New Roman" pitchFamily="18" charset="0"/>
              </a:rPr>
              <a:t>:</a:t>
            </a:r>
          </a:p>
          <a:p>
            <a:pPr lvl="1">
              <a:buFont typeface="Wingdings" pitchFamily="2" charset="2"/>
              <a:buChar char="§"/>
            </a:pPr>
            <a:r>
              <a:rPr lang="en-US" altLang="ko-KR" sz="1400">
                <a:latin typeface="Calibri" pitchFamily="34" charset="0"/>
                <a:ea typeface="Batang"/>
                <a:cs typeface="Times New Roman" pitchFamily="18" charset="0"/>
              </a:rPr>
              <a:t> National or regional</a:t>
            </a:r>
          </a:p>
          <a:p>
            <a:pPr lvl="1">
              <a:buFont typeface="Wingdings" pitchFamily="2" charset="2"/>
              <a:buChar char="§"/>
            </a:pPr>
            <a:r>
              <a:rPr lang="en-US" altLang="ko-KR" sz="1400">
                <a:latin typeface="Calibri" pitchFamily="34" charset="0"/>
                <a:ea typeface="Batang"/>
                <a:cs typeface="Times New Roman" pitchFamily="18" charset="0"/>
              </a:rPr>
              <a:t> With or without spectrum, </a:t>
            </a:r>
          </a:p>
          <a:p>
            <a:pPr lvl="1">
              <a:buFont typeface="Wingdings" pitchFamily="2" charset="2"/>
              <a:buChar char="§"/>
            </a:pPr>
            <a:r>
              <a:rPr lang="en-US" altLang="ko-KR" sz="1400">
                <a:latin typeface="Calibri" pitchFamily="34" charset="0"/>
                <a:ea typeface="Batang"/>
                <a:cs typeface="Times New Roman" pitchFamily="18" charset="0"/>
              </a:rPr>
              <a:t> Existing Data Service Providers continue to use their national Microwave backbone to backhaul </a:t>
            </a:r>
            <a:r>
              <a:rPr lang="en-US" altLang="ko-KR" sz="1400" i="1">
                <a:latin typeface="Calibri" pitchFamily="34" charset="0"/>
                <a:ea typeface="Batang"/>
                <a:cs typeface="Times New Roman" pitchFamily="18" charset="0"/>
              </a:rPr>
              <a:t>existing sites</a:t>
            </a:r>
          </a:p>
          <a:p>
            <a:pPr lvl="1">
              <a:buFont typeface="Wingdings" pitchFamily="2" charset="2"/>
              <a:buChar char="§"/>
            </a:pPr>
            <a:r>
              <a:rPr lang="en-US" altLang="ko-KR" sz="1400" i="1">
                <a:latin typeface="Calibri" pitchFamily="34" charset="0"/>
                <a:ea typeface="Batang"/>
                <a:cs typeface="Times New Roman" pitchFamily="18" charset="0"/>
              </a:rPr>
              <a:t> </a:t>
            </a:r>
            <a:r>
              <a:rPr lang="en-US" altLang="ko-KR" sz="1400">
                <a:latin typeface="Calibri" pitchFamily="34" charset="0"/>
                <a:ea typeface="Batang"/>
                <a:cs typeface="Times New Roman" pitchFamily="18" charset="0"/>
              </a:rPr>
              <a:t>BALs originally rely  on the NBLs for new site connectivity</a:t>
            </a:r>
            <a:endParaRPr lang="en-US" altLang="ko-KR" sz="1400" i="1">
              <a:latin typeface="Calibri" pitchFamily="34" charset="0"/>
              <a:ea typeface="Batang"/>
              <a:cs typeface="Times New Roman" pitchFamily="18" charset="0"/>
            </a:endParaRPr>
          </a:p>
        </p:txBody>
      </p:sp>
      <p:sp>
        <p:nvSpPr>
          <p:cNvPr id="7" name="Rectangle 6"/>
          <p:cNvSpPr>
            <a:spLocks noChangeArrowheads="1"/>
          </p:cNvSpPr>
          <p:nvPr/>
        </p:nvSpPr>
        <p:spPr bwMode="auto">
          <a:xfrm>
            <a:off x="457200" y="1295400"/>
            <a:ext cx="8534400" cy="228600"/>
          </a:xfrm>
          <a:prstGeom prst="rect">
            <a:avLst/>
          </a:prstGeom>
          <a:solidFill>
            <a:srgbClr val="8381AD"/>
          </a:solidFill>
          <a:ln>
            <a:solidFill>
              <a:schemeClr val="accent1"/>
            </a:solidFill>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rPr>
              <a:t>The TRA plans to issue two types of Broadband Licenses</a:t>
            </a:r>
            <a:endParaRPr lang="en-GB" altLang="ar-SA" sz="1600" b="1"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381000" y="3886200"/>
            <a:ext cx="8610600" cy="304800"/>
          </a:xfrm>
          <a:prstGeom prst="rect">
            <a:avLst/>
          </a:prstGeom>
          <a:solidFill>
            <a:srgbClr val="8381AD"/>
          </a:solidFill>
          <a:ln>
            <a:solidFill>
              <a:srgbClr val="7030A0"/>
            </a:solidFill>
          </a:ln>
          <a:effectLst>
            <a:outerShdw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anchor="ctr"/>
          <a:lstStyle/>
          <a:p>
            <a:pPr eaLnBrk="0" fontAlgn="auto" hangingPunct="0">
              <a:spcBef>
                <a:spcPts val="0"/>
              </a:spcBef>
              <a:spcAft>
                <a:spcPts val="0"/>
              </a:spcAft>
              <a:defRPr/>
            </a:pPr>
            <a:r>
              <a:rPr lang="en-US" altLang="ar-SA" sz="1600" b="1" dirty="0">
                <a:solidFill>
                  <a:schemeClr val="bg1"/>
                </a:solidFill>
                <a:effectLst>
                  <a:outerShdw blurRad="38100" dist="38100" dir="2700000" algn="tl">
                    <a:srgbClr val="000000">
                      <a:alpha val="43137"/>
                    </a:srgbClr>
                  </a:outerShdw>
                </a:effectLst>
              </a:rPr>
              <a:t>Broadband Deployment Timeline</a:t>
            </a:r>
            <a:endParaRPr lang="en-GB" altLang="ar-SA" sz="1600" b="1" dirty="0">
              <a:effectLst>
                <a:outerShdw blurRad="38100" dist="38100" dir="2700000" algn="tl">
                  <a:srgbClr val="000000">
                    <a:alpha val="43137"/>
                  </a:srgbClr>
                </a:outerShdw>
              </a:effectLst>
            </a:endParaRPr>
          </a:p>
        </p:txBody>
      </p:sp>
      <p:sp>
        <p:nvSpPr>
          <p:cNvPr id="14342" name="TextBox 40"/>
          <p:cNvSpPr txBox="1">
            <a:spLocks noChangeArrowheads="1"/>
          </p:cNvSpPr>
          <p:nvPr/>
        </p:nvSpPr>
        <p:spPr bwMode="auto">
          <a:xfrm>
            <a:off x="381000" y="4595813"/>
            <a:ext cx="1066800" cy="738187"/>
          </a:xfrm>
          <a:prstGeom prst="rect">
            <a:avLst/>
          </a:prstGeom>
          <a:noFill/>
          <a:ln w="9525">
            <a:noFill/>
            <a:miter lim="800000"/>
            <a:headEnd/>
            <a:tailEnd/>
          </a:ln>
        </p:spPr>
        <p:txBody>
          <a:bodyPr>
            <a:spAutoFit/>
          </a:bodyPr>
          <a:lstStyle/>
          <a:p>
            <a:pPr algn="ctr"/>
            <a:r>
              <a:rPr lang="en-US" sz="1400" b="1">
                <a:latin typeface="Calibri" pitchFamily="34" charset="0"/>
              </a:rPr>
              <a:t>Broadband Policy </a:t>
            </a:r>
            <a:r>
              <a:rPr lang="en-US" sz="1400" b="1">
                <a:solidFill>
                  <a:schemeClr val="bg1"/>
                </a:solidFill>
                <a:latin typeface="Calibri" pitchFamily="34" charset="0"/>
              </a:rPr>
              <a:t>Statement</a:t>
            </a:r>
          </a:p>
        </p:txBody>
      </p:sp>
      <p:sp>
        <p:nvSpPr>
          <p:cNvPr id="14343" name="TextBox 44"/>
          <p:cNvSpPr txBox="1">
            <a:spLocks noChangeArrowheads="1"/>
          </p:cNvSpPr>
          <p:nvPr/>
        </p:nvSpPr>
        <p:spPr bwMode="auto">
          <a:xfrm>
            <a:off x="1447800" y="4267200"/>
            <a:ext cx="1066800" cy="738188"/>
          </a:xfrm>
          <a:prstGeom prst="rect">
            <a:avLst/>
          </a:prstGeom>
          <a:noFill/>
          <a:ln w="9525">
            <a:noFill/>
            <a:miter lim="800000"/>
            <a:headEnd/>
            <a:tailEnd/>
          </a:ln>
        </p:spPr>
        <p:txBody>
          <a:bodyPr>
            <a:spAutoFit/>
          </a:bodyPr>
          <a:lstStyle/>
          <a:p>
            <a:pPr algn="ctr"/>
            <a:r>
              <a:rPr lang="en-US" sz="1400" b="1">
                <a:latin typeface="Calibri" pitchFamily="34" charset="0"/>
              </a:rPr>
              <a:t>Spectrum Re-farming &amp; RTU fees  </a:t>
            </a:r>
          </a:p>
        </p:txBody>
      </p:sp>
      <p:sp>
        <p:nvSpPr>
          <p:cNvPr id="14344" name="TextBox 44"/>
          <p:cNvSpPr txBox="1">
            <a:spLocks noChangeArrowheads="1"/>
          </p:cNvSpPr>
          <p:nvPr/>
        </p:nvSpPr>
        <p:spPr bwMode="auto">
          <a:xfrm>
            <a:off x="2362200" y="4648200"/>
            <a:ext cx="1066800" cy="738188"/>
          </a:xfrm>
          <a:prstGeom prst="rect">
            <a:avLst/>
          </a:prstGeom>
          <a:noFill/>
          <a:ln w="9525">
            <a:noFill/>
            <a:miter lim="800000"/>
            <a:headEnd/>
            <a:tailEnd/>
          </a:ln>
        </p:spPr>
        <p:txBody>
          <a:bodyPr>
            <a:spAutoFit/>
          </a:bodyPr>
          <a:lstStyle/>
          <a:p>
            <a:pPr algn="ctr"/>
            <a:r>
              <a:rPr lang="en-US" sz="1400" b="1">
                <a:latin typeface="Calibri" pitchFamily="34" charset="0"/>
              </a:rPr>
              <a:t>ROW &amp; Duct s Decree</a:t>
            </a:r>
          </a:p>
        </p:txBody>
      </p:sp>
      <p:sp>
        <p:nvSpPr>
          <p:cNvPr id="14345" name="TextBox 44"/>
          <p:cNvSpPr txBox="1">
            <a:spLocks noChangeArrowheads="1"/>
          </p:cNvSpPr>
          <p:nvPr/>
        </p:nvSpPr>
        <p:spPr bwMode="auto">
          <a:xfrm>
            <a:off x="3017838" y="4191000"/>
            <a:ext cx="1554162" cy="954088"/>
          </a:xfrm>
          <a:prstGeom prst="rect">
            <a:avLst/>
          </a:prstGeom>
          <a:noFill/>
          <a:ln w="9525">
            <a:noFill/>
            <a:miter lim="800000"/>
            <a:headEnd/>
            <a:tailEnd/>
          </a:ln>
        </p:spPr>
        <p:txBody>
          <a:bodyPr>
            <a:spAutoFit/>
          </a:bodyPr>
          <a:lstStyle/>
          <a:p>
            <a:pPr algn="ctr"/>
            <a:r>
              <a:rPr lang="en-US" sz="1400" b="1">
                <a:latin typeface="Calibri" pitchFamily="34" charset="0"/>
              </a:rPr>
              <a:t>Draft RFA for Consultation (including BB License) </a:t>
            </a:r>
          </a:p>
        </p:txBody>
      </p:sp>
      <p:sp>
        <p:nvSpPr>
          <p:cNvPr id="14346" name="TextBox 47"/>
          <p:cNvSpPr txBox="1">
            <a:spLocks noChangeArrowheads="1"/>
          </p:cNvSpPr>
          <p:nvPr/>
        </p:nvSpPr>
        <p:spPr bwMode="auto">
          <a:xfrm>
            <a:off x="3962400" y="4810125"/>
            <a:ext cx="1554163" cy="523875"/>
          </a:xfrm>
          <a:prstGeom prst="rect">
            <a:avLst/>
          </a:prstGeom>
          <a:noFill/>
          <a:ln w="9525">
            <a:noFill/>
            <a:miter lim="800000"/>
            <a:headEnd/>
            <a:tailEnd/>
          </a:ln>
        </p:spPr>
        <p:txBody>
          <a:bodyPr>
            <a:spAutoFit/>
          </a:bodyPr>
          <a:lstStyle/>
          <a:p>
            <a:pPr algn="ctr"/>
            <a:r>
              <a:rPr lang="en-US" sz="1400" b="1">
                <a:latin typeface="Calibri" pitchFamily="34" charset="0"/>
              </a:rPr>
              <a:t>NBL </a:t>
            </a:r>
          </a:p>
          <a:p>
            <a:pPr algn="ctr"/>
            <a:r>
              <a:rPr lang="en-US" sz="1400" b="1">
                <a:latin typeface="Calibri" pitchFamily="34" charset="0"/>
              </a:rPr>
              <a:t>Auction </a:t>
            </a:r>
          </a:p>
        </p:txBody>
      </p:sp>
      <p:sp>
        <p:nvSpPr>
          <p:cNvPr id="14" name="Right Arrow 13"/>
          <p:cNvSpPr/>
          <p:nvPr/>
        </p:nvSpPr>
        <p:spPr>
          <a:xfrm>
            <a:off x="457200" y="5562600"/>
            <a:ext cx="8420100" cy="547688"/>
          </a:xfrm>
          <a:prstGeom prst="rightArrow">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US" sz="1400" dirty="0"/>
          </a:p>
        </p:txBody>
      </p:sp>
      <p:cxnSp>
        <p:nvCxnSpPr>
          <p:cNvPr id="15" name="Straight Connector 14"/>
          <p:cNvCxnSpPr/>
          <p:nvPr/>
        </p:nvCxnSpPr>
        <p:spPr>
          <a:xfrm rot="16200000" flipH="1">
            <a:off x="342900" y="5676900"/>
            <a:ext cx="1143000"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6" name="Straight Connector 15"/>
          <p:cNvCxnSpPr>
            <a:stCxn id="14343" idx="2"/>
          </p:cNvCxnSpPr>
          <p:nvPr/>
        </p:nvCxnSpPr>
        <p:spPr>
          <a:xfrm rot="16200000" flipH="1">
            <a:off x="1359694" y="5626894"/>
            <a:ext cx="124301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7" name="Straight Connector 16"/>
          <p:cNvCxnSpPr/>
          <p:nvPr/>
        </p:nvCxnSpPr>
        <p:spPr>
          <a:xfrm rot="5400000">
            <a:off x="2464594" y="5817394"/>
            <a:ext cx="86201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rot="5400000">
            <a:off x="3162301" y="5676900"/>
            <a:ext cx="1143000" cy="3175"/>
          </a:xfrm>
          <a:prstGeom prst="line">
            <a:avLst/>
          </a:prstGeom>
        </p:spPr>
        <p:style>
          <a:lnRef idx="2">
            <a:schemeClr val="accent4"/>
          </a:lnRef>
          <a:fillRef idx="0">
            <a:schemeClr val="accent4"/>
          </a:fillRef>
          <a:effectRef idx="1">
            <a:schemeClr val="accent4"/>
          </a:effectRef>
          <a:fontRef idx="minor">
            <a:schemeClr val="tx1"/>
          </a:fontRef>
        </p:style>
      </p:cxnSp>
      <p:cxnSp>
        <p:nvCxnSpPr>
          <p:cNvPr id="19" name="Straight Connector 18"/>
          <p:cNvCxnSpPr/>
          <p:nvPr/>
        </p:nvCxnSpPr>
        <p:spPr>
          <a:xfrm rot="5400000">
            <a:off x="4358482" y="5715794"/>
            <a:ext cx="762000" cy="1587"/>
          </a:xfrm>
          <a:prstGeom prst="line">
            <a:avLst/>
          </a:prstGeom>
        </p:spPr>
        <p:style>
          <a:lnRef idx="2">
            <a:schemeClr val="accent4"/>
          </a:lnRef>
          <a:fillRef idx="0">
            <a:schemeClr val="accent4"/>
          </a:fillRef>
          <a:effectRef idx="1">
            <a:schemeClr val="accent4"/>
          </a:effectRef>
          <a:fontRef idx="minor">
            <a:schemeClr val="tx1"/>
          </a:fontRef>
        </p:style>
      </p:cxnSp>
      <p:sp>
        <p:nvSpPr>
          <p:cNvPr id="14353" name="TextBox 45"/>
          <p:cNvSpPr txBox="1">
            <a:spLocks noChangeArrowheads="1"/>
          </p:cNvSpPr>
          <p:nvPr/>
        </p:nvSpPr>
        <p:spPr bwMode="auto">
          <a:xfrm>
            <a:off x="152400" y="6172200"/>
            <a:ext cx="1554163" cy="307975"/>
          </a:xfrm>
          <a:prstGeom prst="rect">
            <a:avLst/>
          </a:prstGeom>
          <a:noFill/>
          <a:ln w="9525">
            <a:noFill/>
            <a:miter lim="800000"/>
            <a:headEnd/>
            <a:tailEnd/>
          </a:ln>
        </p:spPr>
        <p:txBody>
          <a:bodyPr>
            <a:spAutoFit/>
          </a:bodyPr>
          <a:lstStyle/>
          <a:p>
            <a:pPr algn="ctr"/>
            <a:r>
              <a:rPr lang="en-US" sz="1400" b="1">
                <a:latin typeface="Calibri" pitchFamily="34" charset="0"/>
              </a:rPr>
              <a:t>Jan 09</a:t>
            </a:r>
          </a:p>
        </p:txBody>
      </p:sp>
      <p:sp>
        <p:nvSpPr>
          <p:cNvPr id="14354" name="TextBox 42"/>
          <p:cNvSpPr txBox="1">
            <a:spLocks noChangeArrowheads="1"/>
          </p:cNvSpPr>
          <p:nvPr/>
        </p:nvSpPr>
        <p:spPr bwMode="auto">
          <a:xfrm>
            <a:off x="3962400" y="6096000"/>
            <a:ext cx="1554163" cy="307975"/>
          </a:xfrm>
          <a:prstGeom prst="rect">
            <a:avLst/>
          </a:prstGeom>
          <a:noFill/>
          <a:ln w="9525">
            <a:noFill/>
            <a:miter lim="800000"/>
            <a:headEnd/>
            <a:tailEnd/>
          </a:ln>
        </p:spPr>
        <p:txBody>
          <a:bodyPr>
            <a:spAutoFit/>
          </a:bodyPr>
          <a:lstStyle/>
          <a:p>
            <a:pPr algn="ctr"/>
            <a:r>
              <a:rPr lang="en-US" sz="1400" b="1">
                <a:latin typeface="Calibri" pitchFamily="34" charset="0"/>
              </a:rPr>
              <a:t>July 09</a:t>
            </a:r>
          </a:p>
        </p:txBody>
      </p:sp>
      <p:sp>
        <p:nvSpPr>
          <p:cNvPr id="14355" name="TextBox 49"/>
          <p:cNvSpPr txBox="1">
            <a:spLocks noChangeArrowheads="1"/>
          </p:cNvSpPr>
          <p:nvPr/>
        </p:nvSpPr>
        <p:spPr bwMode="auto">
          <a:xfrm>
            <a:off x="7589838" y="6096000"/>
            <a:ext cx="1554162" cy="307975"/>
          </a:xfrm>
          <a:prstGeom prst="rect">
            <a:avLst/>
          </a:prstGeom>
          <a:noFill/>
          <a:ln w="9525">
            <a:noFill/>
            <a:miter lim="800000"/>
            <a:headEnd/>
            <a:tailEnd/>
          </a:ln>
        </p:spPr>
        <p:txBody>
          <a:bodyPr>
            <a:spAutoFit/>
          </a:bodyPr>
          <a:lstStyle/>
          <a:p>
            <a:pPr algn="ctr"/>
            <a:r>
              <a:rPr lang="en-US" sz="1400" b="1">
                <a:latin typeface="Calibri" pitchFamily="34" charset="0"/>
              </a:rPr>
              <a:t>December 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rtlCol="0">
            <a:normAutofit/>
          </a:bodyPr>
          <a:lstStyle/>
          <a:p>
            <a:pPr eaLnBrk="1" fontAlgn="auto" hangingPunct="1">
              <a:spcAft>
                <a:spcPts val="0"/>
              </a:spcAft>
              <a:buFont typeface="Arial" pitchFamily="34" charset="0"/>
              <a:buNone/>
              <a:defRPr/>
            </a:pPr>
            <a:r>
              <a:rPr sz="1800"/>
              <a:t>TRA plans to issue licensing through an international Public</a:t>
            </a:r>
          </a:p>
          <a:p>
            <a:pPr eaLnBrk="1" fontAlgn="auto" hangingPunct="1">
              <a:spcAft>
                <a:spcPts val="0"/>
              </a:spcAft>
              <a:buFont typeface="Arial" pitchFamily="34" charset="0"/>
              <a:buNone/>
              <a:defRPr/>
            </a:pPr>
            <a:r>
              <a:rPr sz="1800"/>
              <a:t>auction in order to establish across Lebanon, best in class core,</a:t>
            </a:r>
          </a:p>
          <a:p>
            <a:pPr eaLnBrk="1" fontAlgn="auto" hangingPunct="1">
              <a:spcAft>
                <a:spcPts val="0"/>
              </a:spcAft>
              <a:buFont typeface="Arial" pitchFamily="34" charset="0"/>
              <a:buNone/>
              <a:defRPr/>
            </a:pPr>
            <a:r>
              <a:rPr sz="1800"/>
              <a:t>Metropolitan, and access networks </a:t>
            </a:r>
          </a:p>
        </p:txBody>
      </p:sp>
      <p:graphicFrame>
        <p:nvGraphicFramePr>
          <p:cNvPr id="6" name="Diagram 5"/>
          <p:cNvGraphicFramePr/>
          <p:nvPr/>
        </p:nvGraphicFramePr>
        <p:xfrm>
          <a:off x="1143000" y="1447800"/>
          <a:ext cx="75438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Up-Down Arrow 6"/>
          <p:cNvSpPr/>
          <p:nvPr/>
        </p:nvSpPr>
        <p:spPr>
          <a:xfrm>
            <a:off x="228600" y="1371600"/>
            <a:ext cx="1219200" cy="4876800"/>
          </a:xfrm>
          <a:prstGeom prst="upDownArrow">
            <a:avLst/>
          </a:prstGeom>
          <a:ln/>
        </p:spPr>
        <p:style>
          <a:lnRef idx="3">
            <a:schemeClr val="lt1"/>
          </a:lnRef>
          <a:fillRef idx="1">
            <a:schemeClr val="accent4"/>
          </a:fillRef>
          <a:effectRef idx="1">
            <a:schemeClr val="accent4"/>
          </a:effectRef>
          <a:fontRef idx="minor">
            <a:schemeClr val="lt1"/>
          </a:fontRef>
        </p:style>
        <p:txBody>
          <a:bodyPr vert="vert270" anchor="ctr"/>
          <a:lstStyle/>
          <a:p>
            <a:pPr algn="ctr" fontAlgn="auto">
              <a:spcBef>
                <a:spcPts val="0"/>
              </a:spcBef>
              <a:spcAft>
                <a:spcPts val="0"/>
              </a:spcAft>
              <a:defRPr/>
            </a:pPr>
            <a:r>
              <a:rPr lang="en-US" sz="2400" b="1" dirty="0">
                <a:solidFill>
                  <a:schemeClr val="bg1"/>
                </a:solidFill>
                <a:latin typeface="Arial" pitchFamily="34" charset="0"/>
                <a:cs typeface="Arial" pitchFamily="34" charset="0"/>
              </a:rPr>
              <a:t>competition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47800" y="76200"/>
            <a:ext cx="6705600" cy="1066800"/>
          </a:xfrm>
        </p:spPr>
        <p:txBody>
          <a:bodyPr rtlCol="0">
            <a:normAutofit/>
          </a:bodyPr>
          <a:lstStyle/>
          <a:p>
            <a:pPr eaLnBrk="1" fontAlgn="auto" hangingPunct="1">
              <a:spcAft>
                <a:spcPts val="0"/>
              </a:spcAft>
              <a:buFont typeface="Arial" pitchFamily="34" charset="0"/>
              <a:buNone/>
              <a:defRPr/>
            </a:pPr>
            <a:r>
              <a:rPr/>
              <a:t>Licensing of the NBLs will provide Lebanon with</a:t>
            </a:r>
          </a:p>
          <a:p>
            <a:pPr eaLnBrk="1" fontAlgn="auto" hangingPunct="1">
              <a:spcAft>
                <a:spcPts val="0"/>
              </a:spcAft>
              <a:buFont typeface="Arial" pitchFamily="34" charset="0"/>
              <a:buNone/>
              <a:defRPr/>
            </a:pPr>
            <a:r>
              <a:rPr/>
              <a:t>leading edge technologies and applications</a:t>
            </a:r>
          </a:p>
          <a:p>
            <a:pPr eaLnBrk="1" fontAlgn="auto" hangingPunct="1">
              <a:spcAft>
                <a:spcPts val="0"/>
              </a:spcAft>
              <a:buFont typeface="Arial" pitchFamily="34" charset="0"/>
              <a:buNone/>
              <a:defRPr/>
            </a:pPr>
            <a:endParaRPr/>
          </a:p>
        </p:txBody>
      </p:sp>
      <p:sp>
        <p:nvSpPr>
          <p:cNvPr id="4" name="Rectangle 3"/>
          <p:cNvSpPr/>
          <p:nvPr/>
        </p:nvSpPr>
        <p:spPr>
          <a:xfrm>
            <a:off x="4267200" y="1371600"/>
            <a:ext cx="3844925" cy="914400"/>
          </a:xfrm>
          <a:prstGeom prst="rect">
            <a:avLst/>
          </a:prstGeom>
          <a:solidFill>
            <a:schemeClr val="accent4"/>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anchor="ctr"/>
          <a:lstStyle/>
          <a:p>
            <a:pPr algn="ctr" fontAlgn="auto">
              <a:spcBef>
                <a:spcPts val="0"/>
              </a:spcBef>
              <a:spcAft>
                <a:spcPts val="0"/>
              </a:spcAft>
              <a:defRPr/>
            </a:pPr>
            <a:r>
              <a:rPr lang="en-US" sz="2000" b="1" dirty="0">
                <a:effectLst>
                  <a:outerShdw blurRad="38100" dist="38100" dir="2700000" algn="tl">
                    <a:srgbClr val="000000">
                      <a:alpha val="43137"/>
                    </a:srgbClr>
                  </a:outerShdw>
                </a:effectLst>
                <a:latin typeface="Arial" pitchFamily="34" charset="0"/>
                <a:cs typeface="Arial" pitchFamily="34" charset="0"/>
              </a:rPr>
              <a:t>Applications</a:t>
            </a:r>
          </a:p>
        </p:txBody>
      </p:sp>
      <p:sp>
        <p:nvSpPr>
          <p:cNvPr id="5" name="Rectangle 4"/>
          <p:cNvSpPr/>
          <p:nvPr/>
        </p:nvSpPr>
        <p:spPr>
          <a:xfrm>
            <a:off x="4267200" y="2286000"/>
            <a:ext cx="3844925" cy="4114800"/>
          </a:xfrm>
          <a:prstGeom prst="rect">
            <a:avLst/>
          </a:prstGeom>
          <a:solidFill>
            <a:schemeClr val="bg1"/>
          </a:solidFill>
          <a:ln>
            <a:solidFill>
              <a:schemeClr val="tx1"/>
            </a:solidFill>
          </a:ln>
          <a:effectLst>
            <a:outerShdw blurRad="50800" dist="38100" dir="2700000" sx="101000" sy="101000" algn="tl" rotWithShape="0">
              <a:srgbClr val="5F2987">
                <a:alpha val="40000"/>
              </a:srgbClr>
            </a:outerShdw>
          </a:effectLst>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42240" bIns="160020" spcCol="1270"/>
          <a:lstStyle/>
          <a:p>
            <a:pPr marL="533400" indent="-533400" fontAlgn="auto">
              <a:lnSpc>
                <a:spcPct val="90000"/>
              </a:lnSpc>
              <a:spcBef>
                <a:spcPts val="0"/>
              </a:spcBef>
              <a:spcAft>
                <a:spcPts val="0"/>
              </a:spcAft>
              <a:buClr>
                <a:srgbClr val="000000"/>
              </a:buClr>
              <a:defRPr/>
            </a:pPr>
            <a:r>
              <a:rPr lang="en-US" sz="1400" b="1" dirty="0">
                <a:solidFill>
                  <a:srgbClr val="1A004E"/>
                </a:solidFill>
                <a:latin typeface="Arial" pitchFamily="34" charset="0"/>
                <a:cs typeface="Arial" pitchFamily="34" charset="0"/>
              </a:rPr>
              <a:t>Personal Services</a:t>
            </a:r>
          </a:p>
          <a:p>
            <a:pPr marL="1295400" lvl="2" indent="-381000" fontAlgn="auto">
              <a:lnSpc>
                <a:spcPct val="90000"/>
              </a:lnSpc>
              <a:spcBef>
                <a:spcPts val="0"/>
              </a:spcBef>
              <a:spcAft>
                <a:spcPts val="0"/>
              </a:spcAft>
              <a:buClr>
                <a:srgbClr val="000000"/>
              </a:buClr>
              <a:buFont typeface="Wingdings" pitchFamily="2" charset="2"/>
              <a:buChar char="Ø"/>
              <a:defRPr/>
            </a:pPr>
            <a:r>
              <a:rPr lang="en-US" sz="1400" dirty="0">
                <a:solidFill>
                  <a:srgbClr val="000000"/>
                </a:solidFill>
                <a:latin typeface="Arial" pitchFamily="34" charset="0"/>
                <a:cs typeface="Arial" pitchFamily="34" charset="0"/>
              </a:rPr>
              <a:t>High Speed Internet Access (1 MB and above)</a:t>
            </a:r>
          </a:p>
          <a:p>
            <a:pPr marL="1295400" lvl="2" indent="-381000" fontAlgn="auto">
              <a:lnSpc>
                <a:spcPct val="90000"/>
              </a:lnSpc>
              <a:spcBef>
                <a:spcPts val="0"/>
              </a:spcBef>
              <a:spcAft>
                <a:spcPts val="0"/>
              </a:spcAft>
              <a:buClr>
                <a:srgbClr val="000000"/>
              </a:buClr>
              <a:buFont typeface="Wingdings" pitchFamily="2" charset="2"/>
              <a:buChar char="Ø"/>
              <a:defRPr/>
            </a:pPr>
            <a:r>
              <a:rPr lang="en-US" sz="1400" dirty="0">
                <a:solidFill>
                  <a:srgbClr val="000000"/>
                </a:solidFill>
                <a:latin typeface="Arial" pitchFamily="34" charset="0"/>
                <a:cs typeface="Arial" pitchFamily="34" charset="0"/>
              </a:rPr>
              <a:t>Multimedia</a:t>
            </a:r>
            <a:endParaRPr lang="en-US" sz="1400" dirty="0">
              <a:solidFill>
                <a:srgbClr val="0000CC"/>
              </a:solidFill>
              <a:latin typeface="Arial" pitchFamily="34" charset="0"/>
              <a:cs typeface="Arial" pitchFamily="34" charset="0"/>
            </a:endParaRPr>
          </a:p>
          <a:p>
            <a:pPr marL="533400" indent="-533400" fontAlgn="auto">
              <a:lnSpc>
                <a:spcPct val="90000"/>
              </a:lnSpc>
              <a:spcBef>
                <a:spcPts val="0"/>
              </a:spcBef>
              <a:spcAft>
                <a:spcPts val="0"/>
              </a:spcAft>
              <a:buClr>
                <a:srgbClr val="000000"/>
              </a:buClr>
              <a:defRPr/>
            </a:pPr>
            <a:r>
              <a:rPr lang="en-US" sz="1400" b="1" dirty="0" err="1">
                <a:solidFill>
                  <a:srgbClr val="1A004E"/>
                </a:solidFill>
                <a:latin typeface="Arial" pitchFamily="34" charset="0"/>
                <a:cs typeface="Arial" pitchFamily="34" charset="0"/>
              </a:rPr>
              <a:t>Govts</a:t>
            </a:r>
            <a:r>
              <a:rPr lang="en-US" sz="1400" b="1" dirty="0">
                <a:solidFill>
                  <a:srgbClr val="1A004E"/>
                </a:solidFill>
                <a:latin typeface="Arial" pitchFamily="34" charset="0"/>
                <a:cs typeface="Arial" pitchFamily="34" charset="0"/>
              </a:rPr>
              <a:t>. Public services</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E-governance</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E-education</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Tele-medicine</a:t>
            </a:r>
          </a:p>
          <a:p>
            <a:pPr marL="533400" indent="-533400" fontAlgn="auto">
              <a:lnSpc>
                <a:spcPct val="90000"/>
              </a:lnSpc>
              <a:spcBef>
                <a:spcPts val="0"/>
              </a:spcBef>
              <a:spcAft>
                <a:spcPts val="0"/>
              </a:spcAft>
              <a:buClr>
                <a:srgbClr val="000000"/>
              </a:buClr>
              <a:defRPr/>
            </a:pPr>
            <a:r>
              <a:rPr lang="en-US" sz="1400" b="1" dirty="0">
                <a:solidFill>
                  <a:srgbClr val="1A004E"/>
                </a:solidFill>
                <a:latin typeface="Arial" pitchFamily="34" charset="0"/>
                <a:cs typeface="Arial" pitchFamily="34" charset="0"/>
              </a:rPr>
              <a:t>Commercial services</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E-commerce</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Corporate Internet</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Videoconferencing </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IPTV</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VoIP</a:t>
            </a:r>
          </a:p>
          <a:p>
            <a:pPr marL="533400" indent="-533400" fontAlgn="auto">
              <a:lnSpc>
                <a:spcPct val="90000"/>
              </a:lnSpc>
              <a:spcBef>
                <a:spcPts val="0"/>
              </a:spcBef>
              <a:spcAft>
                <a:spcPts val="0"/>
              </a:spcAft>
              <a:buClr>
                <a:srgbClr val="000000"/>
              </a:buClr>
              <a:defRPr/>
            </a:pPr>
            <a:r>
              <a:rPr lang="en-US" sz="1400" b="1" dirty="0">
                <a:solidFill>
                  <a:srgbClr val="1A004E"/>
                </a:solidFill>
                <a:latin typeface="Arial" pitchFamily="34" charset="0"/>
                <a:cs typeface="Arial" pitchFamily="34" charset="0"/>
              </a:rPr>
              <a:t>Video and Entertainment services</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Broadcast TV</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Video on Demand</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Interactive gaming</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Music on Demand</a:t>
            </a:r>
          </a:p>
          <a:p>
            <a:pPr marL="1295400" lvl="2" indent="-381000" fontAlgn="auto">
              <a:lnSpc>
                <a:spcPct val="90000"/>
              </a:lnSpc>
              <a:spcBef>
                <a:spcPts val="0"/>
              </a:spcBef>
              <a:spcAft>
                <a:spcPts val="0"/>
              </a:spcAft>
              <a:buFont typeface="Wingdings" pitchFamily="2" charset="2"/>
              <a:buChar char="Ø"/>
              <a:defRPr/>
            </a:pPr>
            <a:r>
              <a:rPr lang="en-US" sz="1400" dirty="0">
                <a:solidFill>
                  <a:srgbClr val="000000"/>
                </a:solidFill>
                <a:latin typeface="Arial" pitchFamily="34" charset="0"/>
                <a:cs typeface="Arial" pitchFamily="34" charset="0"/>
              </a:rPr>
              <a:t>Online Radio </a:t>
            </a:r>
          </a:p>
        </p:txBody>
      </p:sp>
      <p:sp>
        <p:nvSpPr>
          <p:cNvPr id="6" name="Rectangle 5"/>
          <p:cNvSpPr/>
          <p:nvPr/>
        </p:nvSpPr>
        <p:spPr>
          <a:xfrm>
            <a:off x="304800" y="1371600"/>
            <a:ext cx="3810000" cy="914400"/>
          </a:xfrm>
          <a:prstGeom prst="rect">
            <a:avLst/>
          </a:prstGeom>
          <a:solidFill>
            <a:srgbClr val="75689F"/>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anchor="ctr"/>
          <a:lstStyle/>
          <a:p>
            <a:pPr algn="ctr" fontAlgn="auto">
              <a:spcBef>
                <a:spcPts val="0"/>
              </a:spcBef>
              <a:spcAft>
                <a:spcPts val="0"/>
              </a:spcAft>
              <a:defRPr/>
            </a:pPr>
            <a:r>
              <a:rPr lang="en-US" sz="2000" b="1" dirty="0">
                <a:effectLst>
                  <a:outerShdw blurRad="38100" dist="38100" dir="2700000" algn="tl">
                    <a:srgbClr val="000000">
                      <a:alpha val="43137"/>
                    </a:srgbClr>
                  </a:outerShdw>
                </a:effectLst>
                <a:latin typeface="Arial" pitchFamily="34" charset="0"/>
                <a:cs typeface="Arial" pitchFamily="34" charset="0"/>
              </a:rPr>
              <a:t>Technologies</a:t>
            </a:r>
            <a:r>
              <a:rPr lang="en-US" sz="2400" b="1" dirty="0">
                <a:effectLst>
                  <a:outerShdw blurRad="38100" dist="38100" dir="2700000" algn="tl">
                    <a:srgbClr val="000000">
                      <a:alpha val="43137"/>
                    </a:srgbClr>
                  </a:outerShdw>
                </a:effectLst>
              </a:rPr>
              <a:t> </a:t>
            </a:r>
          </a:p>
        </p:txBody>
      </p:sp>
      <p:sp>
        <p:nvSpPr>
          <p:cNvPr id="7" name="Rectangle 6"/>
          <p:cNvSpPr/>
          <p:nvPr/>
        </p:nvSpPr>
        <p:spPr>
          <a:xfrm>
            <a:off x="304800" y="2286000"/>
            <a:ext cx="3844925" cy="4114800"/>
          </a:xfrm>
          <a:prstGeom prst="rect">
            <a:avLst/>
          </a:prstGeom>
          <a:solidFill>
            <a:schemeClr val="bg1"/>
          </a:solidFill>
          <a:ln>
            <a:solidFill>
              <a:schemeClr val="tx1"/>
            </a:solidFill>
          </a:ln>
          <a:effectLst>
            <a:outerShdw blurRad="50800" dist="38100" dir="2700000" sx="101000" sy="101000" algn="tl" rotWithShape="0">
              <a:srgbClr val="8381AD">
                <a:alpha val="40000"/>
              </a:srgbClr>
            </a:outerShdw>
          </a:effectLst>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106680" rIns="142240" bIns="160020" spcCol="1270"/>
          <a:lstStyle/>
          <a:p>
            <a:pPr marL="533400" indent="-533400" fontAlgn="auto">
              <a:lnSpc>
                <a:spcPct val="90000"/>
              </a:lnSpc>
              <a:spcBef>
                <a:spcPts val="0"/>
              </a:spcBef>
              <a:spcAft>
                <a:spcPts val="0"/>
              </a:spcAft>
              <a:buClr>
                <a:srgbClr val="000000"/>
              </a:buClr>
              <a:defRPr/>
            </a:pPr>
            <a:r>
              <a:rPr lang="en-US" sz="1400" b="1" dirty="0">
                <a:solidFill>
                  <a:srgbClr val="311D63"/>
                </a:solidFill>
                <a:latin typeface="Arial" pitchFamily="34" charset="0"/>
                <a:cs typeface="Arial" pitchFamily="34" charset="0"/>
              </a:rPr>
              <a:t>Existing Infrastructure</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DSL over copper loop</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Cable Modem over Cable TV network</a:t>
            </a:r>
          </a:p>
          <a:p>
            <a:pPr marL="533400" indent="-533400" fontAlgn="auto">
              <a:lnSpc>
                <a:spcPct val="90000"/>
              </a:lnSpc>
              <a:spcBef>
                <a:spcPts val="0"/>
              </a:spcBef>
              <a:spcAft>
                <a:spcPts val="0"/>
              </a:spcAft>
              <a:buClr>
                <a:srgbClr val="000000"/>
              </a:buClr>
              <a:defRPr/>
            </a:pPr>
            <a:r>
              <a:rPr lang="en-US" sz="1400" b="1" dirty="0">
                <a:solidFill>
                  <a:srgbClr val="311D63"/>
                </a:solidFill>
                <a:latin typeface="Arial" pitchFamily="34" charset="0"/>
                <a:cs typeface="Arial" pitchFamily="34" charset="0"/>
              </a:rPr>
              <a:t>New Infrastructure</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Fiber to the x ( </a:t>
            </a:r>
            <a:r>
              <a:rPr lang="en-US" sz="1400" dirty="0" err="1">
                <a:solidFill>
                  <a:schemeClr val="tx1"/>
                </a:solidFill>
                <a:latin typeface="Arial" pitchFamily="34" charset="0"/>
                <a:cs typeface="Arial" pitchFamily="34" charset="0"/>
              </a:rPr>
              <a:t>FTTx</a:t>
            </a:r>
            <a:r>
              <a:rPr lang="en-US" sz="1400" dirty="0">
                <a:solidFill>
                  <a:schemeClr val="tx1"/>
                </a:solidFill>
                <a:latin typeface="Arial" pitchFamily="34" charset="0"/>
                <a:cs typeface="Arial" pitchFamily="34" charset="0"/>
              </a:rPr>
              <a:t>)</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Hybrid Fiber Coaxial ( HFC)</a:t>
            </a:r>
          </a:p>
          <a:p>
            <a:pPr marL="533400" indent="-533400" fontAlgn="auto">
              <a:lnSpc>
                <a:spcPct val="90000"/>
              </a:lnSpc>
              <a:spcBef>
                <a:spcPts val="0"/>
              </a:spcBef>
              <a:spcAft>
                <a:spcPts val="0"/>
              </a:spcAft>
              <a:buClr>
                <a:srgbClr val="000000"/>
              </a:buClr>
              <a:defRPr/>
            </a:pPr>
            <a:r>
              <a:rPr lang="en-US" sz="1400" b="1" dirty="0">
                <a:solidFill>
                  <a:srgbClr val="311D63"/>
                </a:solidFill>
                <a:latin typeface="Arial" pitchFamily="34" charset="0"/>
                <a:cs typeface="Arial" pitchFamily="34" charset="0"/>
              </a:rPr>
              <a:t>Wireless Infrastructure</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Fixed wireless Access ( FWA)</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Wireless </a:t>
            </a:r>
            <a:r>
              <a:rPr lang="en-US" sz="1400" dirty="0" err="1">
                <a:solidFill>
                  <a:schemeClr val="tx1"/>
                </a:solidFill>
                <a:latin typeface="Arial" pitchFamily="34" charset="0"/>
                <a:cs typeface="Arial" pitchFamily="34" charset="0"/>
              </a:rPr>
              <a:t>Lan</a:t>
            </a:r>
            <a:r>
              <a:rPr lang="en-US" sz="1400" dirty="0">
                <a:solidFill>
                  <a:schemeClr val="tx1"/>
                </a:solidFill>
                <a:latin typeface="Arial" pitchFamily="34" charset="0"/>
                <a:cs typeface="Arial" pitchFamily="34" charset="0"/>
              </a:rPr>
              <a:t> ( Wi-Fi)</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IMT 2000 ( 3 G- Mobile)</a:t>
            </a:r>
          </a:p>
          <a:p>
            <a:pPr marL="990600" lvl="1" indent="-533400" fontAlgn="auto">
              <a:lnSpc>
                <a:spcPct val="90000"/>
              </a:lnSpc>
              <a:spcBef>
                <a:spcPts val="0"/>
              </a:spcBef>
              <a:spcAft>
                <a:spcPts val="0"/>
              </a:spcAft>
              <a:buClr>
                <a:srgbClr val="000000"/>
              </a:buClr>
              <a:buFont typeface="Wingdings" pitchFamily="2" charset="2"/>
              <a:buChar char="Ø"/>
              <a:defRPr/>
            </a:pPr>
            <a:r>
              <a:rPr lang="en-US" sz="1400" dirty="0">
                <a:solidFill>
                  <a:schemeClr val="tx1"/>
                </a:solidFill>
                <a:latin typeface="Arial" pitchFamily="34" charset="0"/>
                <a:cs typeface="Arial" pitchFamily="34" charset="0"/>
              </a:rPr>
              <a:t>High Speed WLL. </a:t>
            </a: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r>
              <a:rPr lang="en-US" sz="1600" b="1" dirty="0">
                <a:solidFill>
                  <a:srgbClr val="1A004E"/>
                </a:solidFill>
              </a:rPr>
              <a:t> </a:t>
            </a: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a:p>
            <a:pPr marL="533400" indent="-533400" fontAlgn="auto">
              <a:lnSpc>
                <a:spcPct val="90000"/>
              </a:lnSpc>
              <a:spcBef>
                <a:spcPts val="0"/>
              </a:spcBef>
              <a:spcAft>
                <a:spcPts val="0"/>
              </a:spcAft>
              <a:buClr>
                <a:srgbClr val="000000"/>
              </a:buClr>
              <a:defRPr/>
            </a:pPr>
            <a:endParaRPr lang="en-US" sz="1600" b="1" dirty="0">
              <a:solidFill>
                <a:srgbClr val="1A004E"/>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rtlCol="0">
            <a:normAutofit/>
          </a:bodyPr>
          <a:lstStyle/>
          <a:p>
            <a:pPr marL="0" indent="0" eaLnBrk="1" fontAlgn="auto" hangingPunct="1">
              <a:spcAft>
                <a:spcPts val="0"/>
              </a:spcAft>
              <a:buFont typeface="Arial" pitchFamily="34" charset="0"/>
              <a:buNone/>
              <a:defRPr/>
            </a:pPr>
            <a:r>
              <a:rPr altLang="ar-SA"/>
              <a:t>The regulatory framework and the public consultation process adopted by TRA aim at ensuring the success of liberalization</a:t>
            </a:r>
            <a:endParaRPr/>
          </a:p>
        </p:txBody>
      </p:sp>
      <p:sp>
        <p:nvSpPr>
          <p:cNvPr id="3" name="TextBox 2"/>
          <p:cNvSpPr txBox="1"/>
          <p:nvPr/>
        </p:nvSpPr>
        <p:spPr>
          <a:xfrm>
            <a:off x="5029200" y="5389563"/>
            <a:ext cx="1524000" cy="554037"/>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spAutoFit/>
          </a:bodyPr>
          <a:lstStyle/>
          <a:p>
            <a:pPr marL="114300" indent="-114300" algn="ctr" fontAlgn="auto">
              <a:spcBef>
                <a:spcPts val="0"/>
              </a:spcBef>
              <a:spcAft>
                <a:spcPts val="0"/>
              </a:spcAft>
              <a:defRPr/>
            </a:pPr>
            <a:r>
              <a:rPr lang="en-US" sz="1000" dirty="0"/>
              <a:t>Spectrum Management and Licensing Regulation</a:t>
            </a:r>
          </a:p>
        </p:txBody>
      </p:sp>
      <p:sp>
        <p:nvSpPr>
          <p:cNvPr id="17412" name="TextBox 4"/>
          <p:cNvSpPr txBox="1">
            <a:spLocks noChangeArrowheads="1"/>
          </p:cNvSpPr>
          <p:nvPr/>
        </p:nvSpPr>
        <p:spPr bwMode="auto">
          <a:xfrm>
            <a:off x="3048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Drafting Stage</a:t>
            </a:r>
          </a:p>
        </p:txBody>
      </p:sp>
      <p:sp>
        <p:nvSpPr>
          <p:cNvPr id="17413" name="TextBox 5"/>
          <p:cNvSpPr txBox="1">
            <a:spLocks noChangeArrowheads="1"/>
          </p:cNvSpPr>
          <p:nvPr/>
        </p:nvSpPr>
        <p:spPr bwMode="auto">
          <a:xfrm>
            <a:off x="19050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Draft Ready Stage</a:t>
            </a:r>
          </a:p>
        </p:txBody>
      </p:sp>
      <p:sp>
        <p:nvSpPr>
          <p:cNvPr id="17414" name="TextBox 6"/>
          <p:cNvSpPr txBox="1">
            <a:spLocks noChangeArrowheads="1"/>
          </p:cNvSpPr>
          <p:nvPr/>
        </p:nvSpPr>
        <p:spPr bwMode="auto">
          <a:xfrm>
            <a:off x="3581400" y="1735138"/>
            <a:ext cx="1454150" cy="246062"/>
          </a:xfrm>
          <a:prstGeom prst="rect">
            <a:avLst/>
          </a:prstGeom>
          <a:noFill/>
          <a:ln w="9525">
            <a:noFill/>
            <a:miter lim="800000"/>
            <a:headEnd/>
            <a:tailEnd/>
          </a:ln>
        </p:spPr>
        <p:txBody>
          <a:bodyPr>
            <a:spAutoFit/>
          </a:bodyPr>
          <a:lstStyle/>
          <a:p>
            <a:pPr algn="ctr"/>
            <a:r>
              <a:rPr lang="en-US" sz="1000" b="1">
                <a:solidFill>
                  <a:srgbClr val="000000"/>
                </a:solidFill>
              </a:rPr>
              <a:t>Consultation Stage</a:t>
            </a:r>
          </a:p>
        </p:txBody>
      </p:sp>
      <p:sp>
        <p:nvSpPr>
          <p:cNvPr id="17415" name="TextBox 7"/>
          <p:cNvSpPr txBox="1">
            <a:spLocks noChangeArrowheads="1"/>
          </p:cNvSpPr>
          <p:nvPr/>
        </p:nvSpPr>
        <p:spPr bwMode="auto">
          <a:xfrm>
            <a:off x="5105400" y="1752600"/>
            <a:ext cx="1454150" cy="400050"/>
          </a:xfrm>
          <a:prstGeom prst="rect">
            <a:avLst/>
          </a:prstGeom>
          <a:noFill/>
          <a:ln w="9525">
            <a:noFill/>
            <a:miter lim="800000"/>
            <a:headEnd/>
            <a:tailEnd/>
          </a:ln>
        </p:spPr>
        <p:txBody>
          <a:bodyPr>
            <a:spAutoFit/>
          </a:bodyPr>
          <a:lstStyle/>
          <a:p>
            <a:pPr algn="ctr"/>
            <a:r>
              <a:rPr lang="en-US" sz="1000" b="1">
                <a:solidFill>
                  <a:srgbClr val="000000"/>
                </a:solidFill>
              </a:rPr>
              <a:t>Final Review (TRA Board)</a:t>
            </a:r>
          </a:p>
        </p:txBody>
      </p:sp>
      <p:sp>
        <p:nvSpPr>
          <p:cNvPr id="17416" name="TextBox 8"/>
          <p:cNvSpPr txBox="1">
            <a:spLocks noChangeArrowheads="1"/>
          </p:cNvSpPr>
          <p:nvPr/>
        </p:nvSpPr>
        <p:spPr bwMode="auto">
          <a:xfrm>
            <a:off x="7086600" y="1752600"/>
            <a:ext cx="1090613" cy="246063"/>
          </a:xfrm>
          <a:prstGeom prst="rect">
            <a:avLst/>
          </a:prstGeom>
          <a:noFill/>
          <a:ln w="9525">
            <a:noFill/>
            <a:miter lim="800000"/>
            <a:headEnd/>
            <a:tailEnd/>
          </a:ln>
        </p:spPr>
        <p:txBody>
          <a:bodyPr>
            <a:spAutoFit/>
          </a:bodyPr>
          <a:lstStyle/>
          <a:p>
            <a:pPr algn="ctr"/>
            <a:r>
              <a:rPr lang="en-US" sz="1000" b="1">
                <a:solidFill>
                  <a:srgbClr val="000000"/>
                </a:solidFill>
              </a:rPr>
              <a:t>Issued</a:t>
            </a:r>
          </a:p>
        </p:txBody>
      </p:sp>
      <p:sp>
        <p:nvSpPr>
          <p:cNvPr id="10" name="TextBox 9"/>
          <p:cNvSpPr txBox="1"/>
          <p:nvPr/>
        </p:nvSpPr>
        <p:spPr>
          <a:xfrm>
            <a:off x="6858000" y="4210050"/>
            <a:ext cx="1676400"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Type Approval Regulation</a:t>
            </a:r>
          </a:p>
        </p:txBody>
      </p:sp>
      <p:sp>
        <p:nvSpPr>
          <p:cNvPr id="12" name="TextBox 11"/>
          <p:cNvSpPr txBox="1"/>
          <p:nvPr/>
        </p:nvSpPr>
        <p:spPr>
          <a:xfrm>
            <a:off x="228600" y="2743200"/>
            <a:ext cx="145415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Accounting Separation Regulation</a:t>
            </a:r>
          </a:p>
        </p:txBody>
      </p:sp>
      <p:sp>
        <p:nvSpPr>
          <p:cNvPr id="13" name="TextBox 12"/>
          <p:cNvSpPr txBox="1"/>
          <p:nvPr/>
        </p:nvSpPr>
        <p:spPr>
          <a:xfrm>
            <a:off x="5029200" y="4914900"/>
            <a:ext cx="15240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Pricing Opinion </a:t>
            </a:r>
          </a:p>
        </p:txBody>
      </p:sp>
      <p:sp>
        <p:nvSpPr>
          <p:cNvPr id="14" name="TextBox 13"/>
          <p:cNvSpPr txBox="1"/>
          <p:nvPr/>
        </p:nvSpPr>
        <p:spPr>
          <a:xfrm>
            <a:off x="6019800" y="6229350"/>
            <a:ext cx="1295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Consumer Affairs Regulation</a:t>
            </a:r>
          </a:p>
        </p:txBody>
      </p:sp>
      <p:sp>
        <p:nvSpPr>
          <p:cNvPr id="15" name="TextBox 14"/>
          <p:cNvSpPr txBox="1"/>
          <p:nvPr/>
        </p:nvSpPr>
        <p:spPr>
          <a:xfrm>
            <a:off x="6858000" y="2190750"/>
            <a:ext cx="1676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spAutoFit/>
          </a:bodyPr>
          <a:lstStyle/>
          <a:p>
            <a:pPr fontAlgn="auto">
              <a:spcBef>
                <a:spcPts val="0"/>
              </a:spcBef>
              <a:spcAft>
                <a:spcPts val="0"/>
              </a:spcAft>
              <a:defRPr/>
            </a:pPr>
            <a:r>
              <a:rPr lang="en-US" sz="1000" dirty="0"/>
              <a:t>Significant Market Power Regulation</a:t>
            </a:r>
          </a:p>
        </p:txBody>
      </p:sp>
      <p:sp>
        <p:nvSpPr>
          <p:cNvPr id="16" name="TextBox 15"/>
          <p:cNvSpPr txBox="1"/>
          <p:nvPr/>
        </p:nvSpPr>
        <p:spPr>
          <a:xfrm>
            <a:off x="228600" y="2209800"/>
            <a:ext cx="145415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Unbundling Regulation</a:t>
            </a:r>
          </a:p>
        </p:txBody>
      </p:sp>
      <p:sp>
        <p:nvSpPr>
          <p:cNvPr id="17" name="Pie 16"/>
          <p:cNvSpPr/>
          <p:nvPr/>
        </p:nvSpPr>
        <p:spPr bwMode="auto">
          <a:xfrm>
            <a:off x="533400" y="1371600"/>
            <a:ext cx="549275" cy="457200"/>
          </a:xfrm>
          <a:prstGeom prst="pie">
            <a:avLst>
              <a:gd name="adj1" fmla="val 16183475"/>
              <a:gd name="adj2" fmla="val 12637"/>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18" name="Pie 17"/>
          <p:cNvSpPr/>
          <p:nvPr/>
        </p:nvSpPr>
        <p:spPr bwMode="auto">
          <a:xfrm>
            <a:off x="2209800" y="1295400"/>
            <a:ext cx="549275" cy="457200"/>
          </a:xfrm>
          <a:prstGeom prst="pie">
            <a:avLst>
              <a:gd name="adj1" fmla="val 16278680"/>
              <a:gd name="adj2" fmla="val 2682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19" name="Pie 18"/>
          <p:cNvSpPr/>
          <p:nvPr/>
        </p:nvSpPr>
        <p:spPr bwMode="auto">
          <a:xfrm>
            <a:off x="3946525" y="1219200"/>
            <a:ext cx="549275" cy="457200"/>
          </a:xfrm>
          <a:prstGeom prst="pie">
            <a:avLst>
              <a:gd name="adj1" fmla="val 16183475"/>
              <a:gd name="adj2" fmla="val 8119316"/>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0" name="Pie 19"/>
          <p:cNvSpPr/>
          <p:nvPr/>
        </p:nvSpPr>
        <p:spPr bwMode="auto">
          <a:xfrm>
            <a:off x="5486400" y="1295400"/>
            <a:ext cx="549275" cy="457200"/>
          </a:xfrm>
          <a:prstGeom prst="pie">
            <a:avLst>
              <a:gd name="adj1" fmla="val 16183475"/>
              <a:gd name="adj2" fmla="val 10799988"/>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1" name="Pie 20"/>
          <p:cNvSpPr/>
          <p:nvPr/>
        </p:nvSpPr>
        <p:spPr bwMode="auto">
          <a:xfrm>
            <a:off x="7339013" y="1295400"/>
            <a:ext cx="549275" cy="457200"/>
          </a:xfrm>
          <a:prstGeom prst="pie">
            <a:avLst>
              <a:gd name="adj1" fmla="val 16183475"/>
              <a:gd name="adj2" fmla="val 16183295"/>
            </a:avLst>
          </a:prstGeom>
          <a:solidFill>
            <a:srgbClr val="75689F"/>
          </a:solidFill>
          <a:ln w="9525" cap="flat" cmpd="sng" algn="ctr">
            <a:solidFill>
              <a:schemeClr val="tx1"/>
            </a:solidFill>
            <a:prstDash val="solid"/>
            <a:round/>
            <a:headEnd type="none" w="med" len="med"/>
            <a:tailEnd type="none" w="med" len="med"/>
          </a:ln>
          <a:effectLst/>
        </p:spPr>
        <p:txBody>
          <a:bodyPr/>
          <a:lstStyle/>
          <a:p>
            <a:pPr algn="r" rtl="1">
              <a:defRPr/>
            </a:pPr>
            <a:endParaRPr lang="en-US" sz="1000" dirty="0"/>
          </a:p>
        </p:txBody>
      </p:sp>
      <p:sp>
        <p:nvSpPr>
          <p:cNvPr id="22" name="TextBox 21"/>
          <p:cNvSpPr txBox="1"/>
          <p:nvPr/>
        </p:nvSpPr>
        <p:spPr>
          <a:xfrm>
            <a:off x="5029200" y="2533650"/>
            <a:ext cx="15240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Broadband Policy Statement </a:t>
            </a:r>
          </a:p>
        </p:txBody>
      </p:sp>
      <p:sp>
        <p:nvSpPr>
          <p:cNvPr id="23" name="TextBox 22"/>
          <p:cNvSpPr txBox="1"/>
          <p:nvPr/>
        </p:nvSpPr>
        <p:spPr>
          <a:xfrm>
            <a:off x="6858000" y="5446713"/>
            <a:ext cx="1676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Lebanese National Frequency Table</a:t>
            </a:r>
          </a:p>
        </p:txBody>
      </p:sp>
      <p:sp>
        <p:nvSpPr>
          <p:cNvPr id="25" name="TextBox 24"/>
          <p:cNvSpPr txBox="1"/>
          <p:nvPr/>
        </p:nvSpPr>
        <p:spPr>
          <a:xfrm>
            <a:off x="5029200" y="2209800"/>
            <a:ext cx="1524000"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Liberalization Roadmap</a:t>
            </a:r>
          </a:p>
        </p:txBody>
      </p:sp>
      <p:sp>
        <p:nvSpPr>
          <p:cNvPr id="26" name="TextBox 25"/>
          <p:cNvSpPr txBox="1"/>
          <p:nvPr/>
        </p:nvSpPr>
        <p:spPr>
          <a:xfrm>
            <a:off x="5029200" y="3495675"/>
            <a:ext cx="1539875"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Licensing</a:t>
            </a:r>
          </a:p>
          <a:p>
            <a:pPr marL="114300" indent="-114300" algn="ctr" fontAlgn="auto">
              <a:spcBef>
                <a:spcPts val="0"/>
              </a:spcBef>
              <a:spcAft>
                <a:spcPts val="0"/>
              </a:spcAft>
              <a:defRPr/>
            </a:pPr>
            <a:r>
              <a:rPr lang="en-US" sz="1000" dirty="0"/>
              <a:t>Regulation </a:t>
            </a:r>
          </a:p>
        </p:txBody>
      </p:sp>
      <p:cxnSp>
        <p:nvCxnSpPr>
          <p:cNvPr id="17432" name="Straight Connector 28"/>
          <p:cNvCxnSpPr>
            <a:cxnSpLocks noChangeShapeType="1"/>
          </p:cNvCxnSpPr>
          <p:nvPr/>
        </p:nvCxnSpPr>
        <p:spPr bwMode="auto">
          <a:xfrm rot="5400000">
            <a:off x="1934369" y="2847181"/>
            <a:ext cx="3295650" cy="1588"/>
          </a:xfrm>
          <a:prstGeom prst="line">
            <a:avLst/>
          </a:prstGeom>
          <a:noFill/>
          <a:ln w="12700" algn="ctr">
            <a:solidFill>
              <a:srgbClr val="000000"/>
            </a:solidFill>
            <a:round/>
            <a:headEnd/>
            <a:tailEnd/>
          </a:ln>
        </p:spPr>
      </p:cxnSp>
      <p:sp>
        <p:nvSpPr>
          <p:cNvPr id="31" name="TextBox 30"/>
          <p:cNvSpPr txBox="1"/>
          <p:nvPr/>
        </p:nvSpPr>
        <p:spPr>
          <a:xfrm>
            <a:off x="6858000" y="3752850"/>
            <a:ext cx="16764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Interconnection Regulation</a:t>
            </a:r>
          </a:p>
        </p:txBody>
      </p:sp>
      <p:sp>
        <p:nvSpPr>
          <p:cNvPr id="32" name="TextBox 31"/>
          <p:cNvSpPr txBox="1"/>
          <p:nvPr/>
        </p:nvSpPr>
        <p:spPr>
          <a:xfrm>
            <a:off x="6858000" y="2667000"/>
            <a:ext cx="1676400" cy="101600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fontAlgn="auto">
              <a:spcBef>
                <a:spcPts val="0"/>
              </a:spcBef>
              <a:spcAft>
                <a:spcPts val="0"/>
              </a:spcAft>
              <a:defRPr/>
            </a:pPr>
            <a:r>
              <a:rPr lang="en-US" sz="1000" dirty="0"/>
              <a:t>Decisions: </a:t>
            </a:r>
          </a:p>
          <a:p>
            <a:pPr marL="114300" indent="-114300" fontAlgn="auto">
              <a:spcBef>
                <a:spcPts val="0"/>
              </a:spcBef>
              <a:spcAft>
                <a:spcPts val="0"/>
              </a:spcAft>
              <a:buFont typeface="Arial" pitchFamily="34" charset="0"/>
              <a:buChar char="•"/>
              <a:defRPr/>
            </a:pPr>
            <a:r>
              <a:rPr lang="en-US" sz="1000" dirty="0"/>
              <a:t>VSAT, </a:t>
            </a:r>
          </a:p>
          <a:p>
            <a:pPr marL="114300" indent="-114300" fontAlgn="auto">
              <a:spcBef>
                <a:spcPts val="0"/>
              </a:spcBef>
              <a:spcAft>
                <a:spcPts val="0"/>
              </a:spcAft>
              <a:buFont typeface="Arial" pitchFamily="34" charset="0"/>
              <a:buChar char="•"/>
              <a:defRPr/>
            </a:pPr>
            <a:r>
              <a:rPr lang="en-US" sz="1000" dirty="0"/>
              <a:t>Trial IPTV</a:t>
            </a:r>
          </a:p>
          <a:p>
            <a:pPr marL="114300" indent="-114300" fontAlgn="auto">
              <a:spcBef>
                <a:spcPts val="0"/>
              </a:spcBef>
              <a:spcAft>
                <a:spcPts val="0"/>
              </a:spcAft>
              <a:buFont typeface="Arial" pitchFamily="34" charset="0"/>
              <a:buChar char="•"/>
              <a:defRPr/>
            </a:pPr>
            <a:r>
              <a:rPr lang="en-US" sz="1000" dirty="0"/>
              <a:t>Spectrum  trial Allocation for MoT / OGERO  </a:t>
            </a:r>
          </a:p>
        </p:txBody>
      </p:sp>
      <p:sp>
        <p:nvSpPr>
          <p:cNvPr id="33" name="TextBox 32"/>
          <p:cNvSpPr txBox="1"/>
          <p:nvPr/>
        </p:nvSpPr>
        <p:spPr>
          <a:xfrm>
            <a:off x="1981200" y="2209800"/>
            <a:ext cx="15398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VOIP Policy Statement </a:t>
            </a:r>
          </a:p>
        </p:txBody>
      </p:sp>
      <p:sp>
        <p:nvSpPr>
          <p:cNvPr id="34" name="TextBox 33"/>
          <p:cNvSpPr txBox="1"/>
          <p:nvPr/>
        </p:nvSpPr>
        <p:spPr>
          <a:xfrm>
            <a:off x="5029200" y="3973513"/>
            <a:ext cx="1524000" cy="24606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Pricing Regulation</a:t>
            </a:r>
          </a:p>
        </p:txBody>
      </p:sp>
      <p:sp>
        <p:nvSpPr>
          <p:cNvPr id="35" name="TextBox 34"/>
          <p:cNvSpPr txBox="1"/>
          <p:nvPr/>
        </p:nvSpPr>
        <p:spPr>
          <a:xfrm>
            <a:off x="1981200" y="25908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Roaming </a:t>
            </a:r>
          </a:p>
        </p:txBody>
      </p:sp>
      <p:sp>
        <p:nvSpPr>
          <p:cNvPr id="36" name="TextBox 35"/>
          <p:cNvSpPr txBox="1"/>
          <p:nvPr/>
        </p:nvSpPr>
        <p:spPr>
          <a:xfrm>
            <a:off x="5029200" y="4284663"/>
            <a:ext cx="1524000" cy="554037"/>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 Interconnection Interim Pricing Decision</a:t>
            </a:r>
          </a:p>
        </p:txBody>
      </p:sp>
      <p:sp>
        <p:nvSpPr>
          <p:cNvPr id="37" name="TextBox 36"/>
          <p:cNvSpPr txBox="1"/>
          <p:nvPr/>
        </p:nvSpPr>
        <p:spPr>
          <a:xfrm>
            <a:off x="3657600" y="2209800"/>
            <a:ext cx="1249363" cy="55403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Spectrum </a:t>
            </a:r>
            <a:r>
              <a:rPr lang="en-US" sz="1000" dirty="0" err="1"/>
              <a:t>Refarming</a:t>
            </a:r>
            <a:r>
              <a:rPr lang="en-US" sz="1000" dirty="0"/>
              <a:t> and Packaging Plan</a:t>
            </a:r>
          </a:p>
        </p:txBody>
      </p:sp>
      <p:cxnSp>
        <p:nvCxnSpPr>
          <p:cNvPr id="17440" name="Straight Connector 28"/>
          <p:cNvCxnSpPr>
            <a:cxnSpLocks noChangeShapeType="1"/>
          </p:cNvCxnSpPr>
          <p:nvPr/>
        </p:nvCxnSpPr>
        <p:spPr bwMode="auto">
          <a:xfrm rot="5400000">
            <a:off x="2644775" y="3527425"/>
            <a:ext cx="4648200" cy="31750"/>
          </a:xfrm>
          <a:prstGeom prst="line">
            <a:avLst/>
          </a:prstGeom>
          <a:noFill/>
          <a:ln w="12700" algn="ctr">
            <a:solidFill>
              <a:srgbClr val="000000"/>
            </a:solidFill>
            <a:round/>
            <a:headEnd/>
            <a:tailEnd/>
          </a:ln>
        </p:spPr>
      </p:cxnSp>
      <p:cxnSp>
        <p:nvCxnSpPr>
          <p:cNvPr id="17441" name="Straight Connector 28"/>
          <p:cNvCxnSpPr>
            <a:cxnSpLocks noChangeShapeType="1"/>
          </p:cNvCxnSpPr>
          <p:nvPr/>
        </p:nvCxnSpPr>
        <p:spPr bwMode="auto">
          <a:xfrm rot="5400000">
            <a:off x="4267994" y="3580606"/>
            <a:ext cx="4724400" cy="1588"/>
          </a:xfrm>
          <a:prstGeom prst="line">
            <a:avLst/>
          </a:prstGeom>
          <a:noFill/>
          <a:ln w="12700" algn="ctr">
            <a:solidFill>
              <a:srgbClr val="000000"/>
            </a:solidFill>
            <a:round/>
            <a:headEnd/>
            <a:tailEnd/>
          </a:ln>
        </p:spPr>
      </p:cxnSp>
      <p:sp>
        <p:nvSpPr>
          <p:cNvPr id="30" name="TextBox 29"/>
          <p:cNvSpPr txBox="1"/>
          <p:nvPr/>
        </p:nvSpPr>
        <p:spPr>
          <a:xfrm>
            <a:off x="6858000" y="4522788"/>
            <a:ext cx="1676400" cy="40005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Quality of Service Regulation</a:t>
            </a:r>
          </a:p>
        </p:txBody>
      </p:sp>
      <p:sp>
        <p:nvSpPr>
          <p:cNvPr id="39" name="TextBox 38"/>
          <p:cNvSpPr txBox="1"/>
          <p:nvPr/>
        </p:nvSpPr>
        <p:spPr>
          <a:xfrm>
            <a:off x="6858000" y="4989513"/>
            <a:ext cx="1676400" cy="400050"/>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Decision for establishment of call centers</a:t>
            </a:r>
          </a:p>
        </p:txBody>
      </p:sp>
      <p:sp>
        <p:nvSpPr>
          <p:cNvPr id="40" name="TextBox 39"/>
          <p:cNvSpPr txBox="1"/>
          <p:nvPr/>
        </p:nvSpPr>
        <p:spPr>
          <a:xfrm>
            <a:off x="228600" y="32766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Universal Service</a:t>
            </a:r>
          </a:p>
        </p:txBody>
      </p:sp>
      <p:sp>
        <p:nvSpPr>
          <p:cNvPr id="42" name="TextBox 41"/>
          <p:cNvSpPr txBox="1"/>
          <p:nvPr/>
        </p:nvSpPr>
        <p:spPr>
          <a:xfrm>
            <a:off x="228600" y="3657600"/>
            <a:ext cx="1463675" cy="246063"/>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CS / CPS</a:t>
            </a:r>
          </a:p>
        </p:txBody>
      </p:sp>
      <p:cxnSp>
        <p:nvCxnSpPr>
          <p:cNvPr id="17446" name="Straight Connector 28"/>
          <p:cNvCxnSpPr>
            <a:cxnSpLocks noChangeShapeType="1"/>
          </p:cNvCxnSpPr>
          <p:nvPr/>
        </p:nvCxnSpPr>
        <p:spPr bwMode="auto">
          <a:xfrm rot="5400000">
            <a:off x="181769" y="2866231"/>
            <a:ext cx="3295650" cy="1588"/>
          </a:xfrm>
          <a:prstGeom prst="line">
            <a:avLst/>
          </a:prstGeom>
          <a:noFill/>
          <a:ln w="12700" algn="ctr">
            <a:solidFill>
              <a:srgbClr val="000000"/>
            </a:solidFill>
            <a:round/>
            <a:headEnd/>
            <a:tailEnd/>
          </a:ln>
        </p:spPr>
      </p:cxnSp>
      <p:sp>
        <p:nvSpPr>
          <p:cNvPr id="41" name="TextBox 40"/>
          <p:cNvSpPr txBox="1"/>
          <p:nvPr/>
        </p:nvSpPr>
        <p:spPr>
          <a:xfrm>
            <a:off x="3657600" y="2838450"/>
            <a:ext cx="12192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Improving FM Broadcasting</a:t>
            </a:r>
          </a:p>
        </p:txBody>
      </p:sp>
      <p:sp>
        <p:nvSpPr>
          <p:cNvPr id="17448" name="Rectangle 42"/>
          <p:cNvSpPr>
            <a:spLocks noChangeArrowheads="1"/>
          </p:cNvSpPr>
          <p:nvPr/>
        </p:nvSpPr>
        <p:spPr bwMode="auto">
          <a:xfrm>
            <a:off x="76200" y="5715000"/>
            <a:ext cx="1905000" cy="769938"/>
          </a:xfrm>
          <a:prstGeom prst="rect">
            <a:avLst/>
          </a:prstGeom>
          <a:noFill/>
          <a:ln w="9525">
            <a:noFill/>
            <a:miter lim="800000"/>
            <a:headEnd/>
            <a:tailEnd/>
          </a:ln>
        </p:spPr>
        <p:txBody>
          <a:bodyPr>
            <a:spAutoFit/>
          </a:bodyPr>
          <a:lstStyle/>
          <a:p>
            <a:pPr algn="just"/>
            <a:r>
              <a:rPr lang="en-US" sz="1100">
                <a:latin typeface="Calibri" pitchFamily="34" charset="0"/>
              </a:rPr>
              <a:t>* Decision approved by the board, but will be issued concurrently with the Mobile Auction Award. </a:t>
            </a:r>
          </a:p>
        </p:txBody>
      </p:sp>
      <p:sp>
        <p:nvSpPr>
          <p:cNvPr id="44" name="TextBox 43"/>
          <p:cNvSpPr txBox="1"/>
          <p:nvPr/>
        </p:nvSpPr>
        <p:spPr>
          <a:xfrm>
            <a:off x="5029200" y="3028950"/>
            <a:ext cx="1539875"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Numbering</a:t>
            </a:r>
          </a:p>
          <a:p>
            <a:pPr marL="114300" indent="-114300" algn="ctr" fontAlgn="auto">
              <a:spcBef>
                <a:spcPts val="0"/>
              </a:spcBef>
              <a:spcAft>
                <a:spcPts val="0"/>
              </a:spcAft>
              <a:defRPr/>
            </a:pPr>
            <a:r>
              <a:rPr lang="en-US" sz="1000" dirty="0"/>
              <a:t>Regulation </a:t>
            </a:r>
          </a:p>
        </p:txBody>
      </p:sp>
      <p:sp>
        <p:nvSpPr>
          <p:cNvPr id="45" name="TextBox 44"/>
          <p:cNvSpPr txBox="1"/>
          <p:nvPr/>
        </p:nvSpPr>
        <p:spPr>
          <a:xfrm>
            <a:off x="3657600" y="3943350"/>
            <a:ext cx="1219200" cy="400050"/>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lIns="0" rIns="0" anchor="ctr" anchorCtr="1">
            <a:spAutoFit/>
          </a:bodyPr>
          <a:lstStyle/>
          <a:p>
            <a:pPr marL="114300" indent="-114300" algn="ctr" fontAlgn="auto">
              <a:spcBef>
                <a:spcPts val="0"/>
              </a:spcBef>
              <a:spcAft>
                <a:spcPts val="0"/>
              </a:spcAft>
              <a:defRPr/>
            </a:pPr>
            <a:r>
              <a:rPr lang="en-US" sz="1000" dirty="0"/>
              <a:t>Access to Information Regulation</a:t>
            </a:r>
          </a:p>
        </p:txBody>
      </p:sp>
      <p:sp>
        <p:nvSpPr>
          <p:cNvPr id="46" name="TextBox 45"/>
          <p:cNvSpPr txBox="1"/>
          <p:nvPr/>
        </p:nvSpPr>
        <p:spPr>
          <a:xfrm>
            <a:off x="3657600" y="3314700"/>
            <a:ext cx="1219200" cy="554038"/>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Digital Migration Strategy for TV Broadcasting</a:t>
            </a:r>
          </a:p>
        </p:txBody>
      </p:sp>
      <p:sp>
        <p:nvSpPr>
          <p:cNvPr id="47" name="TextBox 46"/>
          <p:cNvSpPr txBox="1"/>
          <p:nvPr/>
        </p:nvSpPr>
        <p:spPr>
          <a:xfrm>
            <a:off x="6858000" y="5913438"/>
            <a:ext cx="1676400" cy="246062"/>
          </a:xfrm>
          <a:prstGeom prst="rect">
            <a:avLst/>
          </a:prstGeom>
          <a:solidFill>
            <a:schemeClr val="bg1">
              <a:lumMod val="85000"/>
            </a:schemeClr>
          </a:solidFill>
          <a:ln>
            <a:solidFill>
              <a:schemeClr val="tx1"/>
            </a:solidFill>
          </a:ln>
          <a:effectLst>
            <a:outerShdw dist="38100" dir="2700000" algn="tl" rotWithShape="0">
              <a:prstClr val="black">
                <a:alpha val="40000"/>
              </a:prstClr>
            </a:outerShdw>
          </a:effectLst>
        </p:spPr>
        <p:txBody>
          <a:bodyPr anchor="ctr">
            <a:spAutoFit/>
          </a:bodyPr>
          <a:lstStyle/>
          <a:p>
            <a:pPr marL="114300" indent="-114300" algn="ctr" fontAlgn="auto">
              <a:spcBef>
                <a:spcPts val="0"/>
              </a:spcBef>
              <a:spcAft>
                <a:spcPts val="0"/>
              </a:spcAft>
              <a:defRPr/>
            </a:pPr>
            <a:r>
              <a:rPr lang="en-US" sz="1000" dirty="0"/>
              <a:t>National Numbering Plan</a:t>
            </a:r>
          </a:p>
        </p:txBody>
      </p:sp>
      <p:sp>
        <p:nvSpPr>
          <p:cNvPr id="49" name="Slide Number Placeholder 48"/>
          <p:cNvSpPr>
            <a:spLocks noGrp="1"/>
          </p:cNvSpPr>
          <p:nvPr>
            <p:ph type="sldNum" sz="quarter" idx="11"/>
          </p:nvPr>
        </p:nvSpPr>
        <p:spPr/>
        <p:txBody>
          <a:bodyPr/>
          <a:lstStyle/>
          <a:p>
            <a:pPr>
              <a:defRPr/>
            </a:pPr>
            <a:fld id="{8A696670-76BA-4EC2-AAFE-6B34803308FF}" type="slidenum">
              <a:rPr lang="en-US"/>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2449</TotalTime>
  <Words>1143</Words>
  <Application>Microsoft Office PowerPoint</Application>
  <PresentationFormat>On-screen Show (4:3)</PresentationFormat>
  <Paragraphs>276</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Arial </vt:lpstr>
      <vt:lpstr>Times New Roman</vt:lpstr>
      <vt:lpstr>Wingdings</vt:lpstr>
      <vt:lpstr>Batang</vt:lpstr>
      <vt:lpstr>1_Custom Design</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Adele.Saab</dc:creator>
  <cp:lastModifiedBy>mireille.banikian</cp:lastModifiedBy>
  <cp:revision>381</cp:revision>
  <dcterms:created xsi:type="dcterms:W3CDTF">2008-11-11T12:21:03Z</dcterms:created>
  <dcterms:modified xsi:type="dcterms:W3CDTF">2009-06-12T12:47:23Z</dcterms:modified>
</cp:coreProperties>
</file>