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1" r:id="rId2"/>
  </p:sldMasterIdLst>
  <p:notesMasterIdLst>
    <p:notesMasterId r:id="rId35"/>
  </p:notesMasterIdLst>
  <p:sldIdLst>
    <p:sldId id="257" r:id="rId3"/>
    <p:sldId id="306" r:id="rId4"/>
    <p:sldId id="261" r:id="rId5"/>
    <p:sldId id="262" r:id="rId6"/>
    <p:sldId id="331" r:id="rId7"/>
    <p:sldId id="264" r:id="rId8"/>
    <p:sldId id="263" r:id="rId9"/>
    <p:sldId id="308" r:id="rId10"/>
    <p:sldId id="265" r:id="rId11"/>
    <p:sldId id="269" r:id="rId12"/>
    <p:sldId id="272" r:id="rId13"/>
    <p:sldId id="325" r:id="rId14"/>
    <p:sldId id="277" r:id="rId15"/>
    <p:sldId id="312" r:id="rId16"/>
    <p:sldId id="314" r:id="rId17"/>
    <p:sldId id="278" r:id="rId18"/>
    <p:sldId id="352" r:id="rId19"/>
    <p:sldId id="290" r:id="rId20"/>
    <p:sldId id="291" r:id="rId21"/>
    <p:sldId id="301" r:id="rId22"/>
    <p:sldId id="353" r:id="rId23"/>
    <p:sldId id="354" r:id="rId24"/>
    <p:sldId id="305" r:id="rId25"/>
    <p:sldId id="322" r:id="rId26"/>
    <p:sldId id="304" r:id="rId27"/>
    <p:sldId id="317" r:id="rId28"/>
    <p:sldId id="327" r:id="rId29"/>
    <p:sldId id="328" r:id="rId30"/>
    <p:sldId id="329" r:id="rId31"/>
    <p:sldId id="332" r:id="rId32"/>
    <p:sldId id="330" r:id="rId33"/>
    <p:sldId id="297" r:id="rId3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1071"/>
    <a:srgbClr val="000068"/>
    <a:srgbClr val="00007E"/>
    <a:srgbClr val="00008E"/>
    <a:srgbClr val="00009A"/>
    <a:srgbClr val="000066"/>
    <a:srgbClr val="000099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71" autoAdjust="0"/>
    <p:restoredTop sz="95915" autoAdjust="0"/>
  </p:normalViewPr>
  <p:slideViewPr>
    <p:cSldViewPr>
      <p:cViewPr>
        <p:scale>
          <a:sx n="67" d="100"/>
          <a:sy n="67" d="100"/>
        </p:scale>
        <p:origin x="-1524" y="-9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BFD0DC1-9D15-4DBC-BA09-7241A0BA7C78}" type="datetimeFigureOut">
              <a:rPr lang="en-US"/>
              <a:pPr>
                <a:defRPr/>
              </a:pPr>
              <a:t>6/12/2009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9465D1F-9FA5-4310-A922-2AE2F9A72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5A04206-A8D3-4117-A7FD-1EEED3984F7A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dirty="0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 smtClean="0"/>
          </a:p>
        </p:txBody>
      </p:sp>
      <p:sp>
        <p:nvSpPr>
          <p:cNvPr id="40963" name="Slide Image Placeholder 5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539750" y="503238"/>
            <a:ext cx="3143250" cy="235902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5939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4DE306-A852-413E-85AD-65FCA8C89D41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042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1F4EF01-9D6A-41D5-AEEE-964F88718B91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30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1EEE175-3E68-4E0A-8118-9E5A8BC6FD8F}" type="slidenum">
              <a:rPr lang="en-US" smtClean="0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31</a:t>
            </a:fld>
            <a:endParaRPr lang="en-US" smtClean="0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3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 userDrawn="1"/>
        </p:nvSpPr>
        <p:spPr bwMode="auto">
          <a:xfrm>
            <a:off x="28575" y="142875"/>
            <a:ext cx="7329488" cy="1228725"/>
          </a:xfrm>
          <a:prstGeom prst="rect">
            <a:avLst/>
          </a:prstGeom>
          <a:solidFill>
            <a:srgbClr val="272C89"/>
          </a:solidFill>
          <a:ln w="25400" cap="flat" cmpd="sng" algn="ctr">
            <a:solidFill>
              <a:srgbClr val="4F3F7E"/>
            </a:solidFill>
            <a:prstDash val="solid"/>
          </a:ln>
          <a:effectLst/>
        </p:spPr>
        <p:txBody>
          <a:bodyPr anchor="ctr">
            <a:normAutofit/>
          </a:bodyPr>
          <a:lstStyle/>
          <a:p>
            <a:pPr algn="r" rtl="1">
              <a:defRPr/>
            </a:pPr>
            <a:endParaRPr lang="en-US" sz="44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3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cs typeface="Simplified Arabic" pitchFamily="2" charset="-78"/>
              </a:defRPr>
            </a:lvl1pPr>
            <a:lvl2pPr>
              <a:defRPr>
                <a:cs typeface="Simplified Arabic" pitchFamily="2" charset="-78"/>
              </a:defRPr>
            </a:lvl2pPr>
            <a:lvl3pPr>
              <a:defRPr>
                <a:cs typeface="Simplified Arabic" pitchFamily="2" charset="-78"/>
              </a:defRPr>
            </a:lvl3pPr>
            <a:lvl4pPr>
              <a:defRPr>
                <a:cs typeface="Simplified Arabic" pitchFamily="2" charset="-78"/>
              </a:defRPr>
            </a:lvl4pPr>
            <a:lvl5pPr>
              <a:defRPr>
                <a:cs typeface="Simplified Arabic" pitchFamily="2" charset="-78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/>
          </p:cNvSpPr>
          <p:nvPr userDrawn="1"/>
        </p:nvSpPr>
        <p:spPr>
          <a:xfrm>
            <a:off x="6934200" y="6569075"/>
            <a:ext cx="2133600" cy="365125"/>
          </a:xfrm>
          <a:prstGeom prst="rect">
            <a:avLst/>
          </a:prstGeom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5E28153-2311-461F-B898-A97F043618CE}" type="datetime8">
              <a:rPr lang="ar-LB" sz="1200" b="1">
                <a:solidFill>
                  <a:srgbClr val="1A004E"/>
                </a:solidFill>
                <a:latin typeface="Arial"/>
                <a:cs typeface="Arial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 حزيران، 09</a:t>
            </a:fld>
            <a:endParaRPr lang="en-US" sz="1200" b="1" dirty="0">
              <a:solidFill>
                <a:srgbClr val="1A004E"/>
              </a:solidFill>
              <a:latin typeface="Arial"/>
              <a:cs typeface="Arial"/>
            </a:endParaRPr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2133600" y="6569075"/>
            <a:ext cx="4572000" cy="36512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1200" b="1" dirty="0">
                <a:solidFill>
                  <a:srgbClr val="1A004E"/>
                </a:solidFill>
                <a:latin typeface="Arial"/>
                <a:cs typeface="Arial"/>
              </a:rPr>
              <a:t>الهيئة المنظمة للاتصالات في لبنان - أمن الفضاء السيبراني</a:t>
            </a:r>
            <a:endParaRPr lang="en-US" sz="1200" b="1" dirty="0">
              <a:solidFill>
                <a:srgbClr val="1A004E"/>
              </a:solidFill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0"/>
            <a:ext cx="76200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/>
          </p:cNvSpPr>
          <p:nvPr userDrawn="1"/>
        </p:nvSpPr>
        <p:spPr>
          <a:xfrm>
            <a:off x="6934200" y="6569075"/>
            <a:ext cx="2133600" cy="365125"/>
          </a:xfrm>
          <a:prstGeom prst="rect">
            <a:avLst/>
          </a:prstGeom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5E28153-2311-461F-B898-A97F043618CE}" type="datetime8">
              <a:rPr lang="ar-LB" sz="1200" b="1">
                <a:solidFill>
                  <a:srgbClr val="1A004E"/>
                </a:solidFill>
                <a:latin typeface="Arial"/>
                <a:cs typeface="Arial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 حزيران، 09</a:t>
            </a:fld>
            <a:endParaRPr lang="en-US" sz="1200" b="1" dirty="0">
              <a:solidFill>
                <a:srgbClr val="1A004E"/>
              </a:solidFill>
              <a:latin typeface="Arial"/>
              <a:cs typeface="Arial"/>
            </a:endParaRPr>
          </a:p>
        </p:txBody>
      </p:sp>
      <p:sp>
        <p:nvSpPr>
          <p:cNvPr id="5" name="Footer Placeholder 4"/>
          <p:cNvSpPr txBox="1">
            <a:spLocks/>
          </p:cNvSpPr>
          <p:nvPr userDrawn="1"/>
        </p:nvSpPr>
        <p:spPr>
          <a:xfrm>
            <a:off x="2133600" y="6569075"/>
            <a:ext cx="4572000" cy="36512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1200" b="1" dirty="0">
                <a:solidFill>
                  <a:srgbClr val="1A004E"/>
                </a:solidFill>
                <a:latin typeface="Arial"/>
                <a:cs typeface="Arial"/>
              </a:rPr>
              <a:t>الهيئة المنظمة للاتصالات في لبنان - أمن الفضاء السيبراني</a:t>
            </a:r>
            <a:endParaRPr lang="en-US" sz="1200" b="1" dirty="0">
              <a:solidFill>
                <a:srgbClr val="1A004E"/>
              </a:solidFill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150" y="1524000"/>
            <a:ext cx="7767450" cy="4952999"/>
          </a:xfrm>
          <a:prstGeom prst="rect">
            <a:avLst/>
          </a:prstGeom>
        </p:spPr>
        <p:txBody>
          <a:bodyPr/>
          <a:lstStyle>
            <a:lvl1pPr>
              <a:defRPr>
                <a:cs typeface="Simplified Arabic" pitchFamily="2" charset="-78"/>
              </a:defRPr>
            </a:lvl1pPr>
            <a:lvl2pPr>
              <a:defRPr>
                <a:cs typeface="Simplified Arabic" pitchFamily="2" charset="-78"/>
              </a:defRPr>
            </a:lvl2pPr>
            <a:lvl3pPr>
              <a:defRPr>
                <a:cs typeface="Simplified Arabic" pitchFamily="2" charset="-78"/>
              </a:defRPr>
            </a:lvl3pPr>
            <a:lvl4pPr>
              <a:defRPr>
                <a:cs typeface="Simplified Arabic" pitchFamily="2" charset="-78"/>
              </a:defRPr>
            </a:lvl4pPr>
            <a:lvl5pPr>
              <a:defRPr>
                <a:cs typeface="Simplified Arabic" pitchFamily="2" charset="-78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13300" y="3886200"/>
            <a:ext cx="43307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6400800" cy="1219200"/>
          </a:xfrm>
          <a:prstGeom prst="rect">
            <a:avLst/>
          </a:prstGeom>
          <a:solidFill>
            <a:srgbClr val="4F3F7E"/>
          </a:solidFill>
          <a:ln>
            <a:solidFill>
              <a:srgbClr val="4F3F7E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anchor="ctr"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1028" name="Picture 5" descr="Arabic_LogoHR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315200" y="0"/>
            <a:ext cx="1828800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0" y="65690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fld id="{49CC701F-F066-47EF-9A7E-02D33B0EE470}" type="slidenum">
              <a:rPr lang="en-US" smtClean="0">
                <a:solidFill>
                  <a:srgbClr val="1A004E"/>
                </a:solidFill>
                <a:latin typeface="Arial"/>
                <a:cs typeface="Arial"/>
              </a:rPr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rgbClr val="1A004E"/>
              </a:solidFill>
              <a:latin typeface="Arial"/>
              <a:cs typeface="Arial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6934200" y="6569075"/>
            <a:ext cx="2133600" cy="365125"/>
          </a:xfrm>
          <a:prstGeom prst="rect">
            <a:avLst/>
          </a:prstGeom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5E28153-2311-461F-B898-A97F043618CE}" type="datetime8">
              <a:rPr lang="ar-LB" sz="1200" b="1">
                <a:solidFill>
                  <a:srgbClr val="1A004E"/>
                </a:solidFill>
                <a:latin typeface="Arial"/>
                <a:cs typeface="Arial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 حزيران، 09</a:t>
            </a:fld>
            <a:endParaRPr lang="en-US" sz="1200" b="1" dirty="0">
              <a:solidFill>
                <a:srgbClr val="1A004E"/>
              </a:solidFill>
              <a:latin typeface="Arial"/>
              <a:cs typeface="Arial"/>
            </a:endParaRP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2133600" y="6569075"/>
            <a:ext cx="4572000" cy="36512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1200" b="1" dirty="0">
                <a:solidFill>
                  <a:srgbClr val="1A004E"/>
                </a:solidFill>
                <a:latin typeface="Arial"/>
                <a:cs typeface="Arial"/>
              </a:rPr>
              <a:t>الهيئة المنظمة للاتصالات في لبنان - أمن الفضاء السيبراني</a:t>
            </a:r>
            <a:endParaRPr lang="en-US" sz="1200" b="1" dirty="0">
              <a:solidFill>
                <a:srgbClr val="1A004E"/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000" b="1" kern="1200" dirty="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+mn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13300" y="3886200"/>
            <a:ext cx="4330700" cy="276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6400800" cy="1219200"/>
          </a:xfrm>
          <a:prstGeom prst="rect">
            <a:avLst/>
          </a:prstGeom>
          <a:solidFill>
            <a:srgbClr val="4F3F7E"/>
          </a:solidFill>
          <a:ln>
            <a:solidFill>
              <a:srgbClr val="4F3F7E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/>
        </p:style>
        <p:txBody>
          <a:bodyPr anchor="ctr"/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pic>
        <p:nvPicPr>
          <p:cNvPr id="2052" name="Picture 5" descr="Arabic_LogoHR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69225" y="0"/>
            <a:ext cx="137477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5"/>
          <p:cNvSpPr txBox="1">
            <a:spLocks/>
          </p:cNvSpPr>
          <p:nvPr userDrawn="1"/>
        </p:nvSpPr>
        <p:spPr>
          <a:xfrm>
            <a:off x="0" y="6569075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600"/>
            </a:lvl1pPr>
          </a:lstStyle>
          <a:p>
            <a:pPr algn="l" fontAlgn="auto">
              <a:spcBef>
                <a:spcPts val="0"/>
              </a:spcBef>
              <a:spcAft>
                <a:spcPts val="0"/>
              </a:spcAft>
              <a:defRPr/>
            </a:pPr>
            <a:fld id="{EDFD2899-AAFB-4752-89F8-4B7E904CDFDF}" type="slidenum">
              <a:rPr lang="en-US" smtClean="0">
                <a:solidFill>
                  <a:srgbClr val="1A004E"/>
                </a:solidFill>
                <a:latin typeface="Arial"/>
                <a:cs typeface="Arial"/>
              </a:rPr>
              <a:pPr algn="l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dirty="0">
              <a:solidFill>
                <a:srgbClr val="1A004E"/>
              </a:solidFill>
              <a:latin typeface="Arial"/>
              <a:cs typeface="Arial"/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>
          <a:xfrm>
            <a:off x="6934200" y="6569075"/>
            <a:ext cx="2133600" cy="365125"/>
          </a:xfrm>
          <a:prstGeom prst="rect">
            <a:avLst/>
          </a:prstGeom>
        </p:spPr>
        <p:txBody>
          <a:bodyPr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75E28153-2311-461F-B898-A97F043618CE}" type="datetime8">
              <a:rPr lang="ar-LB" sz="1200" b="1">
                <a:solidFill>
                  <a:srgbClr val="1A004E"/>
                </a:solidFill>
                <a:latin typeface="Arial"/>
                <a:cs typeface="Arial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12 حزيران، 09</a:t>
            </a:fld>
            <a:endParaRPr lang="en-US" sz="1200" b="1" dirty="0">
              <a:solidFill>
                <a:srgbClr val="1A004E"/>
              </a:solidFill>
              <a:latin typeface="Arial"/>
              <a:cs typeface="Arial"/>
            </a:endParaRPr>
          </a:p>
        </p:txBody>
      </p:sp>
      <p:sp>
        <p:nvSpPr>
          <p:cNvPr id="13" name="Footer Placeholder 4"/>
          <p:cNvSpPr txBox="1">
            <a:spLocks/>
          </p:cNvSpPr>
          <p:nvPr userDrawn="1"/>
        </p:nvSpPr>
        <p:spPr>
          <a:xfrm>
            <a:off x="2133600" y="6569075"/>
            <a:ext cx="4572000" cy="365125"/>
          </a:xfrm>
          <a:prstGeom prst="rect">
            <a:avLst/>
          </a:prstGeom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1200" b="1" dirty="0">
                <a:solidFill>
                  <a:srgbClr val="1A004E"/>
                </a:solidFill>
                <a:latin typeface="Arial"/>
                <a:cs typeface="Arial"/>
              </a:rPr>
              <a:t>الهيئة المنظمة للاتصالات في لبنان - أمن الفضاء السيبراني</a:t>
            </a:r>
            <a:endParaRPr lang="en-US" sz="1200" b="1" dirty="0">
              <a:solidFill>
                <a:srgbClr val="1A004E"/>
              </a:solidFill>
              <a:latin typeface="Arial"/>
              <a:cs typeface="Arial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lang="en-US" sz="2000" b="1" kern="1200" dirty="0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+mn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  <a:cs typeface="Arial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  <a:cs typeface="Arial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  <a:cs typeface="Arial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  <a:cs typeface="Arial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MS PGothic" pitchFamily="34" charset="-128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so27001security.com/html/27002.html" TargetMode="External"/><Relationship Id="rId2" Type="http://schemas.openxmlformats.org/officeDocument/2006/relationships/hyperlink" Target="http://www.iso27001security.com/html/27001.html" TargetMode="External"/><Relationship Id="rId1" Type="http://schemas.openxmlformats.org/officeDocument/2006/relationships/slideLayout" Target="../slideLayouts/slideLayout4.xml"/><Relationship Id="rId5" Type="http://schemas.openxmlformats.org/officeDocument/2006/relationships/hyperlink" Target="http://www.iso27001security.com/html/27006.html" TargetMode="External"/><Relationship Id="rId4" Type="http://schemas.openxmlformats.org/officeDocument/2006/relationships/hyperlink" Target="http://www.iso27001security.com/html/27005.html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hemeOverride" Target="../theme/themeOverr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733800"/>
            <a:ext cx="7772400" cy="12954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ar-LB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Simplified Arabic" pitchFamily="2" charset="-78"/>
              </a:rPr>
              <a:t>د. عماد يوسف حب الله</a:t>
            </a:r>
            <a:endParaRPr lang="en-US" b="1" i="1" dirty="0" smtClean="0">
              <a:solidFill>
                <a:schemeClr val="tx1">
                  <a:lumMod val="50000"/>
                  <a:lumOff val="50000"/>
                </a:schemeClr>
              </a:solidFill>
              <a:cs typeface="Simplified Arabic" pitchFamily="2" charset="-78"/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ar-LB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Simplified Arabic" pitchFamily="2" charset="-78"/>
              </a:rPr>
              <a:t>عضو الهيئة المنظمة للاتصالات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ar-LB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Simplified Arabic" pitchFamily="2" charset="-78"/>
              </a:rPr>
              <a:t>رئيس وحدة تقنيات الاتصالات</a:t>
            </a:r>
          </a:p>
        </p:txBody>
      </p:sp>
      <p:sp>
        <p:nvSpPr>
          <p:cNvPr id="9" name="Text Placeholder 1"/>
          <p:cNvSpPr>
            <a:spLocks noGrp="1"/>
          </p:cNvSpPr>
          <p:nvPr>
            <p:ph type="ctrTitle"/>
          </p:nvPr>
        </p:nvSpPr>
        <p:spPr>
          <a:xfrm>
            <a:off x="609600" y="1905000"/>
            <a:ext cx="7772400" cy="1684338"/>
          </a:xfrm>
          <a:gradFill>
            <a:gsLst>
              <a:gs pos="0">
                <a:srgbClr val="031071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16200000" scaled="0"/>
          </a:gradFill>
        </p:spPr>
        <p:txBody>
          <a:bodyPr>
            <a:noAutofit/>
          </a:bodyPr>
          <a:lstStyle/>
          <a:p>
            <a:pPr marL="91440" algn="ctr" rtl="1" eaLnBrk="1" hangingPunct="1">
              <a:defRPr/>
            </a:pPr>
            <a:r>
              <a:rPr lang="ar-LB" sz="4000" dirty="0" smtClean="0"/>
              <a:t>حماية الفضاء </a:t>
            </a:r>
            <a:r>
              <a:rPr lang="ar-LB" sz="4000" dirty="0" err="1" smtClean="0"/>
              <a:t>السيبراني</a:t>
            </a:r>
            <a:r>
              <a:rPr sz="4000" dirty="0" smtClean="0"/>
              <a:t/>
            </a:r>
            <a:br>
              <a:rPr sz="4000" dirty="0" smtClean="0"/>
            </a:br>
            <a:r>
              <a:rPr lang="ar-LB" sz="4000" dirty="0" smtClean="0"/>
              <a:t>الأمور التنظيمية لأمن المعلومات والاتصالات</a:t>
            </a:r>
            <a:endParaRPr sz="4000" dirty="0" smtClean="0"/>
          </a:p>
        </p:txBody>
      </p:sp>
      <p:sp>
        <p:nvSpPr>
          <p:cNvPr id="6148" name="Rectangle 11"/>
          <p:cNvSpPr>
            <a:spLocks noChangeArrowheads="1"/>
          </p:cNvSpPr>
          <p:nvPr/>
        </p:nvSpPr>
        <p:spPr bwMode="auto">
          <a:xfrm>
            <a:off x="0" y="5334000"/>
            <a:ext cx="6705600" cy="1138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rtl="1"/>
            <a:r>
              <a:rPr lang="ar-LB" sz="2400" b="1">
                <a:cs typeface="Simplified Arabic" pitchFamily="2" charset="-78"/>
              </a:rPr>
              <a:t>ورشة عمل</a:t>
            </a:r>
            <a:endParaRPr lang="en-US" sz="2400" b="1">
              <a:cs typeface="Simplified Arabic" pitchFamily="2" charset="-78"/>
            </a:endParaRPr>
          </a:p>
          <a:p>
            <a:pPr rtl="1"/>
            <a:r>
              <a:rPr lang="ar-LB" sz="2400" b="1">
                <a:cs typeface="Simplified Arabic" pitchFamily="2" charset="-78"/>
              </a:rPr>
              <a:t> بناء القدرات في مجال الحماية القانونية على الانترنت</a:t>
            </a:r>
            <a:endParaRPr lang="en-US" sz="2400" b="1">
              <a:cs typeface="Simplified Arabic" pitchFamily="2" charset="-78"/>
            </a:endParaRPr>
          </a:p>
          <a:p>
            <a:pPr rtl="1"/>
            <a:r>
              <a:rPr lang="en-US" sz="2000" b="1">
                <a:cs typeface="Simplified Arabic" pitchFamily="2" charset="-78"/>
              </a:rPr>
              <a:t> </a:t>
            </a:r>
            <a:r>
              <a:rPr lang="ar-LB" sz="2000" b="1">
                <a:cs typeface="Simplified Arabic" pitchFamily="2" charset="-78"/>
              </a:rPr>
              <a:t>4 - 5 شباط 2009</a:t>
            </a:r>
            <a:r>
              <a:rPr lang="en-US" sz="2000" b="1">
                <a:cs typeface="Simplified Arabic" pitchFamily="2" charset="-78"/>
              </a:rPr>
              <a:t> </a:t>
            </a:r>
            <a:endParaRPr lang="ar-LB" sz="2000" b="1">
              <a:cs typeface="Simplified Arabic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>
            <a:hlinkClick r:id="" action="ppaction://noaction"/>
          </p:cNvPr>
          <p:cNvSpPr txBox="1">
            <a:spLocks/>
          </p:cNvSpPr>
          <p:nvPr/>
        </p:nvSpPr>
        <p:spPr bwMode="auto">
          <a:xfrm>
            <a:off x="0" y="0"/>
            <a:ext cx="8001000" cy="1600200"/>
          </a:xfrm>
          <a:prstGeom prst="rect">
            <a:avLst/>
          </a:prstGeom>
          <a:solidFill>
            <a:srgbClr val="272C89"/>
          </a:solidFill>
          <a:ln w="25400" cap="flat" cmpd="sng" algn="ctr">
            <a:solidFill>
              <a:srgbClr val="4F3F7E"/>
            </a:solidFill>
            <a:prstDash val="solid"/>
          </a:ln>
          <a:effectLst/>
        </p:spPr>
        <p:txBody>
          <a:bodyPr anchor="ctr"/>
          <a:lstStyle/>
          <a:p>
            <a:pPr algn="r" rtl="1">
              <a:defRPr/>
            </a:pPr>
            <a:r>
              <a:rPr lang="ar-LB" sz="2400" dirty="0">
                <a:solidFill>
                  <a:schemeClr val="bg1"/>
                </a:solidFill>
                <a:latin typeface="+mn-lt"/>
                <a:cs typeface="Simplified Arabic" pitchFamily="2" charset="-78"/>
              </a:rPr>
              <a:t>توصيات الاتحاد الدولي للاتصالات</a:t>
            </a:r>
          </a:p>
          <a:p>
            <a:pPr algn="r" rtl="1">
              <a:defRPr/>
            </a:pPr>
            <a:r>
              <a:rPr lang="ar-L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Simplified Arabic" pitchFamily="2" charset="-78"/>
              </a:rPr>
              <a:t>تطوير إستراتيجية وطنية للحماية مع تأمين حماية المعلومات </a:t>
            </a:r>
            <a:r>
              <a:rPr lang="ar-LB" sz="2800" b="1" dirty="0">
                <a:solidFill>
                  <a:schemeClr val="bg1"/>
                </a:solidFill>
                <a:latin typeface="+mn-lt"/>
                <a:cs typeface="Simplified Arabic" pitchFamily="2" charset="-78"/>
              </a:rPr>
              <a:t>الحساسة</a:t>
            </a:r>
            <a:r>
              <a:rPr lang="ar-LB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Simplified Arabic" pitchFamily="2" charset="-78"/>
              </a:rPr>
              <a:t> للبنى التحتية</a:t>
            </a:r>
            <a:r>
              <a:rPr lang="fr-FR" sz="2800" dirty="0">
                <a:solidFill>
                  <a:schemeClr val="bg1"/>
                </a:solidFill>
                <a:latin typeface="+mn-lt"/>
                <a:cs typeface="+mn-cs"/>
              </a:rPr>
              <a:t>(</a:t>
            </a:r>
            <a:r>
              <a:rPr lang="en-US" sz="2800" dirty="0">
                <a:solidFill>
                  <a:schemeClr val="bg1"/>
                </a:solidFill>
                <a:latin typeface="+mn-lt"/>
                <a:cs typeface="+mn-cs"/>
              </a:rPr>
              <a:t>CIIP) </a:t>
            </a:r>
            <a:r>
              <a:rPr lang="fr-FR" sz="2800" dirty="0">
                <a:latin typeface="+mn-lt"/>
                <a:cs typeface="+mn-cs"/>
              </a:rPr>
              <a:t> </a:t>
            </a:r>
            <a:endParaRPr lang="ar-LB" sz="2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Simplified Arabic" pitchFamily="2" charset="-78"/>
            </a:endParaRP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3000"/>
          </a:xfrm>
        </p:spPr>
        <p:txBody>
          <a:bodyPr>
            <a:noAutofit/>
          </a:bodyPr>
          <a:lstStyle/>
          <a:p>
            <a:pPr algn="just" eaLnBrk="1" hangingPunct="1">
              <a:buFont typeface="Arial" pitchFamily="34" charset="0"/>
              <a:buChar char="•"/>
              <a:defRPr/>
            </a:pPr>
            <a:r>
              <a:rPr lang="ar-LB" sz="18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الأهـــداف</a:t>
            </a:r>
            <a:endParaRPr lang="ar-LB" sz="1800" dirty="0" smtClean="0"/>
          </a:p>
          <a:p>
            <a:pPr lvl="1" algn="just" eaLnBrk="1" hangingPunct="1">
              <a:buFont typeface="Arial" pitchFamily="34" charset="0"/>
              <a:buChar char="-"/>
              <a:defRPr/>
            </a:pPr>
            <a:r>
              <a:rPr lang="ar-LB" sz="1600" dirty="0" smtClean="0"/>
              <a:t>خلق </a:t>
            </a:r>
            <a:r>
              <a:rPr lang="ar-LB" sz="1600" b="1" u="sng" dirty="0" smtClean="0"/>
              <a:t>الوعي على مستوى السياسات الوطنية </a:t>
            </a:r>
            <a:r>
              <a:rPr lang="ar-LB" sz="1600" dirty="0" smtClean="0"/>
              <a:t>حول موضوع حماية الفضاء السيبراني وحول ضرورة وجود إجراءات على المستويين المحلي والعالمي في هذا المجال</a:t>
            </a:r>
          </a:p>
          <a:p>
            <a:pPr lvl="1" algn="just" eaLnBrk="1" hangingPunct="1">
              <a:buFont typeface="Arial" pitchFamily="34" charset="0"/>
              <a:buChar char="-"/>
              <a:defRPr/>
            </a:pPr>
            <a:r>
              <a:rPr lang="ar-LB" sz="1600" dirty="0" smtClean="0"/>
              <a:t>تطوير </a:t>
            </a:r>
            <a:r>
              <a:rPr lang="ar-LB" sz="1600" b="1" u="sng" dirty="0" smtClean="0"/>
              <a:t>إستراتيجية وطنية لتطوير وتحديث الحماية </a:t>
            </a:r>
            <a:r>
              <a:rPr lang="ar-LB" sz="1600" dirty="0" smtClean="0"/>
              <a:t>من أجل خفض المخاطر والحوادث وحصر الأضرار المتأتية عن حدوثها</a:t>
            </a:r>
          </a:p>
          <a:p>
            <a:pPr lvl="1" algn="just" eaLnBrk="1" hangingPunct="1">
              <a:buFont typeface="Arial" pitchFamily="34" charset="0"/>
              <a:buChar char="-"/>
              <a:defRPr/>
            </a:pPr>
            <a:r>
              <a:rPr lang="ar-LB" sz="1600" dirty="0" smtClean="0"/>
              <a:t>المشاركة في </a:t>
            </a:r>
            <a:r>
              <a:rPr lang="ar-LB" sz="1600" b="1" u="sng" dirty="0" smtClean="0"/>
              <a:t>الجهود الدولية الهادفة الى زيادة درجة الاستعداد </a:t>
            </a:r>
            <a:r>
              <a:rPr lang="ar-LB" sz="1600" dirty="0" smtClean="0"/>
              <a:t>لمكافحة المخاطر والحوادث وسبل التعافي من آثارها </a:t>
            </a:r>
          </a:p>
          <a:p>
            <a:pPr lvl="1" algn="just" eaLnBrk="1" hangingPunct="1">
              <a:buFont typeface="Arial" pitchFamily="34" charset="0"/>
              <a:buChar char="•"/>
              <a:defRPr/>
            </a:pPr>
            <a:endParaRPr lang="en-US" sz="1600" dirty="0" smtClean="0"/>
          </a:p>
          <a:p>
            <a:pPr eaLnBrk="1" hangingPunct="1">
              <a:defRPr/>
            </a:pPr>
            <a:r>
              <a:rPr lang="ar-LB" sz="2000" b="1" u="sng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الخطوات اللازمة لتحقيقها</a:t>
            </a:r>
            <a:endParaRPr lang="ar-LB" sz="2000" u="sng" dirty="0" smtClean="0"/>
          </a:p>
          <a:p>
            <a:pPr lvl="1" eaLnBrk="1" hangingPunct="1">
              <a:buFont typeface="Arial" pitchFamily="34" charset="0"/>
              <a:buChar char="-"/>
              <a:defRPr/>
            </a:pPr>
            <a:r>
              <a:rPr lang="ar-LB" sz="1600" dirty="0" smtClean="0"/>
              <a:t>إجراء مناقشات على </a:t>
            </a:r>
            <a:r>
              <a:rPr lang="ar-LB" sz="1600" b="1" u="sng" dirty="0" smtClean="0"/>
              <a:t>مستوى السياسة العامة</a:t>
            </a:r>
            <a:r>
              <a:rPr lang="ar-LB" sz="1600" b="1" dirty="0" smtClean="0"/>
              <a:t> </a:t>
            </a:r>
            <a:r>
              <a:rPr lang="ar-LB" sz="1600" dirty="0" smtClean="0"/>
              <a:t>مع الجهات الفاعلة وصانعي القرار الرئيسيين</a:t>
            </a:r>
          </a:p>
          <a:p>
            <a:pPr lvl="1" eaLnBrk="1" hangingPunct="1">
              <a:buFont typeface="Arial" pitchFamily="34" charset="0"/>
              <a:buChar char="-"/>
              <a:defRPr/>
            </a:pPr>
            <a:r>
              <a:rPr lang="ar-LB" sz="1600" dirty="0" smtClean="0"/>
              <a:t>تحديد وتعيين </a:t>
            </a:r>
            <a:r>
              <a:rPr lang="ar-LB" sz="1600" b="1" u="sng" dirty="0" smtClean="0"/>
              <a:t>الجهة المسؤولة </a:t>
            </a:r>
            <a:r>
              <a:rPr lang="ar-LB" sz="1600" dirty="0" smtClean="0"/>
              <a:t>التي سوف تدير الجهود الشاملة على المستوى الوطني</a:t>
            </a:r>
          </a:p>
          <a:p>
            <a:pPr lvl="1" eaLnBrk="1" hangingPunct="1">
              <a:buFont typeface="Arial" pitchFamily="34" charset="0"/>
              <a:buChar char="-"/>
              <a:defRPr/>
            </a:pPr>
            <a:r>
              <a:rPr lang="ar-LB" sz="1600" dirty="0" smtClean="0"/>
              <a:t>إنشاء </a:t>
            </a:r>
            <a:r>
              <a:rPr lang="ar-LB" sz="1600" b="1" u="sng" dirty="0" smtClean="0"/>
              <a:t>فريق استجابة لحوادث الحاسب الآلي الأمنية </a:t>
            </a:r>
            <a:r>
              <a:rPr lang="ar-LB" sz="1600" b="1" dirty="0" smtClean="0"/>
              <a:t> </a:t>
            </a:r>
            <a:r>
              <a:rPr lang="ar-LB" sz="1600" dirty="0" smtClean="0"/>
              <a:t>مع تحديد مسؤولياته الوطنية، وتحديد من هي المؤسسات الرائدة في كل جانب من جوانب الاستراتيجية الوطنية</a:t>
            </a:r>
          </a:p>
          <a:p>
            <a:pPr lvl="1" eaLnBrk="1" hangingPunct="1">
              <a:buFont typeface="Arial" pitchFamily="34" charset="0"/>
              <a:buChar char="-"/>
              <a:defRPr/>
            </a:pPr>
            <a:r>
              <a:rPr lang="ar-LB" sz="1600" dirty="0" smtClean="0"/>
              <a:t>تحديد </a:t>
            </a:r>
            <a:r>
              <a:rPr lang="ar-LB" sz="1600" b="1" u="sng" dirty="0" smtClean="0"/>
              <a:t>واضعي السياسات والخبراء المناسبين </a:t>
            </a:r>
            <a:r>
              <a:rPr lang="ar-LB" sz="1600" dirty="0" smtClean="0"/>
              <a:t>داخل الحكومة، والوزارات، والقطاع الخاص، ودور كل منها</a:t>
            </a:r>
          </a:p>
          <a:p>
            <a:pPr lvl="1" eaLnBrk="1" hangingPunct="1">
              <a:buFont typeface="Arial" pitchFamily="34" charset="0"/>
              <a:buChar char="-"/>
              <a:defRPr/>
            </a:pPr>
            <a:r>
              <a:rPr lang="ar-LB" sz="1600" dirty="0" smtClean="0"/>
              <a:t>رسم </a:t>
            </a:r>
            <a:r>
              <a:rPr lang="ar-LB" sz="1600" b="1" u="sng" dirty="0" smtClean="0"/>
              <a:t>ترتيبات التعاون</a:t>
            </a:r>
            <a:r>
              <a:rPr lang="ar-LB" sz="1600" dirty="0" smtClean="0"/>
              <a:t> بين جميع المشاركين وإنشاء </a:t>
            </a:r>
            <a:r>
              <a:rPr lang="ar-LB" sz="1600" b="1" u="sng" dirty="0" smtClean="0"/>
              <a:t>آليات للتعاون</a:t>
            </a:r>
            <a:r>
              <a:rPr lang="ar-LB" sz="1600" dirty="0" smtClean="0"/>
              <a:t> بين الحكومة وكيانات القطاع الخاص على المستوى الوطني</a:t>
            </a:r>
          </a:p>
          <a:p>
            <a:pPr marL="742950" lvl="2" indent="-342900" eaLnBrk="1" hangingPunct="1">
              <a:buFont typeface="Arial" pitchFamily="34" charset="0"/>
              <a:buChar char="-"/>
              <a:defRPr/>
            </a:pPr>
            <a:r>
              <a:rPr lang="ar-LB" sz="1600" dirty="0" smtClean="0"/>
              <a:t>تحديد </a:t>
            </a:r>
            <a:r>
              <a:rPr lang="ar-LB" sz="1600" b="1" u="sng" dirty="0" smtClean="0"/>
              <a:t>خبراء محليين كنظراء للخبراء الدوليين</a:t>
            </a:r>
            <a:r>
              <a:rPr lang="ar-LB" sz="1600" b="1" dirty="0" smtClean="0"/>
              <a:t> </a:t>
            </a:r>
            <a:r>
              <a:rPr lang="ar-LB" sz="1600" dirty="0" smtClean="0"/>
              <a:t>العاملين في هذا المجال وتشجيع التنسيق وتبادل المعلومات</a:t>
            </a:r>
          </a:p>
          <a:p>
            <a:pPr marL="742950" lvl="2" indent="-342900" eaLnBrk="1" hangingPunct="1">
              <a:buFont typeface="Arial" pitchFamily="34" charset="0"/>
              <a:buChar char="-"/>
              <a:defRPr/>
            </a:pPr>
            <a:r>
              <a:rPr lang="ar-LB" sz="1600" dirty="0" smtClean="0"/>
              <a:t>وضع </a:t>
            </a:r>
            <a:r>
              <a:rPr lang="ar-LB" sz="1600" b="1" u="sng" dirty="0" smtClean="0"/>
              <a:t>اجراءات متكاملة لعملية ادارة المخاطر</a:t>
            </a:r>
            <a:r>
              <a:rPr lang="ar-LB" sz="1600" dirty="0" smtClean="0"/>
              <a:t> بهدف تحديد الأولويات وتنسيق الجهود</a:t>
            </a:r>
          </a:p>
          <a:p>
            <a:pPr marL="742950" lvl="2" indent="-342900" eaLnBrk="1" hangingPunct="1">
              <a:buFont typeface="Arial" pitchFamily="34" charset="0"/>
              <a:buChar char="-"/>
              <a:defRPr/>
            </a:pPr>
            <a:r>
              <a:rPr lang="ar-LB" sz="1600" dirty="0" smtClean="0"/>
              <a:t>اجراء تقييم دوري </a:t>
            </a:r>
            <a:r>
              <a:rPr lang="ar-LB" sz="1600" b="1" u="sng" dirty="0" smtClean="0"/>
              <a:t>لفعالية الجهود المبذولة</a:t>
            </a:r>
            <a:r>
              <a:rPr lang="ar-LB" sz="1600" dirty="0" smtClean="0"/>
              <a:t> في مجال أمن الفضاء السيبراني ووضع برامج للأولويات</a:t>
            </a:r>
          </a:p>
          <a:p>
            <a:pPr marL="742950" lvl="2" indent="-342900" eaLnBrk="1" hangingPunct="1">
              <a:buFont typeface="Arial" pitchFamily="34" charset="0"/>
              <a:buChar char="-"/>
              <a:defRPr/>
            </a:pPr>
            <a:r>
              <a:rPr lang="ar-LB" sz="1600" dirty="0" smtClean="0"/>
              <a:t>تحديد الاحتياجات اللازمة لبرامج </a:t>
            </a:r>
            <a:r>
              <a:rPr lang="ar-LB" sz="1600" b="1" u="sng" dirty="0" smtClean="0"/>
              <a:t>التدريب والتأهيل </a:t>
            </a:r>
            <a:r>
              <a:rPr lang="ar-LB" sz="1600" dirty="0" smtClean="0"/>
              <a:t>وكيفية تطبيقها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1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0" y="3048000"/>
            <a:ext cx="9144000" cy="3581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ar-LB" sz="2200" b="1" smtClean="0"/>
              <a:t>الخطوات اللازمة لتحقيق الهدف</a:t>
            </a:r>
          </a:p>
          <a:p>
            <a:pPr lvl="1" eaLnBrk="1" hangingPunct="1"/>
            <a:r>
              <a:rPr lang="ar-LB" sz="2200" smtClean="0"/>
              <a:t>إجراء تقييم لمدى </a:t>
            </a:r>
            <a:r>
              <a:rPr lang="ar-LB" sz="2200" b="1" u="sng" smtClean="0"/>
              <a:t>كفاية المقدرات الراهنة للسلطات القضائية</a:t>
            </a:r>
            <a:r>
              <a:rPr lang="ar-LB" sz="2200" smtClean="0"/>
              <a:t>. يدعى كل بلد لمراجعة قوانينه الجنائية الراهنة لتحديد مدى كفايتها لمعالجة المشاكل الحالية والمستقبلية لجرائم المعلوماتية</a:t>
            </a:r>
          </a:p>
          <a:p>
            <a:pPr lvl="1" eaLnBrk="1" hangingPunct="1"/>
            <a:r>
              <a:rPr lang="ar-LB" sz="2200" smtClean="0"/>
              <a:t>اعتماد </a:t>
            </a:r>
            <a:r>
              <a:rPr lang="ar-LB" sz="2200" b="1" u="sng" smtClean="0"/>
              <a:t>قوانين إجرائية وأسس تعاون وسياسات موضوعية </a:t>
            </a:r>
            <a:r>
              <a:rPr lang="ar-LB" sz="2200" smtClean="0"/>
              <a:t>لمكافحة فاعلة لجرائم المعلوماتية</a:t>
            </a:r>
          </a:p>
          <a:p>
            <a:pPr lvl="1" eaLnBrk="1" hangingPunct="1"/>
            <a:r>
              <a:rPr lang="ar-LB" sz="2200" smtClean="0"/>
              <a:t>إنشاء </a:t>
            </a:r>
            <a:r>
              <a:rPr lang="ar-LB" sz="2200" b="1" u="sng" smtClean="0"/>
              <a:t>وحدات وطنية مختصة </a:t>
            </a:r>
            <a:r>
              <a:rPr lang="ar-LB" sz="2200" smtClean="0"/>
              <a:t>بمكافحة جرائم المعلوماتية</a:t>
            </a:r>
          </a:p>
          <a:p>
            <a:pPr lvl="1" eaLnBrk="1" hangingPunct="1"/>
            <a:r>
              <a:rPr lang="ar-LB" sz="2200" smtClean="0"/>
              <a:t>تطوير </a:t>
            </a:r>
            <a:r>
              <a:rPr lang="ar-LB" sz="2200" b="1" u="sng" smtClean="0"/>
              <a:t>علاقات التعاون بين مختلف العناصر العاملين</a:t>
            </a:r>
            <a:r>
              <a:rPr lang="ar-LB" sz="2200" smtClean="0"/>
              <a:t> على أمن الفضاء السيبراني (والقطاع الخاص)</a:t>
            </a:r>
          </a:p>
          <a:p>
            <a:pPr lvl="1" eaLnBrk="1" hangingPunct="1"/>
            <a:r>
              <a:rPr lang="ar-LB" sz="2200" smtClean="0"/>
              <a:t>تطوير </a:t>
            </a:r>
            <a:r>
              <a:rPr lang="ar-LB" sz="2200" b="1" u="sng" smtClean="0"/>
              <a:t>تفاهمات بين النيابات العامة والقضاة، والمشرعين </a:t>
            </a:r>
            <a:r>
              <a:rPr lang="ar-LB" sz="2200" smtClean="0"/>
              <a:t>لمكافحة جرائم المعلوماتية</a:t>
            </a:r>
          </a:p>
        </p:txBody>
      </p:sp>
      <p:sp>
        <p:nvSpPr>
          <p:cNvPr id="6" name="Title 1">
            <a:hlinkClick r:id="" action="ppaction://noaction"/>
          </p:cNvPr>
          <p:cNvSpPr txBox="1">
            <a:spLocks/>
          </p:cNvSpPr>
          <p:nvPr/>
        </p:nvSpPr>
        <p:spPr bwMode="auto">
          <a:xfrm>
            <a:off x="152400" y="119063"/>
            <a:ext cx="7970838" cy="1238250"/>
          </a:xfrm>
          <a:prstGeom prst="rect">
            <a:avLst/>
          </a:prstGeom>
          <a:solidFill>
            <a:srgbClr val="272C89"/>
          </a:solidFill>
          <a:ln w="25400" cap="flat" cmpd="sng" algn="ctr">
            <a:solidFill>
              <a:srgbClr val="4F3F7E"/>
            </a:solidFill>
            <a:prstDash val="solid"/>
          </a:ln>
          <a:effectLst/>
        </p:spPr>
        <p:txBody>
          <a:bodyPr anchor="ctr"/>
          <a:lstStyle/>
          <a:p>
            <a:pPr algn="r" rtl="1">
              <a:defRPr/>
            </a:pPr>
            <a:r>
              <a:rPr lang="ar-LB" sz="2800" dirty="0">
                <a:solidFill>
                  <a:schemeClr val="bg1"/>
                </a:solidFill>
                <a:latin typeface="+mn-lt"/>
                <a:cs typeface="Simplified Arabic" pitchFamily="2" charset="-78"/>
              </a:rPr>
              <a:t>توصيات الاتحاد الدولي للاتصالات</a:t>
            </a:r>
          </a:p>
          <a:p>
            <a:pPr algn="r" rtl="1">
              <a:defRPr/>
            </a:pPr>
            <a:r>
              <a:rPr lang="ar-LB" sz="3200" b="1" dirty="0">
                <a:solidFill>
                  <a:schemeClr val="bg1"/>
                </a:solidFill>
                <a:latin typeface="+mn-lt"/>
                <a:cs typeface="+mn-cs"/>
              </a:rPr>
              <a:t>مكافحة جرائم المعلوماتية</a:t>
            </a:r>
            <a:endParaRPr lang="ar-LB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3050" indent="-273050" algn="r" rtl="1">
              <a:buFont typeface="Arial" charset="0"/>
              <a:buChar char="•"/>
            </a:pPr>
            <a:r>
              <a:rPr lang="ar-LB" sz="2400" b="1"/>
              <a:t>الهدف</a:t>
            </a:r>
          </a:p>
          <a:p>
            <a:pPr marL="739775" lvl="1" indent="-282575" algn="r" rtl="1">
              <a:buFont typeface="Arial" charset="0"/>
              <a:buChar char="–"/>
            </a:pPr>
            <a:r>
              <a:rPr lang="ar-LB" sz="2400"/>
              <a:t>سن </a:t>
            </a:r>
            <a:r>
              <a:rPr lang="ar-LB" sz="2400" b="1" u="sng"/>
              <a:t>مجموعة متكاملة من القوانين </a:t>
            </a:r>
            <a:r>
              <a:rPr lang="ar-LB" sz="2400"/>
              <a:t>المتعلقة بالفضاء الالكتروني وأمنه مع </a:t>
            </a:r>
            <a:r>
              <a:rPr lang="ar-LB" sz="2400" b="1" u="sng"/>
              <a:t>وضعها موضع التنفيذ</a:t>
            </a:r>
            <a:r>
              <a:rPr lang="ar-LB" sz="2400"/>
              <a:t>، على أن تتوافق هذه القوانين مع </a:t>
            </a:r>
            <a:r>
              <a:rPr lang="ar-LB" sz="2400" b="1" u="sng"/>
              <a:t>أحكام الاتفاقات العالمية</a:t>
            </a:r>
            <a:r>
              <a:rPr lang="ar-LB" sz="2400"/>
              <a:t> لمكافحة جرائم المعلوماتية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0963" y="1524000"/>
            <a:ext cx="8910637" cy="495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2400" smtClean="0"/>
              <a:t>ISO/IEC 27K</a:t>
            </a:r>
            <a:r>
              <a:rPr lang="ar-LB" sz="2400" smtClean="0"/>
              <a:t> - معايير أمن المعلومات</a:t>
            </a:r>
            <a:endParaRPr lang="en-US" sz="2400" smtClean="0"/>
          </a:p>
          <a:p>
            <a:pPr lvl="1" eaLnBrk="1" hangingPunct="1"/>
            <a:r>
              <a:rPr lang="ar-LB" sz="2000" smtClean="0"/>
              <a:t>تقدم المعايير </a:t>
            </a:r>
            <a:r>
              <a:rPr lang="en-US" sz="2000" smtClean="0"/>
              <a:t>ISO27k </a:t>
            </a:r>
            <a:r>
              <a:rPr lang="ar-LB" sz="2000" smtClean="0"/>
              <a:t> الإرشادات المقبولة عامة بشأن الممارسات الجيدة لأنظمة إدارة أمن المعلومات المصمّمة لحماية سرية وسلامة وتوافر محتوى المعلومات ونظم المعلومات</a:t>
            </a:r>
          </a:p>
          <a:p>
            <a:pPr eaLnBrk="1" hangingPunct="1"/>
            <a:r>
              <a:rPr lang="ar-LB" sz="2400" smtClean="0"/>
              <a:t>هناك أربعة معايير </a:t>
            </a:r>
            <a:r>
              <a:rPr lang="en-US" sz="2400" smtClean="0"/>
              <a:t>ISO27k </a:t>
            </a:r>
            <a:r>
              <a:rPr lang="ar-LB" sz="2400" smtClean="0"/>
              <a:t> متاحة</a:t>
            </a:r>
          </a:p>
          <a:p>
            <a:pPr lvl="1" eaLnBrk="1" hangingPunct="1"/>
            <a:r>
              <a:rPr lang="en-US" sz="2400" smtClean="0">
                <a:hlinkClick r:id="rId2" action="ppaction://hlinkfile"/>
              </a:rPr>
              <a:t>ISO/IEC 27001 </a:t>
            </a:r>
            <a:r>
              <a:rPr lang="ar-LB" sz="2400" smtClean="0"/>
              <a:t> - معايير التوثيق لأنظمة إدارة أمن المعلومات</a:t>
            </a:r>
          </a:p>
          <a:p>
            <a:pPr lvl="1" eaLnBrk="1" hangingPunct="1"/>
            <a:r>
              <a:rPr lang="en-US" sz="2400" smtClean="0">
                <a:hlinkClick r:id="rId3" action="ppaction://hlinkfile"/>
              </a:rPr>
              <a:t>ISO/IEC 27002</a:t>
            </a:r>
            <a:r>
              <a:rPr lang="ar-LB" sz="2400" smtClean="0"/>
              <a:t>- قواعد الممارسة لإدارة أمن المعلومات والمشورة بشأن الضوابط</a:t>
            </a:r>
          </a:p>
          <a:p>
            <a:pPr lvl="1" eaLnBrk="1" hangingPunct="1"/>
            <a:r>
              <a:rPr lang="en-US" sz="2400" smtClean="0">
                <a:hlinkClick r:id="rId4" action="ppaction://hlinkfile"/>
              </a:rPr>
              <a:t>ISO/IEC 27005</a:t>
            </a:r>
            <a:r>
              <a:rPr lang="ar-LB" sz="2400" smtClean="0"/>
              <a:t> - المشورة المتعلقة بأمن المعلومات وإدارة المخاطر</a:t>
            </a:r>
          </a:p>
          <a:p>
            <a:pPr lvl="1" eaLnBrk="1" hangingPunct="1"/>
            <a:r>
              <a:rPr lang="en-US" sz="2400" smtClean="0">
                <a:hlinkClick r:id="rId5" action="ppaction://hlinkfile"/>
              </a:rPr>
              <a:t>ISO/IEC 27006</a:t>
            </a:r>
            <a:r>
              <a:rPr lang="ar-LB" sz="2400" smtClean="0"/>
              <a:t> - دليل لعملية المصادقة على نظام إدارة أمن المعلومات </a:t>
            </a:r>
            <a:r>
              <a:rPr lang="en-US" sz="2400" smtClean="0"/>
              <a:t>ISMS)</a:t>
            </a:r>
            <a:r>
              <a:rPr lang="ar-LB" sz="2400" smtClean="0"/>
              <a:t> لهيئات إصدار الشهادات)</a:t>
            </a:r>
          </a:p>
          <a:p>
            <a:pPr lvl="1" eaLnBrk="1" hangingPunct="1"/>
            <a:endParaRPr lang="ar-LB" sz="1200" smtClean="0"/>
          </a:p>
        </p:txBody>
      </p:sp>
      <p:sp>
        <p:nvSpPr>
          <p:cNvPr id="17411" name="Title 1"/>
          <p:cNvSpPr txBox="1">
            <a:spLocks/>
          </p:cNvSpPr>
          <p:nvPr/>
        </p:nvSpPr>
        <p:spPr bwMode="auto">
          <a:xfrm>
            <a:off x="152400" y="114300"/>
            <a:ext cx="7972425" cy="1257300"/>
          </a:xfrm>
          <a:prstGeom prst="rect">
            <a:avLst/>
          </a:prstGeom>
          <a:solidFill>
            <a:srgbClr val="272C89"/>
          </a:solidFill>
          <a:ln w="25400" algn="ctr">
            <a:solidFill>
              <a:srgbClr val="4F3F7E"/>
            </a:solidFill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en-US" sz="3200" b="1">
                <a:solidFill>
                  <a:schemeClr val="bg1"/>
                </a:solidFill>
              </a:rPr>
              <a:t>ISO/IEC 27k</a:t>
            </a:r>
            <a:r>
              <a:rPr lang="ar-LB" sz="3200" b="1">
                <a:solidFill>
                  <a:schemeClr val="bg1"/>
                </a:solidFill>
              </a:rPr>
              <a:t>الحماية و الأمان - 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ar-LB" sz="3200" b="1">
                <a:solidFill>
                  <a:schemeClr val="bg1"/>
                </a:solidFill>
              </a:rPr>
              <a:t>معايير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5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35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65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 txBox="1">
            <a:spLocks/>
          </p:cNvSpPr>
          <p:nvPr/>
        </p:nvSpPr>
        <p:spPr bwMode="auto">
          <a:xfrm>
            <a:off x="152400" y="114300"/>
            <a:ext cx="7972425" cy="1228725"/>
          </a:xfrm>
          <a:prstGeom prst="rect">
            <a:avLst/>
          </a:prstGeom>
          <a:solidFill>
            <a:srgbClr val="272C89"/>
          </a:solidFill>
          <a:ln w="25400" algn="ctr">
            <a:solidFill>
              <a:srgbClr val="4F3F7E"/>
            </a:solidFill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ar-LB" sz="2400" b="1">
                <a:solidFill>
                  <a:schemeClr val="bg1"/>
                </a:solidFill>
              </a:rPr>
              <a:t>مكافحة جرائم المعلوماتية</a:t>
            </a:r>
            <a:endParaRPr lang="en-US" sz="2400" b="1">
              <a:solidFill>
                <a:schemeClr val="bg1"/>
              </a:solidFill>
            </a:endParaRPr>
          </a:p>
          <a:p>
            <a:pPr algn="r" rtl="1"/>
            <a:r>
              <a:rPr lang="ar-LB" sz="3200" b="1">
                <a:solidFill>
                  <a:schemeClr val="bg1"/>
                </a:solidFill>
              </a:rPr>
              <a:t>اتفاقية المجلس الأوروبي لجرائم المعلوماتية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 bwMode="auto">
          <a:xfrm>
            <a:off x="0" y="1447800"/>
            <a:ext cx="9144000" cy="5181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ar-LB" sz="2000" smtClean="0"/>
              <a:t>افتتح باب التوقيع على الاتفاقية في 23 ت2 2001 (إضافات ضمن برنامج ”</a:t>
            </a:r>
            <a:r>
              <a:rPr lang="en-US" sz="2000" smtClean="0"/>
              <a:t>Hague</a:t>
            </a:r>
            <a:r>
              <a:rPr lang="ar-LB" sz="2000" smtClean="0"/>
              <a:t>“ في ت2 2004)</a:t>
            </a:r>
          </a:p>
          <a:p>
            <a:pPr eaLnBrk="1" hangingPunct="1"/>
            <a:r>
              <a:rPr lang="ar-LB" sz="2000" smtClean="0"/>
              <a:t>تهدف الاتفاقية إلى </a:t>
            </a:r>
            <a:r>
              <a:rPr lang="ar-LB" sz="2000" b="1" u="sng" smtClean="0"/>
              <a:t>بناء سياسة جنائية مشتركة </a:t>
            </a:r>
            <a:r>
              <a:rPr lang="ar-LB" sz="2000" smtClean="0"/>
              <a:t>من أجل</a:t>
            </a:r>
          </a:p>
          <a:p>
            <a:pPr lvl="1" eaLnBrk="1" hangingPunct="1"/>
            <a:r>
              <a:rPr lang="ar-LB" sz="2000" b="1" u="sng" smtClean="0"/>
              <a:t>مكافحة جرائم المعلوماتية </a:t>
            </a:r>
            <a:r>
              <a:rPr lang="ar-LB" sz="2000" smtClean="0"/>
              <a:t>في جميع أنحاء العالم من خلال تنسيق وموائمة التشريعات الوطنية مع بعضها البعض</a:t>
            </a:r>
          </a:p>
          <a:p>
            <a:pPr lvl="1" eaLnBrk="1" hangingPunct="1"/>
            <a:r>
              <a:rPr lang="ar-LB" sz="2000" b="1" u="sng" smtClean="0"/>
              <a:t>تعزيز مقدرات القضاء </a:t>
            </a:r>
            <a:r>
              <a:rPr lang="ar-LB" sz="2000" smtClean="0"/>
              <a:t>والتشدد في تطبيق القانون </a:t>
            </a:r>
          </a:p>
          <a:p>
            <a:pPr lvl="1" eaLnBrk="1" hangingPunct="1"/>
            <a:r>
              <a:rPr lang="ar-LB" sz="2000" smtClean="0"/>
              <a:t>تقوية وتحسين </a:t>
            </a:r>
            <a:r>
              <a:rPr lang="ar-LB" sz="2000" b="1" u="sng" smtClean="0"/>
              <a:t>التعاون الدولي </a:t>
            </a:r>
            <a:r>
              <a:rPr lang="ar-LB" sz="2000" smtClean="0"/>
              <a:t>في هذا الإطار</a:t>
            </a:r>
          </a:p>
          <a:p>
            <a:pPr eaLnBrk="1" hangingPunct="1">
              <a:buFontTx/>
              <a:buNone/>
            </a:pPr>
            <a:r>
              <a:rPr lang="ar-LB" sz="2000" smtClean="0"/>
              <a:t>تلزم هذه ”الاتفاقية“ موقعيها على</a:t>
            </a:r>
            <a:endParaRPr lang="en-US" sz="2000" smtClean="0"/>
          </a:p>
          <a:p>
            <a:pPr eaLnBrk="1" hangingPunct="1"/>
            <a:r>
              <a:rPr lang="ar-LB" sz="2000" smtClean="0"/>
              <a:t>العمل على تعريف وتحديد العقوبات </a:t>
            </a:r>
            <a:r>
              <a:rPr lang="ar-LB" sz="2000" b="1" u="sng" smtClean="0"/>
              <a:t>بأربعة فئات من جرائم المعلوماتية </a:t>
            </a:r>
            <a:r>
              <a:rPr lang="ar-LB" sz="2000" smtClean="0"/>
              <a:t>في إطار </a:t>
            </a:r>
            <a:r>
              <a:rPr lang="ar-LB" sz="2000" b="1" u="sng" smtClean="0"/>
              <a:t>قوانينهم المحلية </a:t>
            </a:r>
          </a:p>
          <a:p>
            <a:pPr lvl="2" eaLnBrk="1" hangingPunct="1">
              <a:buFont typeface="Arial" charset="0"/>
              <a:buChar char="–"/>
            </a:pPr>
            <a:r>
              <a:rPr lang="ar-LB" sz="2000" b="1" u="sng" smtClean="0"/>
              <a:t>الاحتيال والتزوير</a:t>
            </a:r>
          </a:p>
          <a:p>
            <a:pPr lvl="2" eaLnBrk="1" hangingPunct="1">
              <a:buFont typeface="Arial" charset="0"/>
              <a:buChar char="–"/>
            </a:pPr>
            <a:r>
              <a:rPr lang="ar-LB" sz="2000" b="1" u="sng" smtClean="0"/>
              <a:t>الاستغلال الجنسي للأطفال واستعمالهم في المواد الإباحية </a:t>
            </a:r>
          </a:p>
          <a:p>
            <a:pPr lvl="2" eaLnBrk="1" hangingPunct="1">
              <a:buFont typeface="Arial" charset="0"/>
              <a:buChar char="–"/>
            </a:pPr>
            <a:r>
              <a:rPr lang="ar-LB" sz="2000" b="1" u="sng" smtClean="0"/>
              <a:t>التعدي على حقوق المؤلف </a:t>
            </a:r>
          </a:p>
          <a:p>
            <a:pPr lvl="2" eaLnBrk="1" hangingPunct="1">
              <a:buFont typeface="Arial" charset="0"/>
              <a:buChar char="–"/>
            </a:pPr>
            <a:r>
              <a:rPr lang="ar-LB" sz="2000" b="1" u="sng" smtClean="0"/>
              <a:t>الاختراقات الأمنية</a:t>
            </a:r>
          </a:p>
          <a:p>
            <a:pPr eaLnBrk="1" hangingPunct="1"/>
            <a:r>
              <a:rPr lang="ar-LB" sz="2000" b="1" u="sng" smtClean="0"/>
              <a:t>سن قوانين </a:t>
            </a:r>
            <a:r>
              <a:rPr lang="ar-LB" sz="2000" smtClean="0"/>
              <a:t>تعاقب على مثل هذه الجرائم سواء ارتكبت على أراضي الدول الموقعة أو على متن السفن أو الطائرات المسجلة فيها، كما تطبق أيضا على رعاياها في الخارج</a:t>
            </a:r>
            <a:endParaRPr lang="en-US" sz="2000" smtClean="0"/>
          </a:p>
          <a:p>
            <a:pPr lvl="1" eaLnBrk="1" hangingPunct="1"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80963" y="1447800"/>
            <a:ext cx="8910637" cy="510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ar-LB" sz="2200" smtClean="0"/>
              <a:t>وضع كافة </a:t>
            </a:r>
            <a:r>
              <a:rPr lang="ar-LB" sz="2200" b="1" u="sng" smtClean="0"/>
              <a:t>الاجراءات الوطنية </a:t>
            </a:r>
            <a:r>
              <a:rPr lang="ar-LB" sz="2200" smtClean="0"/>
              <a:t>اللازمة من أجل</a:t>
            </a:r>
            <a:endParaRPr lang="en-US" sz="2200" smtClean="0"/>
          </a:p>
          <a:p>
            <a:pPr lvl="2" eaLnBrk="1" hangingPunct="1"/>
            <a:r>
              <a:rPr lang="ar-LB" sz="2200" b="1" u="sng" smtClean="0"/>
              <a:t>كشف جرائم المعلوماتية والتحقيق </a:t>
            </a:r>
            <a:r>
              <a:rPr lang="ar-LB" sz="2200" smtClean="0"/>
              <a:t>فيها، وملاحقة فاعليها ومعاقبتهم</a:t>
            </a:r>
          </a:p>
          <a:p>
            <a:pPr lvl="2" eaLnBrk="1" hangingPunct="1"/>
            <a:r>
              <a:rPr lang="ar-LB" sz="2200" b="1" u="sng" smtClean="0"/>
              <a:t>جمع وتوثيق الأدلة الالكترونية </a:t>
            </a:r>
            <a:r>
              <a:rPr lang="ar-LB" sz="2200" smtClean="0"/>
              <a:t>المُستخدمة في الجرائم الجنائية</a:t>
            </a:r>
            <a:endParaRPr lang="en-US" sz="2200" smtClean="0"/>
          </a:p>
          <a:p>
            <a:pPr eaLnBrk="1" hangingPunct="1"/>
            <a:r>
              <a:rPr lang="ar-LB" sz="2000" smtClean="0"/>
              <a:t>تشمل الاجراءات</a:t>
            </a:r>
            <a:endParaRPr lang="en-US" sz="2000" smtClean="0"/>
          </a:p>
          <a:p>
            <a:pPr lvl="2" eaLnBrk="1" hangingPunct="1"/>
            <a:r>
              <a:rPr lang="ar-LB" sz="2200" smtClean="0"/>
              <a:t>المسارعة الى </a:t>
            </a:r>
            <a:r>
              <a:rPr lang="ar-LB" sz="2200" b="1" u="sng" smtClean="0"/>
              <a:t>المحافظة على البيانات المخزنة </a:t>
            </a:r>
            <a:r>
              <a:rPr lang="ar-LB" sz="2200" smtClean="0"/>
              <a:t>على الحواسيب</a:t>
            </a:r>
          </a:p>
          <a:p>
            <a:pPr lvl="2" eaLnBrk="1" hangingPunct="1"/>
            <a:r>
              <a:rPr lang="ar-LB" sz="2200" smtClean="0"/>
              <a:t>المسارعة الى </a:t>
            </a:r>
            <a:r>
              <a:rPr lang="ar-LB" sz="2200" b="1" u="sng" smtClean="0"/>
              <a:t>المحافظة على بيانات حركة المعلومات</a:t>
            </a:r>
            <a:endParaRPr lang="en-US" sz="2200" b="1" u="sng" smtClean="0"/>
          </a:p>
          <a:p>
            <a:pPr lvl="2" eaLnBrk="1" hangingPunct="1"/>
            <a:r>
              <a:rPr lang="ar-LB" sz="2200" smtClean="0"/>
              <a:t>امكانية </a:t>
            </a:r>
            <a:r>
              <a:rPr lang="ar-LB" sz="2200" b="1" u="sng" smtClean="0"/>
              <a:t>تفتيش وكشف البيانات المخزنة </a:t>
            </a:r>
            <a:r>
              <a:rPr lang="ar-LB" sz="2200" smtClean="0"/>
              <a:t>على الحواسيب عند الحاجة</a:t>
            </a:r>
            <a:endParaRPr lang="en-US" sz="2200" smtClean="0"/>
          </a:p>
          <a:p>
            <a:pPr lvl="2" eaLnBrk="1" hangingPunct="1"/>
            <a:r>
              <a:rPr lang="ar-LB" sz="2200" smtClean="0"/>
              <a:t>امكانية </a:t>
            </a:r>
            <a:r>
              <a:rPr lang="ar-LB" sz="2200" b="1" u="sng" smtClean="0"/>
              <a:t>مراقبة وتجميع معلومات حركة البيانات </a:t>
            </a:r>
            <a:r>
              <a:rPr lang="ar-LB" sz="2200" smtClean="0"/>
              <a:t>بصورة مباشرة</a:t>
            </a:r>
            <a:endParaRPr lang="en-GB" sz="2200" smtClean="0"/>
          </a:p>
          <a:p>
            <a:pPr lvl="2" eaLnBrk="1" hangingPunct="1"/>
            <a:r>
              <a:rPr lang="ar-LB" sz="2200" smtClean="0"/>
              <a:t>امكانية </a:t>
            </a:r>
            <a:r>
              <a:rPr lang="ar-LB" sz="2200" b="1" u="sng" smtClean="0"/>
              <a:t>اعتراض مضامين البيانات والاطلاع </a:t>
            </a:r>
            <a:r>
              <a:rPr lang="ar-LB" sz="2200" smtClean="0"/>
              <a:t>عليها عند الحاجة</a:t>
            </a:r>
          </a:p>
          <a:p>
            <a:pPr eaLnBrk="1" hangingPunct="1"/>
            <a:r>
              <a:rPr lang="ar-LB" sz="2200" smtClean="0"/>
              <a:t>إنشاء </a:t>
            </a:r>
            <a:r>
              <a:rPr lang="ar-LB" sz="2200" b="1" u="sng" smtClean="0"/>
              <a:t>نظام سريع وفعال للتعاون الدولي </a:t>
            </a:r>
            <a:r>
              <a:rPr lang="ar-LB" sz="2200" smtClean="0"/>
              <a:t>بحيث</a:t>
            </a:r>
          </a:p>
          <a:p>
            <a:pPr lvl="1" eaLnBrk="1" hangingPunct="1"/>
            <a:r>
              <a:rPr lang="ar-LB" sz="2200" smtClean="0"/>
              <a:t>يُسمح لسلطات </a:t>
            </a:r>
            <a:r>
              <a:rPr lang="ar-LB" sz="2200" b="1" u="sng" smtClean="0"/>
              <a:t>تطبيق القانون في </a:t>
            </a:r>
            <a:r>
              <a:rPr lang="ar-LB" sz="2200" smtClean="0"/>
              <a:t>أحد البلدان بالاطلاع على الأدلة المسجّلة على حواسيب </a:t>
            </a:r>
            <a:r>
              <a:rPr lang="ar-LB" sz="2200" b="1" u="sng" smtClean="0"/>
              <a:t>البلدان الآخرى</a:t>
            </a:r>
          </a:p>
          <a:p>
            <a:pPr lvl="1" eaLnBrk="1" hangingPunct="1"/>
            <a:r>
              <a:rPr lang="ar-LB" sz="2200" smtClean="0"/>
              <a:t>يُسمح بإنشاء </a:t>
            </a:r>
            <a:r>
              <a:rPr lang="ar-LB" sz="2200" b="1" u="sng" smtClean="0"/>
              <a:t>شبكة اتصال </a:t>
            </a:r>
            <a:r>
              <a:rPr lang="ar-LB" sz="2200" smtClean="0"/>
              <a:t>لتقديم المساعدة العاجلة في التحقيقات عبر الحدود</a:t>
            </a:r>
          </a:p>
        </p:txBody>
      </p:sp>
      <p:sp>
        <p:nvSpPr>
          <p:cNvPr id="19459" name="Title 1"/>
          <p:cNvSpPr txBox="1">
            <a:spLocks/>
          </p:cNvSpPr>
          <p:nvPr/>
        </p:nvSpPr>
        <p:spPr bwMode="auto">
          <a:xfrm>
            <a:off x="152400" y="114300"/>
            <a:ext cx="7972425" cy="1228725"/>
          </a:xfrm>
          <a:prstGeom prst="rect">
            <a:avLst/>
          </a:prstGeom>
          <a:solidFill>
            <a:srgbClr val="272C89"/>
          </a:solidFill>
          <a:ln w="25400" algn="ctr">
            <a:solidFill>
              <a:srgbClr val="4F3F7E"/>
            </a:solidFill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ar-LB" sz="2800" b="1">
                <a:solidFill>
                  <a:schemeClr val="bg1"/>
                </a:solidFill>
              </a:rPr>
              <a:t>مكافحة جرائم المعلوماتية</a:t>
            </a:r>
            <a:endParaRPr lang="en-US" sz="2800" b="1">
              <a:solidFill>
                <a:schemeClr val="bg1"/>
              </a:solidFill>
            </a:endParaRPr>
          </a:p>
          <a:p>
            <a:pPr algn="r" rtl="1"/>
            <a:r>
              <a:rPr lang="ar-LB" sz="3200" b="1">
                <a:solidFill>
                  <a:schemeClr val="bg1"/>
                </a:solidFill>
              </a:rPr>
              <a:t>اتفاقية المجلس الأوروبي لجرائم المعلوماتية (تتمة)</a:t>
            </a:r>
            <a:endParaRPr lang="ar-LB" sz="28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0963" y="1524000"/>
            <a:ext cx="9063037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</a:pPr>
            <a:r>
              <a:rPr lang="ar-LB" sz="2000" smtClean="0"/>
              <a:t>يجب على البيانات ذات الطابع الشخصي أن تكون</a:t>
            </a:r>
          </a:p>
          <a:p>
            <a:pPr lvl="1" eaLnBrk="1" hangingPunct="1">
              <a:lnSpc>
                <a:spcPct val="90000"/>
              </a:lnSpc>
            </a:pPr>
            <a:r>
              <a:rPr lang="ar-LB" sz="2000" b="1" u="sng" smtClean="0"/>
              <a:t>مُعالجة</a:t>
            </a:r>
            <a:r>
              <a:rPr lang="ar-LB" sz="2000" smtClean="0"/>
              <a:t> بطريقة </a:t>
            </a:r>
            <a:r>
              <a:rPr lang="ar-LB" sz="2000" b="1" u="sng" smtClean="0"/>
              <a:t>قانونية وعادلة - </a:t>
            </a:r>
            <a:r>
              <a:rPr lang="ar-LB" sz="2000" smtClean="0"/>
              <a:t>معالجة وفقاً لحقوق البيانات المنصوص عليها  في قانون 1998</a:t>
            </a:r>
            <a:endParaRPr lang="en-US" sz="2000" b="1" u="sng" smtClean="0"/>
          </a:p>
          <a:p>
            <a:pPr lvl="1" eaLnBrk="1" hangingPunct="1">
              <a:lnSpc>
                <a:spcPct val="90000"/>
              </a:lnSpc>
            </a:pPr>
            <a:r>
              <a:rPr lang="ar-LB" sz="2000" smtClean="0"/>
              <a:t>أن </a:t>
            </a:r>
            <a:r>
              <a:rPr lang="ar-LB" sz="2000" b="1" u="sng" smtClean="0"/>
              <a:t>تجمّع وتستعمل لغايات تبليغية </a:t>
            </a:r>
            <a:r>
              <a:rPr lang="ar-LB" sz="2000" smtClean="0"/>
              <a:t>فقط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ar-LB" sz="2000" b="1" u="sng" smtClean="0"/>
              <a:t>مناسبة، مفيدة وغير مفرطة</a:t>
            </a:r>
            <a:endParaRPr lang="en-US" sz="2000" b="1" u="sng" smtClean="0"/>
          </a:p>
          <a:p>
            <a:pPr lvl="1" eaLnBrk="1" hangingPunct="1">
              <a:lnSpc>
                <a:spcPct val="90000"/>
              </a:lnSpc>
            </a:pPr>
            <a:r>
              <a:rPr lang="ar-LB" sz="2000" b="1" u="sng" smtClean="0"/>
              <a:t>دقيقة</a:t>
            </a:r>
            <a:r>
              <a:rPr lang="ar-LB" sz="2000" smtClean="0"/>
              <a:t> وأن يجري </a:t>
            </a:r>
            <a:r>
              <a:rPr lang="ar-LB" sz="2000" b="1" u="sng" smtClean="0"/>
              <a:t>تحديثها</a:t>
            </a:r>
            <a:r>
              <a:rPr lang="ar-LB" sz="2000" smtClean="0"/>
              <a:t> عند الحاجة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ar-LB" sz="2000" smtClean="0"/>
              <a:t>أن يتمّ </a:t>
            </a:r>
            <a:r>
              <a:rPr lang="ar-LB" sz="2000" b="1" u="sng" smtClean="0"/>
              <a:t>الاحتفاظ بها فقط للفترة اللازمة</a:t>
            </a:r>
            <a:r>
              <a:rPr lang="ar-LB" sz="2000" smtClean="0"/>
              <a:t> التي جُمعت من أجلها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ar-LB" sz="2000" smtClean="0"/>
              <a:t>يجب اتخاذ كافة التدابير التقنية والتنظيمية باعتبار أنّها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r>
              <a:rPr lang="ar-LB" sz="2000" smtClean="0"/>
              <a:t>وضعت </a:t>
            </a:r>
            <a:r>
              <a:rPr lang="ar-LB" sz="2000" b="1" u="sng" smtClean="0"/>
              <a:t>للحماية ضد الاطلاع غير المصرّح به </a:t>
            </a:r>
            <a:r>
              <a:rPr lang="ar-LB" sz="2000" smtClean="0"/>
              <a:t>على البيانات ذات الطابع الشخصي أو التلاعب بها أو التسبب بضياعها</a:t>
            </a:r>
            <a:r>
              <a:rPr lang="en-US" sz="2000" smtClean="0"/>
              <a:t> </a:t>
            </a:r>
          </a:p>
          <a:p>
            <a:pPr lvl="1" eaLnBrk="1" hangingPunct="1">
              <a:lnSpc>
                <a:spcPct val="90000"/>
              </a:lnSpc>
            </a:pPr>
            <a:r>
              <a:rPr lang="ar-LB" sz="2000" b="1" u="sng" smtClean="0"/>
              <a:t>التزام</a:t>
            </a:r>
            <a:r>
              <a:rPr lang="ar-LB" sz="2000" smtClean="0"/>
              <a:t> تعاقدي خطّي ينصّ على انه </a:t>
            </a:r>
            <a:r>
              <a:rPr lang="ar-LB" sz="2000" b="1" u="sng" smtClean="0"/>
              <a:t>لدى معالجة أية بيانات يجب أن يمتثل صاحبه للتشريعات </a:t>
            </a:r>
            <a:r>
              <a:rPr lang="ar-LB" sz="2000" smtClean="0"/>
              <a:t>ذات الصلة، وضمان أن مثل هذه الترتيبات موجودة ومعمول بها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ar-LB" sz="2000" smtClean="0"/>
              <a:t>يجب عدم نقل المعلومات ذات الطابع الشخصي إلى اي بلد من خارج بلدان المنطقة الاقتصادية الأوروبية (</a:t>
            </a:r>
            <a:r>
              <a:rPr lang="en-US" sz="2000" smtClean="0"/>
              <a:t>EEA</a:t>
            </a:r>
            <a:r>
              <a:rPr lang="ar-LB" sz="2000" smtClean="0"/>
              <a:t>)، إلا إذا كان هذا البلد لديه ضمانات على "مستوى مناسب من الحماية" تضمن المحفاظة على حقوق وحرية البيانات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00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52400" y="114300"/>
            <a:ext cx="7972425" cy="1228725"/>
          </a:xfrm>
          <a:prstGeom prst="rect">
            <a:avLst/>
          </a:prstGeom>
          <a:solidFill>
            <a:srgbClr val="272C89"/>
          </a:solidFill>
          <a:ln w="25400" cap="flat" cmpd="sng" algn="ctr">
            <a:solidFill>
              <a:srgbClr val="4F3F7E"/>
            </a:solidFill>
            <a:prstDash val="solid"/>
          </a:ln>
          <a:effectLst/>
        </p:spPr>
        <p:txBody>
          <a:bodyPr anchor="ctr">
            <a:normAutofit lnSpcReduction="10000"/>
          </a:bodyPr>
          <a:lstStyle/>
          <a:p>
            <a:pPr algn="r" rtl="1">
              <a:defRPr/>
            </a:pPr>
            <a:r>
              <a:rPr lang="ar-LB" sz="2800" b="1" dirty="0">
                <a:solidFill>
                  <a:schemeClr val="bg1"/>
                </a:solidFill>
                <a:latin typeface="+mn-lt"/>
                <a:cs typeface="+mn-cs"/>
              </a:rPr>
              <a:t>قانون حماية البيانات في بريطانيا (</a:t>
            </a:r>
            <a:r>
              <a:rPr lang="en-US" sz="2800" b="1" dirty="0">
                <a:solidFill>
                  <a:schemeClr val="bg1"/>
                </a:solidFill>
                <a:latin typeface="+mn-lt"/>
                <a:cs typeface="+mn-cs"/>
              </a:rPr>
              <a:t>DPA</a:t>
            </a:r>
            <a:r>
              <a:rPr lang="ar-LB" sz="2800" b="1" dirty="0">
                <a:solidFill>
                  <a:schemeClr val="bg1"/>
                </a:solidFill>
                <a:latin typeface="+mn-lt"/>
                <a:cs typeface="+mn-cs"/>
              </a:rPr>
              <a:t>)</a:t>
            </a:r>
            <a:r>
              <a:rPr lang="ar-LB" sz="3200" b="1" dirty="0">
                <a:solidFill>
                  <a:schemeClr val="bg1"/>
                </a:solidFill>
                <a:latin typeface="+mn-lt"/>
                <a:cs typeface="+mn-cs"/>
              </a:rPr>
              <a:t> 1998</a:t>
            </a:r>
            <a:endParaRPr lang="ar-LB" sz="28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r" rtl="1">
              <a:defRPr/>
            </a:pPr>
            <a:r>
              <a:rPr lang="ar-LB" sz="4400" b="1" dirty="0">
                <a:solidFill>
                  <a:schemeClr val="bg1"/>
                </a:solidFill>
                <a:latin typeface="+mn-lt"/>
                <a:cs typeface="+mn-cs"/>
              </a:rPr>
              <a:t>المبادىء العامة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0" y="1447800"/>
            <a:ext cx="9144000" cy="510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ar-LB" sz="2000" b="1" u="sng" smtClean="0"/>
              <a:t>المبادئ العامة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ar-LB" sz="2000" b="1" u="sng" smtClean="0"/>
              <a:t>القوانين الاتحادية ليست الوسيلة الأساسية </a:t>
            </a:r>
            <a:r>
              <a:rPr lang="ar-LB" sz="2000" smtClean="0"/>
              <a:t>الدافعة لتأمين الفضاء الإلكتروني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ar-LB" sz="2000" b="1" u="sng" smtClean="0"/>
              <a:t>القطاع الخاص</a:t>
            </a:r>
            <a:r>
              <a:rPr lang="ar-LB" sz="2000" b="1" smtClean="0"/>
              <a:t> </a:t>
            </a:r>
            <a:r>
              <a:rPr lang="ar-LB" sz="2000" b="1" u="sng" smtClean="0"/>
              <a:t>أفضل تجهيزاً وتنظيماً</a:t>
            </a:r>
            <a:r>
              <a:rPr lang="ar-LB" sz="2000" b="1" smtClean="0"/>
              <a:t> </a:t>
            </a:r>
            <a:r>
              <a:rPr lang="ar-LB" sz="2000" smtClean="0"/>
              <a:t>للاستجابة والرد على التهديدات المتطورة في عالم الفضاء السيبراني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ar-LB" sz="2000" smtClean="0"/>
              <a:t>إنّ </a:t>
            </a:r>
            <a:r>
              <a:rPr lang="ar-LB" sz="2000" u="sng" smtClean="0"/>
              <a:t>ا</a:t>
            </a:r>
            <a:r>
              <a:rPr lang="ar-LB" sz="2000" b="1" u="sng" smtClean="0"/>
              <a:t>لسوق</a:t>
            </a:r>
            <a:r>
              <a:rPr lang="ar-LB" sz="2000" smtClean="0"/>
              <a:t> هو الذي يوفّر </a:t>
            </a:r>
            <a:r>
              <a:rPr lang="ar-LB" sz="2000" b="1" u="sng" smtClean="0"/>
              <a:t>قوة الدفع الرئيسية</a:t>
            </a:r>
            <a:r>
              <a:rPr lang="ar-LB" sz="2000" b="1" smtClean="0"/>
              <a:t> </a:t>
            </a:r>
            <a:r>
              <a:rPr lang="ar-LB" sz="2000" smtClean="0"/>
              <a:t>في تحسين الأمن الالكتروني</a:t>
            </a:r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ar-LB" sz="2000" b="1" u="sng" smtClean="0"/>
              <a:t>تسعى الشركات</a:t>
            </a:r>
            <a:r>
              <a:rPr lang="ar-LB" sz="2000" b="1" smtClean="0"/>
              <a:t> لرفع </a:t>
            </a:r>
            <a:r>
              <a:rPr lang="ar-LB" sz="2000" smtClean="0"/>
              <a:t>مستويات الحماية والأمن </a:t>
            </a:r>
            <a:r>
              <a:rPr lang="ar-LB" sz="2000" b="1" u="sng" smtClean="0"/>
              <a:t>بالاستفادة</a:t>
            </a:r>
            <a:r>
              <a:rPr lang="ar-LB" sz="2000" smtClean="0"/>
              <a:t> من زيادة </a:t>
            </a:r>
            <a:r>
              <a:rPr lang="ar-LB" sz="2000" b="1" u="sng" smtClean="0"/>
              <a:t>الوعي</a:t>
            </a:r>
            <a:r>
              <a:rPr lang="ar-LB" sz="2000" smtClean="0"/>
              <a:t> الفردي و</a:t>
            </a:r>
            <a:r>
              <a:rPr lang="ar-LB" sz="2000" b="1" u="sng" smtClean="0"/>
              <a:t>الجهود التطوعية </a:t>
            </a:r>
            <a:endParaRPr lang="en-US" sz="2000" b="1" u="sng" smtClean="0"/>
          </a:p>
          <a:p>
            <a:pPr lvl="1" eaLnBrk="1" hangingPunct="1">
              <a:spcBef>
                <a:spcPts val="300"/>
              </a:spcBef>
            </a:pPr>
            <a:r>
              <a:rPr lang="ar-LB" sz="2000" smtClean="0"/>
              <a:t>إنّ </a:t>
            </a:r>
            <a:r>
              <a:rPr lang="ar-LB" sz="2000" b="1" u="sng" smtClean="0"/>
              <a:t>الشراكة بين القطاعين العام والخاص</a:t>
            </a:r>
            <a:r>
              <a:rPr lang="ar-LB" sz="2000" b="1" smtClean="0"/>
              <a:t> هي </a:t>
            </a:r>
            <a:r>
              <a:rPr lang="ar-LB" sz="2000" smtClean="0"/>
              <a:t>محور خطط حماية البنى التحتية التي يمتلك أكثريتها القطاع الخاص</a:t>
            </a:r>
          </a:p>
          <a:p>
            <a:pPr lvl="1" eaLnBrk="1" hangingPunct="1">
              <a:spcBef>
                <a:spcPts val="300"/>
              </a:spcBef>
              <a:buFontTx/>
              <a:buNone/>
            </a:pPr>
            <a:endParaRPr lang="ar-LB" sz="2000" smtClean="0"/>
          </a:p>
          <a:p>
            <a:pPr eaLnBrk="1" hangingPunct="1">
              <a:lnSpc>
                <a:spcPct val="90000"/>
              </a:lnSpc>
              <a:spcBef>
                <a:spcPts val="300"/>
              </a:spcBef>
            </a:pPr>
            <a:r>
              <a:rPr lang="ar-LB" sz="2000" b="1" u="sng" smtClean="0"/>
              <a:t>تلعب الحكومة دوراً في الحالات التالية</a:t>
            </a:r>
            <a:endParaRPr lang="en-US" sz="2000" b="1" u="sng" smtClean="0"/>
          </a:p>
          <a:p>
            <a:pPr lvl="1" eaLnBrk="1" hangingPunct="1">
              <a:lnSpc>
                <a:spcPct val="90000"/>
              </a:lnSpc>
              <a:spcBef>
                <a:spcPts val="300"/>
              </a:spcBef>
            </a:pPr>
            <a:r>
              <a:rPr lang="ar-LB" sz="2000" smtClean="0"/>
              <a:t>حال وجود </a:t>
            </a:r>
            <a:r>
              <a:rPr lang="ar-LB" sz="2000" b="1" u="sng" smtClean="0"/>
              <a:t>حواجز قانونية </a:t>
            </a:r>
            <a:r>
              <a:rPr lang="ar-LB" sz="2000" smtClean="0"/>
              <a:t>أو </a:t>
            </a:r>
            <a:r>
              <a:rPr lang="ar-LB" sz="2000" b="1" u="sng" smtClean="0"/>
              <a:t>ارتفاع التكاليف </a:t>
            </a:r>
            <a:r>
              <a:rPr lang="ar-LB" sz="2000" smtClean="0"/>
              <a:t>ممّا يسبب مشاكل جوهرية لصناعات القطاع الخاص</a:t>
            </a:r>
          </a:p>
          <a:p>
            <a:pPr lvl="1" eaLnBrk="1" hangingPunct="1">
              <a:spcBef>
                <a:spcPts val="300"/>
              </a:spcBef>
            </a:pPr>
            <a:r>
              <a:rPr lang="ar-LB" sz="2000" smtClean="0"/>
              <a:t>العمل على </a:t>
            </a:r>
            <a:r>
              <a:rPr lang="ar-LB" sz="2000" b="1" u="sng" smtClean="0"/>
              <a:t>تأمين أمن الفضاء السيبراني الخاص بها</a:t>
            </a:r>
            <a:endParaRPr lang="en-US" sz="2000" b="1" u="sng" smtClean="0"/>
          </a:p>
          <a:p>
            <a:pPr lvl="1" eaLnBrk="1" hangingPunct="1">
              <a:spcBef>
                <a:spcPts val="300"/>
              </a:spcBef>
            </a:pPr>
            <a:r>
              <a:rPr lang="ar-LB" sz="2000" b="1" u="sng" smtClean="0"/>
              <a:t>التعاطي مع الحكومات الأخرى </a:t>
            </a:r>
            <a:r>
              <a:rPr lang="ar-LB" sz="2000" smtClean="0"/>
              <a:t>في موضوع امن الفضاء السيبراني</a:t>
            </a:r>
            <a:endParaRPr lang="en-US" sz="2000" smtClean="0"/>
          </a:p>
          <a:p>
            <a:pPr lvl="1" eaLnBrk="1" hangingPunct="1">
              <a:spcBef>
                <a:spcPts val="300"/>
              </a:spcBef>
            </a:pPr>
            <a:r>
              <a:rPr lang="ar-LB" sz="2000" smtClean="0"/>
              <a:t>في حال وقوع </a:t>
            </a:r>
            <a:r>
              <a:rPr lang="ar-LB" sz="2000" b="1" u="sng" smtClean="0"/>
              <a:t>مشاكل تؤدي الى خفض توفر الموارد المشتركة</a:t>
            </a:r>
            <a:endParaRPr lang="en-US" sz="2000" b="1" u="sng" smtClean="0"/>
          </a:p>
          <a:p>
            <a:pPr lvl="1" eaLnBrk="1" hangingPunct="1">
              <a:spcBef>
                <a:spcPts val="300"/>
              </a:spcBef>
            </a:pPr>
            <a:r>
              <a:rPr lang="ar-LB" sz="2000" smtClean="0"/>
              <a:t>الحاجة إلى </a:t>
            </a:r>
            <a:r>
              <a:rPr lang="ar-LB" sz="2000" b="1" u="sng" smtClean="0"/>
              <a:t>زيادة مستوى الوعي العام</a:t>
            </a:r>
            <a:endParaRPr lang="en-US" sz="2000" b="1" u="sng" smtClean="0"/>
          </a:p>
          <a:p>
            <a:pPr eaLnBrk="1" hangingPunct="1">
              <a:spcBef>
                <a:spcPts val="300"/>
              </a:spcBef>
              <a:buFontTx/>
              <a:buNone/>
            </a:pPr>
            <a:endParaRPr lang="ar-LB" sz="2400" smtClean="0"/>
          </a:p>
        </p:txBody>
      </p:sp>
      <p:sp>
        <p:nvSpPr>
          <p:cNvPr id="21507" name="Title 1">
            <a:hlinkClick r:id="" action="ppaction://noaction"/>
          </p:cNvPr>
          <p:cNvSpPr txBox="1">
            <a:spLocks/>
          </p:cNvSpPr>
          <p:nvPr/>
        </p:nvSpPr>
        <p:spPr bwMode="auto">
          <a:xfrm>
            <a:off x="152400" y="114300"/>
            <a:ext cx="7972425" cy="1228725"/>
          </a:xfrm>
          <a:prstGeom prst="rect">
            <a:avLst/>
          </a:prstGeom>
          <a:solidFill>
            <a:srgbClr val="272C89"/>
          </a:solidFill>
          <a:ln w="25400" algn="ctr">
            <a:solidFill>
              <a:srgbClr val="4F3F7E"/>
            </a:solidFill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ar-LB" sz="2400" b="1">
                <a:solidFill>
                  <a:schemeClr val="bg1"/>
                </a:solidFill>
              </a:rPr>
              <a:t>سياسة حماية الفضاء السيبراني في الولايات المتحدة</a:t>
            </a:r>
          </a:p>
          <a:p>
            <a:pPr algn="r" rtl="1"/>
            <a:r>
              <a:rPr lang="ar-LB" sz="3200" b="1">
                <a:solidFill>
                  <a:schemeClr val="bg1"/>
                </a:solidFill>
              </a:rPr>
              <a:t>المبادئ العامة</a:t>
            </a:r>
            <a:r>
              <a:rPr lang="en-US" sz="3200" b="1">
                <a:solidFill>
                  <a:schemeClr val="bg1"/>
                </a:solidFill>
              </a:rPr>
              <a:t> </a:t>
            </a:r>
            <a:r>
              <a:rPr lang="ar-LB" sz="3200" b="1">
                <a:solidFill>
                  <a:schemeClr val="bg1"/>
                </a:solidFill>
              </a:rPr>
              <a:t>و دور الحكومة</a:t>
            </a:r>
            <a:endParaRPr lang="en-US" sz="3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 bwMode="auto">
          <a:xfrm>
            <a:off x="0" y="1371600"/>
            <a:ext cx="9144000" cy="5334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ar-LB" sz="1800" b="1" u="sng" smtClean="0"/>
              <a:t>ت2 / نوفمبر 2002 :</a:t>
            </a:r>
            <a:r>
              <a:rPr lang="ar-LB" sz="1800" smtClean="0"/>
              <a:t> أسندت المهام المتعلقة بأمن الفضاء السيبراني الى وزارة الأمن القومي الأميركية (</a:t>
            </a:r>
            <a:r>
              <a:rPr lang="en-US" sz="1800" smtClean="0"/>
              <a:t>DHS</a:t>
            </a:r>
            <a:r>
              <a:rPr lang="ar-LB" sz="1800" smtClean="0"/>
              <a:t>)  --&gt; </a:t>
            </a:r>
            <a:r>
              <a:rPr lang="ar-LB" sz="1800" b="1" u="sng" smtClean="0"/>
              <a:t>شعبة تحليل المعلومات وحماية البنية الأساسية (</a:t>
            </a:r>
            <a:r>
              <a:rPr lang="en-US" sz="1800" b="1" u="sng" smtClean="0"/>
              <a:t>IAIP</a:t>
            </a:r>
            <a:r>
              <a:rPr lang="ar-LB" sz="1800" b="1" u="sng" smtClean="0"/>
              <a:t>)</a:t>
            </a:r>
          </a:p>
          <a:p>
            <a:pPr eaLnBrk="1" hangingPunct="1"/>
            <a:r>
              <a:rPr lang="ar-LB" sz="1800" b="1" u="sng" smtClean="0"/>
              <a:t>حزيران/يونيو 2003 :أنشئت شعبة أمن الفضاء السيبراني الوطني</a:t>
            </a:r>
            <a:r>
              <a:rPr lang="en-US" sz="1800" b="1" u="sng" smtClean="0"/>
              <a:t>(NCSD) </a:t>
            </a:r>
            <a:r>
              <a:rPr lang="ar-LB" sz="1800" b="1" u="sng" smtClean="0"/>
              <a:t> ضمن إطار </a:t>
            </a:r>
            <a:r>
              <a:rPr lang="en-US" sz="1800" b="1" u="sng" smtClean="0"/>
              <a:t>IAIP</a:t>
            </a:r>
            <a:endParaRPr lang="ar-LB" sz="1800" b="1" u="sng" smtClean="0"/>
          </a:p>
          <a:p>
            <a:pPr lvl="1" eaLnBrk="1" hangingPunct="1"/>
            <a:r>
              <a:rPr lang="ar-LB" sz="1800" smtClean="0"/>
              <a:t>مراقبة الفضاء الإلكتروني وإصدار التحذيرات والإنذارات</a:t>
            </a:r>
          </a:p>
          <a:p>
            <a:pPr lvl="1" eaLnBrk="1" hangingPunct="1"/>
            <a:r>
              <a:rPr lang="ar-LB" sz="1800" smtClean="0"/>
              <a:t> تسهيل تبادل وتقاسم المعلومات</a:t>
            </a:r>
          </a:p>
          <a:p>
            <a:pPr lvl="1" eaLnBrk="1" hangingPunct="1"/>
            <a:r>
              <a:rPr lang="ar-LB" sz="1800" smtClean="0"/>
              <a:t>الاستجابة للحوادث الكبيرة والمساعدة على المستوى الوطني في جهود المعالجة</a:t>
            </a:r>
          </a:p>
          <a:p>
            <a:pPr eaLnBrk="1" hangingPunct="1"/>
            <a:r>
              <a:rPr lang="ar-LB" sz="1800" b="1" u="sng" smtClean="0"/>
              <a:t>أيلول/سبتمبر 2003 :عين فريق الاستعداد لطوارئ الحاسوب في الولايات المتحدة (</a:t>
            </a:r>
            <a:r>
              <a:rPr lang="en-US" sz="1800" b="1" u="sng" smtClean="0"/>
              <a:t>US-CERT</a:t>
            </a:r>
            <a:r>
              <a:rPr lang="ar-LB" sz="1800" b="1" u="sng" smtClean="0"/>
              <a:t>), </a:t>
            </a:r>
            <a:r>
              <a:rPr lang="ar-LB" sz="1800" smtClean="0"/>
              <a:t>وهي وحدة التنسيق لدى حكومة الولايات المتحدة ما بين مؤسسات القطاعين العام والخاص</a:t>
            </a:r>
            <a:endParaRPr lang="en-US" sz="1800" smtClean="0"/>
          </a:p>
          <a:p>
            <a:pPr eaLnBrk="1" hangingPunct="1"/>
            <a:r>
              <a:rPr lang="ar-LB" sz="1800" b="1" smtClean="0"/>
              <a:t>قانون</a:t>
            </a:r>
            <a:r>
              <a:rPr lang="en-US" sz="1800" b="1" smtClean="0"/>
              <a:t> </a:t>
            </a:r>
            <a:r>
              <a:rPr lang="ar-LB" sz="1800" b="1" smtClean="0"/>
              <a:t>إدارة أمن المعلومات الفيدرالية</a:t>
            </a:r>
            <a:r>
              <a:rPr lang="en-US" sz="1800" b="1" smtClean="0"/>
              <a:t>FISMA) </a:t>
            </a:r>
            <a:r>
              <a:rPr lang="ar-LB" sz="1800" b="1" smtClean="0"/>
              <a:t>) </a:t>
            </a:r>
            <a:r>
              <a:rPr lang="ar-LB" sz="1800" smtClean="0"/>
              <a:t>- </a:t>
            </a:r>
            <a:r>
              <a:rPr lang="ar-LB" sz="1800" b="1" u="sng" smtClean="0"/>
              <a:t>عام 2002</a:t>
            </a:r>
            <a:r>
              <a:rPr lang="ar-LB" sz="1800" smtClean="0"/>
              <a:t> </a:t>
            </a:r>
          </a:p>
          <a:p>
            <a:pPr lvl="1" eaLnBrk="1" hangingPunct="1"/>
            <a:r>
              <a:rPr lang="ar-LB" sz="1800" b="1" smtClean="0"/>
              <a:t>الهدف</a:t>
            </a:r>
            <a:r>
              <a:rPr lang="ar-LB" sz="1800" smtClean="0"/>
              <a:t> : تعزيز مقاومة الوكالات الاتحادية للهجمات على أمن الفضاء السيبراني</a:t>
            </a:r>
          </a:p>
          <a:p>
            <a:pPr lvl="1" eaLnBrk="1" hangingPunct="1"/>
            <a:r>
              <a:rPr lang="ar-LB" sz="1800" smtClean="0"/>
              <a:t>يلزم كبير موظفي الإعلام </a:t>
            </a:r>
            <a:r>
              <a:rPr lang="en-US" sz="1800" smtClean="0"/>
              <a:t>(CIO)</a:t>
            </a:r>
            <a:r>
              <a:rPr lang="ar-LB" sz="1800" smtClean="0"/>
              <a:t> في كل وكالة اتحادية بوضع وتطوير برنامج لأمن المعلومات على مستوى الوكالة</a:t>
            </a:r>
            <a:r>
              <a:rPr lang="en-US" sz="1800" smtClean="0"/>
              <a:t> </a:t>
            </a:r>
            <a:r>
              <a:rPr lang="ar-LB" sz="1800" smtClean="0"/>
              <a:t>يشمل</a:t>
            </a:r>
          </a:p>
          <a:p>
            <a:pPr lvl="2" eaLnBrk="1" hangingPunct="1">
              <a:lnSpc>
                <a:spcPct val="80000"/>
              </a:lnSpc>
            </a:pPr>
            <a:r>
              <a:rPr lang="ar-LB" sz="1800" b="1" u="sng" smtClean="0"/>
              <a:t>تقييم دوري للمخاطر</a:t>
            </a:r>
            <a:endParaRPr lang="en-US" sz="1800" b="1" u="sng" smtClean="0"/>
          </a:p>
          <a:p>
            <a:pPr lvl="2" eaLnBrk="1" hangingPunct="1">
              <a:lnSpc>
                <a:spcPct val="80000"/>
              </a:lnSpc>
            </a:pPr>
            <a:r>
              <a:rPr lang="ar-LB" sz="1800" b="1" u="sng" smtClean="0"/>
              <a:t>تطوير سياسات الحماية </a:t>
            </a:r>
            <a:r>
              <a:rPr lang="ar-LB" sz="1800" smtClean="0"/>
              <a:t>/ الخطط اللازمة / الإجراءات</a:t>
            </a:r>
            <a:endParaRPr lang="en-US" sz="1800" smtClean="0"/>
          </a:p>
          <a:p>
            <a:pPr lvl="2" eaLnBrk="1" hangingPunct="1">
              <a:lnSpc>
                <a:spcPct val="80000"/>
              </a:lnSpc>
            </a:pPr>
            <a:r>
              <a:rPr lang="ar-LB" sz="1800" b="1" u="sng" smtClean="0"/>
              <a:t>تدريب</a:t>
            </a:r>
            <a:r>
              <a:rPr lang="ar-LB" sz="1800" smtClean="0"/>
              <a:t> الأفراد على أساليب الحماية</a:t>
            </a:r>
            <a:endParaRPr lang="en-US" sz="1800" smtClean="0"/>
          </a:p>
          <a:p>
            <a:pPr lvl="2" eaLnBrk="1" hangingPunct="1">
              <a:lnSpc>
                <a:spcPct val="80000"/>
              </a:lnSpc>
            </a:pPr>
            <a:r>
              <a:rPr lang="ar-LB" sz="1800" smtClean="0"/>
              <a:t>إجراء </a:t>
            </a:r>
            <a:r>
              <a:rPr lang="ar-LB" sz="1800" b="1" u="sng" smtClean="0"/>
              <a:t>فحوصات</a:t>
            </a:r>
            <a:r>
              <a:rPr lang="ar-LB" sz="1800" smtClean="0"/>
              <a:t> وتقييم دوري لكافة الأنظمة</a:t>
            </a:r>
            <a:endParaRPr lang="en-US" sz="1800" smtClean="0"/>
          </a:p>
          <a:p>
            <a:pPr lvl="2" eaLnBrk="1" hangingPunct="1">
              <a:lnSpc>
                <a:spcPct val="80000"/>
              </a:lnSpc>
            </a:pPr>
            <a:r>
              <a:rPr lang="ar-LB" sz="1800" b="1" u="sng" smtClean="0"/>
              <a:t>تقديم تقارير</a:t>
            </a:r>
            <a:r>
              <a:rPr lang="ar-LB" sz="1800" smtClean="0"/>
              <a:t> اكتشاف الأحداث الحاصلة وتقارير طرق المعالجة</a:t>
            </a:r>
            <a:endParaRPr lang="en-US" sz="1800" smtClean="0"/>
          </a:p>
          <a:p>
            <a:pPr lvl="2" eaLnBrk="1" hangingPunct="1">
              <a:lnSpc>
                <a:spcPct val="80000"/>
              </a:lnSpc>
            </a:pPr>
            <a:r>
              <a:rPr lang="ar-LB" sz="1800" b="1" u="sng" smtClean="0"/>
              <a:t>تامين خطط لضمان استمرارية</a:t>
            </a:r>
            <a:r>
              <a:rPr lang="ar-LB" sz="1800" smtClean="0"/>
              <a:t> الخدمات أثناء التعرض لأي هجوم</a:t>
            </a:r>
          </a:p>
        </p:txBody>
      </p:sp>
      <p:sp>
        <p:nvSpPr>
          <p:cNvPr id="3" name="Title 1">
            <a:hlinkClick r:id="" action="ppaction://noaction"/>
          </p:cNvPr>
          <p:cNvSpPr txBox="1">
            <a:spLocks/>
          </p:cNvSpPr>
          <p:nvPr/>
        </p:nvSpPr>
        <p:spPr bwMode="auto">
          <a:xfrm>
            <a:off x="152400" y="114300"/>
            <a:ext cx="7972425" cy="1228725"/>
          </a:xfrm>
          <a:prstGeom prst="rect">
            <a:avLst/>
          </a:prstGeom>
          <a:solidFill>
            <a:srgbClr val="272C89"/>
          </a:solidFill>
          <a:ln w="25400" cap="flat" cmpd="sng" algn="ctr">
            <a:solidFill>
              <a:srgbClr val="4F3F7E"/>
            </a:solidFill>
            <a:prstDash val="solid"/>
          </a:ln>
          <a:effectLst/>
        </p:spPr>
        <p:txBody>
          <a:bodyPr anchor="ctr">
            <a:normAutofit/>
          </a:bodyPr>
          <a:lstStyle/>
          <a:p>
            <a:pPr algn="r" rtl="1">
              <a:defRPr/>
            </a:pPr>
            <a:r>
              <a:rPr lang="ar-LB" sz="2400" b="1" dirty="0">
                <a:solidFill>
                  <a:schemeClr val="bg1"/>
                </a:solidFill>
                <a:latin typeface="+mn-lt"/>
                <a:cs typeface="+mn-cs"/>
              </a:rPr>
              <a:t>سياسة حماية الفضاء السيبراني في الولايات المتحدة</a:t>
            </a:r>
          </a:p>
          <a:p>
            <a:pPr algn="r" rtl="1">
              <a:defRPr/>
            </a:pPr>
            <a:r>
              <a:rPr lang="ar-L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حماية فضاء الحكومة الالكتروني</a:t>
            </a:r>
            <a:endParaRPr lang="en-US" sz="32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0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3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3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3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3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30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3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0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 bwMode="auto">
          <a:xfrm>
            <a:off x="152400" y="114300"/>
            <a:ext cx="7972425" cy="1228725"/>
          </a:xfrm>
          <a:prstGeom prst="rect">
            <a:avLst/>
          </a:prstGeom>
          <a:solidFill>
            <a:srgbClr val="272C89"/>
          </a:solidFill>
          <a:ln w="25400" cap="flat" cmpd="sng" algn="ctr">
            <a:solidFill>
              <a:srgbClr val="4F3F7E"/>
            </a:solidFill>
            <a:prstDash val="solid"/>
          </a:ln>
          <a:effectLst/>
        </p:spPr>
        <p:txBody>
          <a:bodyPr anchor="ctr">
            <a:normAutofit/>
          </a:bodyPr>
          <a:lstStyle/>
          <a:p>
            <a:pPr algn="r" rtl="1">
              <a:defRPr/>
            </a:pPr>
            <a:r>
              <a:rPr lang="ar-L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الأطر التنظيمية والتشريعية المعتمدة في المنطقة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 bwMode="auto">
          <a:xfrm>
            <a:off x="0" y="1447800"/>
            <a:ext cx="9144000" cy="5181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ar-LB" sz="2000" b="1" u="sng" smtClean="0"/>
              <a:t>معظم دول المنطقة ومن بينها لبنان، لا يوجد لديها تشريع خاص </a:t>
            </a:r>
            <a:r>
              <a:rPr lang="ar-LB" sz="2000" smtClean="0"/>
              <a:t>يحكم عمل الفضاء السيبراني والانترنت</a:t>
            </a:r>
          </a:p>
          <a:p>
            <a:pPr eaLnBrk="1" hangingPunct="1"/>
            <a:r>
              <a:rPr lang="ar-LB" sz="2000" smtClean="0"/>
              <a:t>بدأ عدد من الدول في بذل الجهود لتشريع واعتماد مثل هذه القوانين</a:t>
            </a:r>
          </a:p>
          <a:p>
            <a:pPr eaLnBrk="1" hangingPunct="1"/>
            <a:r>
              <a:rPr lang="ar-LB" sz="2000" smtClean="0"/>
              <a:t>بدأت </a:t>
            </a:r>
            <a:r>
              <a:rPr lang="ar-LB" sz="2000" b="1" u="sng" smtClean="0"/>
              <a:t>الدول العربية ببذل جهود مشتركة </a:t>
            </a:r>
            <a:r>
              <a:rPr lang="ar-LB" sz="2000" smtClean="0"/>
              <a:t>لمعالجة قضايا الأمن ألمعلوماتي من خلال لجنة الاتصالات وتكنولوجيا المعلومات التابعة لجامعة الدول العربية</a:t>
            </a:r>
          </a:p>
          <a:p>
            <a:pPr eaLnBrk="1" hangingPunct="1"/>
            <a:r>
              <a:rPr lang="ar-LB" sz="2000" b="1" u="sng" smtClean="0"/>
              <a:t>الإمارات العربية المتحدة </a:t>
            </a:r>
            <a:r>
              <a:rPr lang="ar-LB" sz="2000" smtClean="0"/>
              <a:t>(شباط 2006) - </a:t>
            </a:r>
            <a:r>
              <a:rPr lang="ar-LB" sz="2000" b="1" u="sng" smtClean="0"/>
              <a:t>إصدار قانون اتحادي </a:t>
            </a:r>
            <a:r>
              <a:rPr lang="ar-LB" sz="2000" smtClean="0"/>
              <a:t>لمكافحة جرائم المعلوماتية</a:t>
            </a:r>
          </a:p>
          <a:p>
            <a:pPr eaLnBrk="1" hangingPunct="1"/>
            <a:r>
              <a:rPr lang="ar-LB" sz="2000" b="1" u="sng" smtClean="0"/>
              <a:t>المملكة العربية السعودية </a:t>
            </a:r>
            <a:r>
              <a:rPr lang="ar-LB" sz="2000" smtClean="0"/>
              <a:t>(ت1 2006) – </a:t>
            </a:r>
            <a:r>
              <a:rPr lang="ar-LB" sz="2000" b="1" u="sng" smtClean="0"/>
              <a:t>إصدار</a:t>
            </a:r>
            <a:r>
              <a:rPr lang="en-US" sz="2000" b="1" u="sng" smtClean="0"/>
              <a:t> </a:t>
            </a:r>
            <a:r>
              <a:rPr lang="ar-LB" sz="2000" b="1" u="sng" smtClean="0"/>
              <a:t>قانون يُجرّم التنصت</a:t>
            </a:r>
            <a:r>
              <a:rPr lang="ar-LB" sz="2000" smtClean="0"/>
              <a:t>، الاعتراض أو الاستفادة من البيانات الالكترونية من دون مسوغ قانوني</a:t>
            </a:r>
          </a:p>
          <a:p>
            <a:pPr eaLnBrk="1" hangingPunct="1"/>
            <a:r>
              <a:rPr lang="ar-LB" sz="2000" b="1" u="sng" smtClean="0"/>
              <a:t>مصر</a:t>
            </a:r>
            <a:r>
              <a:rPr lang="ar-LB" sz="2000" smtClean="0"/>
              <a:t> - </a:t>
            </a:r>
            <a:r>
              <a:rPr lang="ar-LB" sz="2000" b="1" u="sng" smtClean="0"/>
              <a:t>إدارة مركز للحماية مرتبط بشبكة انترنت عالمية مختصة </a:t>
            </a:r>
            <a:r>
              <a:rPr lang="ar-LB" sz="2000" smtClean="0"/>
              <a:t>بهدف تعزيز الإجراءات والسياسات المتبعة في مواجهة حالات الطوارئ والتهديدات التي قد يتعرض لها فضائها الالكتروني</a:t>
            </a:r>
          </a:p>
          <a:p>
            <a:pPr eaLnBrk="1" hangingPunct="1"/>
            <a:r>
              <a:rPr lang="ar-LB" sz="2000" b="1" u="sng" smtClean="0"/>
              <a:t>يجري تنظيم استخدام الإنترنت في بعض البلدان بناء للشروط المذكورة في تراخيص شركات تزويد خدمات الإنترنت</a:t>
            </a:r>
            <a:r>
              <a:rPr lang="ar-LB" sz="2000" smtClean="0"/>
              <a:t> (</a:t>
            </a:r>
            <a:r>
              <a:rPr lang="en-US" sz="2000" smtClean="0"/>
              <a:t>ISP’s</a:t>
            </a:r>
            <a:r>
              <a:rPr lang="ar-LB" sz="2000" smtClean="0"/>
              <a:t>) بهدف ضمان عدم استخدام الانترنت في أنشطة تتعارض مع القيم الاجتماعية والثقافية والسياسية والدينية أو الاقتصادية للدولة (وهي جزء من النظام الأساسي للاتصالات)</a:t>
            </a:r>
          </a:p>
          <a:p>
            <a:pPr eaLnBrk="1" hangingPunct="1"/>
            <a:r>
              <a:rPr lang="ar-LB" sz="2000" smtClean="0"/>
              <a:t>لا تزال </a:t>
            </a:r>
            <a:r>
              <a:rPr lang="ar-LB" sz="2000" b="1" u="sng" smtClean="0"/>
              <a:t>بعض الحكومات تمنع الوصول إلى الكثير من الخدمات الجديدة بذريعة الأسباب الأمنية</a:t>
            </a:r>
            <a:r>
              <a:rPr lang="ar-LB" sz="2000" smtClean="0"/>
              <a:t>. عام 2006 تمّ منع استعمال الصوت عبر بروتوكول الإنترنت</a:t>
            </a:r>
            <a:r>
              <a:rPr lang="en-US" sz="2000" smtClean="0"/>
              <a:t>VoIP) </a:t>
            </a:r>
            <a:r>
              <a:rPr lang="ar-LB" sz="2000" smtClean="0"/>
              <a:t>) وكذلك خدمة سكايب (</a:t>
            </a:r>
            <a:r>
              <a:rPr lang="en-US" sz="2000" smtClean="0"/>
              <a:t>Skype</a:t>
            </a:r>
            <a:r>
              <a:rPr lang="ar-LB" sz="2000" smtClean="0"/>
              <a:t>)  لفترة قصيرة  في الأردن كما حظر استعمال </a:t>
            </a:r>
            <a:r>
              <a:rPr lang="en-US" sz="2000" smtClean="0"/>
              <a:t>Google Earth</a:t>
            </a:r>
            <a:r>
              <a:rPr lang="ar-LB" sz="2000" smtClean="0"/>
              <a:t> في البحرين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0" y="1371600"/>
            <a:ext cx="9144000" cy="5257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ts val="300"/>
              </a:spcBef>
            </a:pPr>
            <a:r>
              <a:rPr lang="ar-LB" sz="2000" smtClean="0"/>
              <a:t>بمبادرة من هيئة تنظيم الاتصالات بهدف</a:t>
            </a:r>
            <a:endParaRPr lang="en-US" sz="2000" smtClean="0"/>
          </a:p>
          <a:p>
            <a:pPr lvl="1" eaLnBrk="1" hangingPunct="1">
              <a:spcBef>
                <a:spcPts val="300"/>
              </a:spcBef>
            </a:pPr>
            <a:r>
              <a:rPr lang="ar-LB" sz="2000" smtClean="0"/>
              <a:t>تعزيز</a:t>
            </a:r>
            <a:r>
              <a:rPr lang="ar-LB" sz="2000" b="1" u="sng" smtClean="0"/>
              <a:t> قانون مكافحة جرائم </a:t>
            </a:r>
            <a:r>
              <a:rPr lang="ar-LB" sz="2000" smtClean="0"/>
              <a:t>تقنية المعلومات والمساعدة في استحداث قوانين جديدة </a:t>
            </a:r>
          </a:p>
          <a:p>
            <a:pPr lvl="1" eaLnBrk="1" hangingPunct="1">
              <a:spcBef>
                <a:spcPts val="300"/>
              </a:spcBef>
            </a:pPr>
            <a:r>
              <a:rPr lang="ar-LB" sz="2000" smtClean="0"/>
              <a:t>تعزيز</a:t>
            </a:r>
            <a:r>
              <a:rPr lang="ar-LB" sz="2000" b="1" smtClean="0"/>
              <a:t> </a:t>
            </a:r>
            <a:r>
              <a:rPr lang="ar-LB" sz="2000" b="1" u="sng" smtClean="0"/>
              <a:t>الوعي</a:t>
            </a:r>
            <a:r>
              <a:rPr lang="ar-LB" sz="2000" b="1" smtClean="0"/>
              <a:t> </a:t>
            </a:r>
            <a:r>
              <a:rPr lang="ar-LB" sz="2000" smtClean="0"/>
              <a:t>حول أمن المعلومات على مستوى الدولة </a:t>
            </a:r>
          </a:p>
          <a:p>
            <a:pPr lvl="1" eaLnBrk="1" hangingPunct="1">
              <a:spcBef>
                <a:spcPts val="300"/>
              </a:spcBef>
            </a:pPr>
            <a:r>
              <a:rPr lang="ar-LB" sz="2000" smtClean="0"/>
              <a:t>بناء</a:t>
            </a:r>
            <a:r>
              <a:rPr lang="ar-LB" sz="2000" b="1" smtClean="0"/>
              <a:t> </a:t>
            </a:r>
            <a:r>
              <a:rPr lang="ar-LB" sz="2000" b="1" u="sng" smtClean="0"/>
              <a:t>خبرات وطنية </a:t>
            </a:r>
            <a:r>
              <a:rPr lang="ar-LB" sz="2000" smtClean="0"/>
              <a:t>في مجال أمن المعلومات وإدارة الطوارئ وتحري الأدلة في الحاسبات</a:t>
            </a:r>
          </a:p>
          <a:p>
            <a:pPr lvl="1" eaLnBrk="1" hangingPunct="1">
              <a:spcBef>
                <a:spcPts val="300"/>
              </a:spcBef>
            </a:pPr>
            <a:r>
              <a:rPr lang="ar-LB" sz="2000" smtClean="0"/>
              <a:t>إنشاء </a:t>
            </a:r>
            <a:r>
              <a:rPr lang="ar-LB" sz="2000" b="1" u="sng" smtClean="0"/>
              <a:t>مركز اتصال موثوق للإبلاغ </a:t>
            </a:r>
            <a:r>
              <a:rPr lang="ar-LB" sz="2000" smtClean="0"/>
              <a:t>عن جرائم تقنية المعلومات في الدولة </a:t>
            </a:r>
          </a:p>
          <a:p>
            <a:pPr lvl="1" eaLnBrk="1" hangingPunct="1">
              <a:spcBef>
                <a:spcPts val="300"/>
              </a:spcBef>
            </a:pPr>
            <a:r>
              <a:rPr lang="ar-LB" sz="2000" smtClean="0"/>
              <a:t>إنشاء</a:t>
            </a:r>
            <a:r>
              <a:rPr lang="ar-LB" sz="2000" b="1" smtClean="0"/>
              <a:t> </a:t>
            </a:r>
            <a:r>
              <a:rPr lang="ar-LB" sz="2000" b="1" u="sng" smtClean="0"/>
              <a:t>مركز وطني لجمع المعلومات </a:t>
            </a:r>
            <a:r>
              <a:rPr lang="ar-LB" sz="2000" smtClean="0"/>
              <a:t>عن التهديدات والمخاطر وجرائم تقنية المعلومات </a:t>
            </a:r>
          </a:p>
          <a:p>
            <a:pPr lvl="1" eaLnBrk="1" hangingPunct="1">
              <a:spcBef>
                <a:spcPts val="300"/>
              </a:spcBef>
            </a:pPr>
            <a:r>
              <a:rPr lang="ar-LB" sz="2000" smtClean="0"/>
              <a:t>تشجيع إنشاء ومساعدة </a:t>
            </a:r>
            <a:r>
              <a:rPr lang="ar-LB" sz="2000" b="1" u="sng" smtClean="0"/>
              <a:t>فرق الاستجابة لحوادث </a:t>
            </a:r>
            <a:r>
              <a:rPr lang="ar-LB" sz="2000" smtClean="0"/>
              <a:t>أمن الحاسبات في القطاعات المختلفة (</a:t>
            </a:r>
            <a:r>
              <a:rPr lang="en-US" sz="2000" smtClean="0"/>
              <a:t>CSIRTs </a:t>
            </a:r>
            <a:r>
              <a:rPr lang="ar-LB" sz="2000" smtClean="0"/>
              <a:t>)</a:t>
            </a:r>
            <a:endParaRPr lang="en-US" sz="2000" smtClean="0"/>
          </a:p>
          <a:p>
            <a:pPr lvl="1" eaLnBrk="1" hangingPunct="1">
              <a:spcBef>
                <a:spcPts val="300"/>
              </a:spcBef>
            </a:pPr>
            <a:r>
              <a:rPr lang="ar-LB" sz="2000" b="1" u="sng" smtClean="0"/>
              <a:t>التنسيق مع الفرق المحلية والدولية </a:t>
            </a:r>
            <a:r>
              <a:rPr lang="ar-LB" sz="2000" smtClean="0"/>
              <a:t>للاستجابة لحوادث أمن الحاسبات والمؤسسات ذات الصلة </a:t>
            </a:r>
          </a:p>
          <a:p>
            <a:pPr lvl="1" eaLnBrk="1" hangingPunct="1">
              <a:spcBef>
                <a:spcPts val="300"/>
              </a:spcBef>
            </a:pPr>
            <a:r>
              <a:rPr lang="ar-LB" sz="2000" b="1" smtClean="0"/>
              <a:t>أن </a:t>
            </a:r>
            <a:r>
              <a:rPr lang="ar-LB" sz="2000" b="1" u="sng" smtClean="0"/>
              <a:t>يصبح المركز عضواً فعالاً في المؤسسات والمنتديات الأمنية </a:t>
            </a:r>
            <a:r>
              <a:rPr lang="ar-LB" sz="2000" smtClean="0"/>
              <a:t>المعروفة </a:t>
            </a:r>
          </a:p>
          <a:p>
            <a:pPr eaLnBrk="1" hangingPunct="1">
              <a:spcBef>
                <a:spcPts val="300"/>
              </a:spcBef>
            </a:pPr>
            <a:r>
              <a:rPr lang="ar-LB" sz="2000" smtClean="0"/>
              <a:t>خدماته</a:t>
            </a:r>
            <a:endParaRPr lang="en-US" sz="2000" smtClean="0"/>
          </a:p>
          <a:p>
            <a:pPr lvl="1" eaLnBrk="1" hangingPunct="1">
              <a:spcBef>
                <a:spcPts val="300"/>
              </a:spcBef>
            </a:pPr>
            <a:r>
              <a:rPr lang="ar-LB" sz="2000" b="1" u="sng" smtClean="0"/>
              <a:t>المشورة والتأهيل والإرشاد والتوعية والتنبيه</a:t>
            </a:r>
            <a:endParaRPr lang="en-US" sz="2000" b="1" u="sng" smtClean="0"/>
          </a:p>
          <a:p>
            <a:pPr lvl="1" eaLnBrk="1" hangingPunct="1">
              <a:spcBef>
                <a:spcPts val="300"/>
              </a:spcBef>
            </a:pPr>
            <a:r>
              <a:rPr lang="ar-LB" sz="2000" b="1" u="sng" smtClean="0"/>
              <a:t>التعامل مع الحوادث والاستجابة لها</a:t>
            </a:r>
          </a:p>
          <a:p>
            <a:pPr lvl="1" eaLnBrk="1" hangingPunct="1">
              <a:spcBef>
                <a:spcPts val="300"/>
              </a:spcBef>
            </a:pPr>
            <a:r>
              <a:rPr lang="ar-LB" sz="2000" b="1" u="sng" smtClean="0"/>
              <a:t>إجراء البحوث والتحليلات و إصدار المبادئ التوجيهية </a:t>
            </a:r>
            <a:r>
              <a:rPr lang="ar-LB" sz="2000" smtClean="0"/>
              <a:t>حول أفضل الوسائل المتبعة عالمياً للحماية</a:t>
            </a:r>
          </a:p>
          <a:p>
            <a:pPr eaLnBrk="1" hangingPunct="1">
              <a:spcBef>
                <a:spcPts val="300"/>
              </a:spcBef>
            </a:pPr>
            <a:r>
              <a:rPr lang="ar-LB" sz="1800" smtClean="0"/>
              <a:t>أطلقت في عام 2007 حملة</a:t>
            </a:r>
            <a:r>
              <a:rPr lang="en-US" sz="1800" smtClean="0"/>
              <a:t> </a:t>
            </a:r>
            <a:r>
              <a:rPr lang="ar-LB" sz="1800" smtClean="0"/>
              <a:t>توعية حول موضوع الأمن في العمل والأمن في المنزل وتضمنت</a:t>
            </a:r>
            <a:endParaRPr lang="en-US" sz="1800" i="1" smtClean="0"/>
          </a:p>
          <a:p>
            <a:pPr lvl="1" eaLnBrk="1" hangingPunct="1">
              <a:spcBef>
                <a:spcPts val="300"/>
              </a:spcBef>
            </a:pPr>
            <a:r>
              <a:rPr lang="ar-LB" sz="1800" smtClean="0"/>
              <a:t>مبادئ حماية </a:t>
            </a:r>
            <a:r>
              <a:rPr lang="ar-LB" sz="1800" b="1" u="sng" smtClean="0"/>
              <a:t>الهوية الخاصّة </a:t>
            </a:r>
            <a:r>
              <a:rPr lang="ar-LB" sz="1800" smtClean="0"/>
              <a:t>ومبادئ حماية </a:t>
            </a:r>
            <a:r>
              <a:rPr lang="ar-LB" sz="1800" b="1" u="sng" smtClean="0"/>
              <a:t>كلمة المرور و فن التلاعب ومخاطر </a:t>
            </a:r>
            <a:r>
              <a:rPr lang="ar-LB" sz="1800" smtClean="0"/>
              <a:t>الانترنت و</a:t>
            </a:r>
            <a:r>
              <a:rPr lang="ar-LB" sz="1800" b="1" u="sng" smtClean="0"/>
              <a:t>الهندسة الاجتماعية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152400" y="114300"/>
            <a:ext cx="7972425" cy="1257300"/>
          </a:xfrm>
          <a:prstGeom prst="rect">
            <a:avLst/>
          </a:prstGeom>
          <a:solidFill>
            <a:srgbClr val="272C89"/>
          </a:solidFill>
          <a:ln w="25400" cap="flat" cmpd="sng" algn="ctr">
            <a:solidFill>
              <a:srgbClr val="4F3F7E"/>
            </a:solidFill>
            <a:prstDash val="solid"/>
          </a:ln>
          <a:effectLst/>
        </p:spPr>
        <p:txBody>
          <a:bodyPr anchor="ctr">
            <a:normAutofit fontScale="92500" lnSpcReduction="20000"/>
          </a:bodyPr>
          <a:lstStyle/>
          <a:p>
            <a:pPr algn="r" rtl="1">
              <a:defRPr/>
            </a:pPr>
            <a:r>
              <a:rPr lang="ar-LB" sz="2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الأطر </a:t>
            </a:r>
            <a:r>
              <a:rPr lang="ar-LB" sz="19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+mn-cs"/>
              </a:rPr>
              <a:t>التنظيمية و التشريعية المعتمدة في المنطقة</a:t>
            </a:r>
            <a:endParaRPr lang="en-US" sz="19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  <a:cs typeface="+mn-cs"/>
            </a:endParaRPr>
          </a:p>
          <a:p>
            <a:pPr algn="r" rtl="1">
              <a:defRPr/>
            </a:pPr>
            <a:r>
              <a:rPr lang="ar-LB" sz="3500" b="1" dirty="0">
                <a:solidFill>
                  <a:schemeClr val="bg1"/>
                </a:solidFill>
                <a:latin typeface="+mn-lt"/>
                <a:cs typeface="+mn-cs"/>
              </a:rPr>
              <a:t>الامـارات العربية المتحدة</a:t>
            </a:r>
          </a:p>
          <a:p>
            <a:pPr algn="r" rtl="1">
              <a:defRPr/>
            </a:pPr>
            <a:r>
              <a:rPr lang="ar-LB" sz="3900" b="1" dirty="0">
                <a:solidFill>
                  <a:schemeClr val="bg1"/>
                </a:solidFill>
                <a:latin typeface="+mn-lt"/>
                <a:cs typeface="Simplified Arabic" pitchFamily="2" charset="-78"/>
              </a:rPr>
              <a:t>مركز الاستجابة لطوارئ الحاسب الآلي</a:t>
            </a:r>
            <a:r>
              <a:rPr lang="en-US" sz="3500" dirty="0">
                <a:solidFill>
                  <a:schemeClr val="bg1"/>
                </a:solidFill>
                <a:latin typeface="+mn-lt"/>
                <a:cs typeface="Simplified Arabic" pitchFamily="2" charset="-78"/>
              </a:rPr>
              <a:t>aeCERT</a:t>
            </a:r>
            <a:endParaRPr lang="en-US" sz="35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3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3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30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3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30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66914" y="141516"/>
            <a:ext cx="7663542" cy="1611084"/>
          </a:xfrm>
          <a:prstGeom prst="rect">
            <a:avLst/>
          </a:prstGeom>
          <a:gradFill>
            <a:gsLst>
              <a:gs pos="0">
                <a:srgbClr val="031071"/>
              </a:gs>
              <a:gs pos="80000">
                <a:schemeClr val="accent6">
                  <a:shade val="93000"/>
                  <a:satMod val="130000"/>
                </a:schemeClr>
              </a:gs>
              <a:gs pos="100000">
                <a:schemeClr val="accent6">
                  <a:shade val="94000"/>
                  <a:satMod val="135000"/>
                </a:schemeClr>
              </a:gs>
            </a:gsLst>
            <a:lin ang="16200000" scaled="0"/>
          </a:gra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marL="91440"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3200" dirty="0"/>
              <a:t>حماية الفضاء السيبراني</a:t>
            </a:r>
          </a:p>
          <a:p>
            <a:pPr marL="91440"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3200" dirty="0"/>
              <a:t>الأمور التنظيمية لأمن المعلومات والاتصالات</a:t>
            </a:r>
            <a:endParaRPr lang="en-US" sz="3200" dirty="0"/>
          </a:p>
          <a:p>
            <a:pPr marL="91440" algn="r" rtl="1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LB" sz="3200" b="1" dirty="0">
                <a:solidFill>
                  <a:srgbClr val="FFFFFF"/>
                </a:solidFill>
                <a:latin typeface="Calibri" pitchFamily="34" charset="0"/>
                <a:cs typeface="Simplified Arabic" pitchFamily="2" charset="-78"/>
              </a:rPr>
              <a:t>جـدول العـرض</a:t>
            </a:r>
            <a:endParaRPr lang="en-US" sz="3200" b="1" dirty="0">
              <a:solidFill>
                <a:srgbClr val="FFFFFF"/>
              </a:solidFill>
              <a:latin typeface="Calibri" pitchFamily="34" charset="0"/>
              <a:cs typeface="Simplified Arabic" pitchFamily="2" charset="-78"/>
            </a:endParaRP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0" y="1905000"/>
            <a:ext cx="9144000" cy="4953000"/>
          </a:xfrm>
          <a:prstGeom prst="rect">
            <a:avLst/>
          </a:prstGeom>
        </p:spPr>
        <p:txBody>
          <a:bodyPr anchor="ctr"/>
          <a:lstStyle/>
          <a:p>
            <a:pPr marL="566738" indent="-566738"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ar-LB" sz="2800" kern="0" dirty="0">
                <a:latin typeface="+mn-lt"/>
                <a:cs typeface="Simplified Arabic" pitchFamily="2" charset="-78"/>
              </a:rPr>
              <a:t>أمن الفضاء السيبراني</a:t>
            </a:r>
            <a:r>
              <a:rPr lang="en-US" sz="2800" kern="0" dirty="0">
                <a:latin typeface="+mn-lt"/>
                <a:cs typeface="Simplified Arabic" pitchFamily="2" charset="-78"/>
              </a:rPr>
              <a:t> </a:t>
            </a:r>
            <a:r>
              <a:rPr lang="ar-LB" sz="2800" kern="0" dirty="0">
                <a:latin typeface="+mn-lt"/>
                <a:cs typeface="Simplified Arabic" pitchFamily="2" charset="-78"/>
              </a:rPr>
              <a:t>وتوصيات الاتحاد الدولي للاتصالات</a:t>
            </a:r>
            <a:endParaRPr lang="en-US" sz="2800" kern="0" dirty="0">
              <a:latin typeface="+mn-lt"/>
              <a:cs typeface="Simplified Arabic" pitchFamily="2" charset="-78"/>
            </a:endParaRPr>
          </a:p>
          <a:p>
            <a:pPr marL="566738" indent="-566738"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ar-LB" sz="2800" kern="0" dirty="0">
                <a:latin typeface="+mn-lt"/>
                <a:cs typeface="Simplified Arabic" pitchFamily="2" charset="-78"/>
              </a:rPr>
              <a:t>مكافحة جرائم المعلوماتية: اتفاقية المجلس الأوروبي</a:t>
            </a:r>
          </a:p>
          <a:p>
            <a:pPr marL="566738" indent="-566738"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ar-LB" sz="2800" kern="0" dirty="0">
                <a:latin typeface="+mn-lt"/>
                <a:cs typeface="Simplified Arabic" pitchFamily="2" charset="-78"/>
              </a:rPr>
              <a:t>السياسة المتّبعة في الولايات المتحدة</a:t>
            </a:r>
            <a:endParaRPr lang="en-US" sz="2800" kern="0" dirty="0">
              <a:latin typeface="+mn-lt"/>
              <a:cs typeface="Simplified Arabic" pitchFamily="2" charset="-78"/>
            </a:endParaRPr>
          </a:p>
          <a:p>
            <a:pPr marL="566738" indent="-566738"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ar-LB" sz="2800" kern="0" dirty="0">
                <a:latin typeface="+mn-lt"/>
                <a:cs typeface="Simplified Arabic" pitchFamily="2" charset="-78"/>
              </a:rPr>
              <a:t>الأطر التنظيمية والتشريعية المعتمدة في المنطقة</a:t>
            </a:r>
            <a:endParaRPr lang="en-US" sz="2800" kern="0" dirty="0">
              <a:latin typeface="+mn-lt"/>
              <a:cs typeface="Simplified Arabic" pitchFamily="2" charset="-78"/>
            </a:endParaRPr>
          </a:p>
          <a:p>
            <a:pPr marL="566738" indent="-566738"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ar-LB" sz="2800" dirty="0">
                <a:latin typeface="+mn-lt"/>
                <a:cs typeface="Simplified Arabic" pitchFamily="2" charset="-78"/>
              </a:rPr>
              <a:t>أمن الفضاء السيبراني – الجهود اللبنانية</a:t>
            </a:r>
            <a:endParaRPr lang="en-US" sz="2800" dirty="0">
              <a:latin typeface="+mn-lt"/>
              <a:cs typeface="Simplified Arabic" pitchFamily="2" charset="-78"/>
            </a:endParaRPr>
          </a:p>
          <a:p>
            <a:pPr marL="566738" indent="-566738" algn="r" rtl="1">
              <a:spcBef>
                <a:spcPts val="60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ar-LB" sz="2800" kern="0" dirty="0">
                <a:latin typeface="+mn-lt"/>
                <a:cs typeface="Simplified Arabic" pitchFamily="2" charset="-78"/>
              </a:rPr>
              <a:t>توصيات عامة</a:t>
            </a:r>
            <a:endParaRPr lang="en-US" sz="2800" kern="0" dirty="0">
              <a:latin typeface="+mn-lt"/>
              <a:cs typeface="Simplified Arabic" pitchFamily="2" charset="-78"/>
            </a:endParaRPr>
          </a:p>
          <a:p>
            <a:pPr marL="566738" indent="-566738" algn="r" rtl="1">
              <a:spcBef>
                <a:spcPts val="600"/>
              </a:spcBef>
              <a:spcAft>
                <a:spcPts val="600"/>
              </a:spcAft>
              <a:defRPr/>
            </a:pPr>
            <a:endParaRPr lang="en-US" sz="2800" kern="0" dirty="0">
              <a:latin typeface="Arial" pitchFamily="34" charset="0"/>
              <a:cs typeface="Simplified Arabic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80963" y="1371600"/>
            <a:ext cx="9063037" cy="5257800"/>
          </a:xfrm>
        </p:spPr>
        <p:txBody>
          <a:bodyPr>
            <a:noAutofit/>
          </a:bodyPr>
          <a:lstStyle/>
          <a:p>
            <a:pPr marL="342900" lvl="1" indent="-342900" algn="just" eaLnBrk="1" hangingPunct="1">
              <a:spcBef>
                <a:spcPts val="0"/>
              </a:spcBef>
              <a:buFontTx/>
              <a:buChar char="•"/>
              <a:defRPr/>
            </a:pPr>
            <a:r>
              <a:rPr lang="ar-LB" sz="2000" b="1" u="sng" dirty="0" smtClean="0"/>
              <a:t>تنسيق محدود </a:t>
            </a:r>
            <a:r>
              <a:rPr lang="ar-LB" sz="2000" dirty="0" smtClean="0"/>
              <a:t>جدا</a:t>
            </a:r>
            <a:r>
              <a:rPr lang="en-US" sz="2000" dirty="0" smtClean="0"/>
              <a:t> </a:t>
            </a:r>
            <a:r>
              <a:rPr lang="ar-LB" sz="2000" dirty="0" smtClean="0"/>
              <a:t> بين الدولة والقطاع الخاص في موضوع حماية</a:t>
            </a:r>
            <a:r>
              <a:rPr lang="en-US" sz="2000" dirty="0" smtClean="0"/>
              <a:t> </a:t>
            </a:r>
            <a:r>
              <a:rPr lang="ar-LB" sz="2000" dirty="0" smtClean="0"/>
              <a:t>الشبكات والمعلومات</a:t>
            </a:r>
          </a:p>
          <a:p>
            <a:pPr algn="just" eaLnBrk="1" hangingPunct="1">
              <a:spcBef>
                <a:spcPts val="0"/>
              </a:spcBef>
              <a:defRPr/>
            </a:pPr>
            <a:r>
              <a:rPr lang="ar-LB" sz="2000" dirty="0" smtClean="0"/>
              <a:t>قانون </a:t>
            </a:r>
            <a:r>
              <a:rPr lang="ar-LB" sz="2000" b="1" u="sng" dirty="0" smtClean="0"/>
              <a:t>التنصت</a:t>
            </a:r>
            <a:r>
              <a:rPr lang="ar-LB" sz="2000" dirty="0" smtClean="0"/>
              <a:t> (</a:t>
            </a:r>
            <a:r>
              <a:rPr lang="ar-SA" sz="2000" dirty="0" smtClean="0"/>
              <a:t>رقم </a:t>
            </a:r>
            <a:r>
              <a:rPr lang="ar-LB" sz="2000" dirty="0" smtClean="0"/>
              <a:t>140</a:t>
            </a:r>
            <a:r>
              <a:rPr lang="en-US" sz="2000" dirty="0" smtClean="0"/>
              <a:t>/</a:t>
            </a:r>
            <a:r>
              <a:rPr lang="ar-LB" sz="2000" dirty="0" smtClean="0"/>
              <a:t> 1999) </a:t>
            </a:r>
          </a:p>
          <a:p>
            <a:pPr algn="just" eaLnBrk="1" hangingPunct="1">
              <a:spcBef>
                <a:spcPts val="0"/>
              </a:spcBef>
              <a:defRPr/>
            </a:pPr>
            <a:r>
              <a:rPr lang="ar-LB" sz="2000" dirty="0" smtClean="0"/>
              <a:t>قانون حماية </a:t>
            </a:r>
            <a:r>
              <a:rPr lang="ar-LB" sz="2000" b="1" u="sng" dirty="0" smtClean="0"/>
              <a:t>حقوق </a:t>
            </a:r>
            <a:r>
              <a:rPr lang="ar-SA" sz="2000" b="1" u="sng" dirty="0" smtClean="0"/>
              <a:t>الملكية </a:t>
            </a:r>
            <a:r>
              <a:rPr lang="ar-LB" sz="2000" b="1" u="sng" dirty="0" smtClean="0"/>
              <a:t>الفكرية </a:t>
            </a:r>
            <a:r>
              <a:rPr lang="ar-LB" sz="2000" dirty="0" smtClean="0"/>
              <a:t>(</a:t>
            </a:r>
            <a:r>
              <a:rPr lang="ar-SA" sz="2000" dirty="0" smtClean="0"/>
              <a:t>رقم 75/ 1999</a:t>
            </a:r>
            <a:r>
              <a:rPr lang="ar-LB" sz="2000" dirty="0" smtClean="0"/>
              <a:t>) - يعالج جزئياً موضوع قرصنة برامج المعلوماتية-</a:t>
            </a:r>
            <a:r>
              <a:rPr lang="ar-SA" sz="2000" dirty="0" smtClean="0"/>
              <a:t>المواد 83 إلى 89</a:t>
            </a:r>
            <a:endParaRPr lang="en-US" sz="2000" dirty="0" smtClean="0"/>
          </a:p>
          <a:p>
            <a:pPr algn="just" eaLnBrk="1" hangingPunct="1">
              <a:spcBef>
                <a:spcPts val="0"/>
              </a:spcBef>
              <a:buFontTx/>
              <a:buNone/>
              <a:defRPr/>
            </a:pPr>
            <a:endParaRPr lang="ar-LB" sz="2000" dirty="0" smtClean="0"/>
          </a:p>
          <a:p>
            <a:pPr algn="just" eaLnBrk="1" hangingPunct="1">
              <a:spcBef>
                <a:spcPts val="0"/>
              </a:spcBef>
              <a:defRPr/>
            </a:pPr>
            <a:r>
              <a:rPr lang="ar-LB" sz="2000" b="1" u="sng" dirty="0" smtClean="0"/>
              <a:t>قرارات</a:t>
            </a:r>
            <a:r>
              <a:rPr lang="ar-LB" sz="2000" dirty="0" smtClean="0"/>
              <a:t> (آذار2000) </a:t>
            </a:r>
            <a:r>
              <a:rPr lang="ar-LB" sz="2000" b="1" u="sng" dirty="0" smtClean="0"/>
              <a:t>وقواعد تنظيمية</a:t>
            </a:r>
            <a:r>
              <a:rPr lang="ar-LB" sz="2000" dirty="0" smtClean="0"/>
              <a:t> (تموز2000) صادرة عن </a:t>
            </a:r>
            <a:r>
              <a:rPr lang="ar-LB" sz="2000" b="1" u="sng" dirty="0" smtClean="0"/>
              <a:t>مصرف لبنان </a:t>
            </a:r>
            <a:r>
              <a:rPr lang="ar-LB" sz="2000" dirty="0" smtClean="0"/>
              <a:t>حول امن تكنولوجيا المعلومات </a:t>
            </a:r>
            <a:r>
              <a:rPr lang="ar-LB" sz="2000" b="1" u="sng" dirty="0" smtClean="0"/>
              <a:t>لتنظيم التعامل الالكتروني المصرفي</a:t>
            </a:r>
            <a:r>
              <a:rPr lang="ar-LB" sz="2000" dirty="0" smtClean="0"/>
              <a:t> تحدّد اجراءات الحماية الواجب اتباعها من قبل المصارف</a:t>
            </a:r>
            <a:r>
              <a:rPr lang="en-US" sz="2000" dirty="0" smtClean="0"/>
              <a:t> </a:t>
            </a:r>
            <a:r>
              <a:rPr lang="ar-LB" sz="2000" dirty="0" smtClean="0"/>
              <a:t>والمؤسسات المالية</a:t>
            </a:r>
          </a:p>
          <a:p>
            <a:pPr marL="569913" indent="-336550" algn="just" eaLnBrk="1" hangingPunct="1">
              <a:spcBef>
                <a:spcPts val="0"/>
              </a:spcBef>
              <a:buFontTx/>
              <a:buChar char="-"/>
              <a:defRPr/>
            </a:pPr>
            <a:r>
              <a:rPr lang="ar-LB" sz="2000" dirty="0" smtClean="0"/>
              <a:t>تحديد مسؤوليات أمان تكنولوجيا المعلومات في كل مؤسسة</a:t>
            </a:r>
            <a:r>
              <a:rPr lang="en-US" sz="2000" dirty="0" smtClean="0"/>
              <a:t> - </a:t>
            </a:r>
            <a:r>
              <a:rPr lang="ar-LB" sz="2000" dirty="0" smtClean="0"/>
              <a:t>تعيين </a:t>
            </a:r>
            <a:r>
              <a:rPr lang="ar-LB" sz="2000" b="1" u="sng" dirty="0" smtClean="0"/>
              <a:t>هيئة مسؤولة</a:t>
            </a:r>
            <a:r>
              <a:rPr lang="en-US" sz="2000" b="1" u="sng" dirty="0" smtClean="0"/>
              <a:t> </a:t>
            </a:r>
            <a:r>
              <a:rPr lang="ar-LB" sz="2000" b="1" u="sng" dirty="0" smtClean="0"/>
              <a:t>وشخص مسؤول</a:t>
            </a:r>
          </a:p>
          <a:p>
            <a:pPr marL="569913" indent="-336550" algn="just" eaLnBrk="1" hangingPunct="1">
              <a:spcBef>
                <a:spcPts val="0"/>
              </a:spcBef>
              <a:buFontTx/>
              <a:buChar char="-"/>
              <a:defRPr/>
            </a:pPr>
            <a:r>
              <a:rPr lang="ar-LB" sz="2000" dirty="0" smtClean="0"/>
              <a:t>تحديد </a:t>
            </a:r>
            <a:r>
              <a:rPr lang="ar-LB" sz="2000" b="1" u="sng" dirty="0" smtClean="0"/>
              <a:t>صلاحيات دخول أو ولوج</a:t>
            </a:r>
            <a:r>
              <a:rPr lang="ar-LB" sz="2000" dirty="0" smtClean="0"/>
              <a:t> الموظفين على النظام المعلوماتي</a:t>
            </a:r>
          </a:p>
          <a:p>
            <a:pPr marL="569913" indent="-336550" algn="just" eaLnBrk="1" hangingPunct="1">
              <a:spcBef>
                <a:spcPts val="0"/>
              </a:spcBef>
              <a:buFontTx/>
              <a:buChar char="-"/>
              <a:defRPr/>
            </a:pPr>
            <a:r>
              <a:rPr lang="ar-LB" sz="2000" b="1" u="sng" dirty="0" smtClean="0"/>
              <a:t>اصول ادارة امان </a:t>
            </a:r>
            <a:r>
              <a:rPr lang="ar-LB" sz="2000" dirty="0" smtClean="0"/>
              <a:t>تكنولوجيا المعلومات</a:t>
            </a:r>
          </a:p>
          <a:p>
            <a:pPr marL="569913" indent="-336550" algn="just" eaLnBrk="1" hangingPunct="1">
              <a:spcBef>
                <a:spcPts val="0"/>
              </a:spcBef>
              <a:buFontTx/>
              <a:buChar char="-"/>
              <a:defRPr/>
            </a:pPr>
            <a:r>
              <a:rPr lang="ar-LB" sz="2000" b="1" u="sng" dirty="0" smtClean="0"/>
              <a:t>شروط انظمة الاتصالات وأجهزة الحاسب الآلي ونظام امان مراكز الأجهزة</a:t>
            </a:r>
          </a:p>
          <a:p>
            <a:pPr marL="569913" indent="-336550" algn="just" eaLnBrk="1" hangingPunct="1">
              <a:spcBef>
                <a:spcPts val="0"/>
              </a:spcBef>
              <a:buFontTx/>
              <a:buChar char="-"/>
              <a:defRPr/>
            </a:pPr>
            <a:r>
              <a:rPr lang="ar-LB" sz="2000" b="1" u="sng" dirty="0" smtClean="0"/>
              <a:t>خطط الطوارئ ومعاودة العمل</a:t>
            </a:r>
            <a:endParaRPr lang="en-US" sz="2000" b="1" u="sng" dirty="0" smtClean="0"/>
          </a:p>
          <a:p>
            <a:pPr algn="just" eaLnBrk="1" hangingPunct="1">
              <a:spcBef>
                <a:spcPts val="0"/>
              </a:spcBef>
              <a:defRPr/>
            </a:pPr>
            <a:r>
              <a:rPr lang="ar-LB" sz="2000" dirty="0" smtClean="0"/>
              <a:t>قانون</a:t>
            </a:r>
            <a:r>
              <a:rPr lang="en-US" sz="2000" dirty="0" smtClean="0"/>
              <a:t> </a:t>
            </a:r>
            <a:r>
              <a:rPr lang="ar-LB" sz="2000" dirty="0" smtClean="0"/>
              <a:t>الاتصالات (</a:t>
            </a:r>
            <a:r>
              <a:rPr lang="ar-SA" sz="2000" dirty="0" smtClean="0"/>
              <a:t>رقم</a:t>
            </a:r>
            <a:r>
              <a:rPr lang="ar-LB" sz="2000" dirty="0" smtClean="0"/>
              <a:t> 431 / 2002)</a:t>
            </a:r>
            <a:endParaRPr lang="en-US" sz="2000" dirty="0" smtClean="0"/>
          </a:p>
          <a:p>
            <a:pPr algn="just" eaLnBrk="1" hangingPunct="1">
              <a:spcBef>
                <a:spcPts val="0"/>
              </a:spcBef>
              <a:defRPr/>
            </a:pPr>
            <a:r>
              <a:rPr lang="ar-LB" sz="2000" dirty="0" smtClean="0"/>
              <a:t>اقتراح قانون للمعاملات الالكترونية</a:t>
            </a:r>
            <a:r>
              <a:rPr lang="en-US" sz="2000" dirty="0" smtClean="0"/>
              <a:t> </a:t>
            </a:r>
            <a:r>
              <a:rPr lang="ar-LB" sz="2000" dirty="0" smtClean="0"/>
              <a:t>في مجلس النواب (عدّل في ت2 2008)-في مرحلة الإقرار النهائي</a:t>
            </a:r>
          </a:p>
          <a:p>
            <a:pPr algn="just" eaLnBrk="1" hangingPunct="1">
              <a:spcBef>
                <a:spcPts val="0"/>
              </a:spcBef>
              <a:buFontTx/>
              <a:buNone/>
              <a:defRPr/>
            </a:pPr>
            <a:endParaRPr lang="ar-LB" sz="2000" dirty="0" smtClean="0"/>
          </a:p>
          <a:p>
            <a:pPr algn="just" eaLnBrk="1" hangingPunct="1">
              <a:spcBef>
                <a:spcPts val="0"/>
              </a:spcBef>
              <a:defRPr/>
            </a:pPr>
            <a:r>
              <a:rPr lang="ar-LB" sz="2000" b="1" u="sng" dirty="0" smtClean="0"/>
              <a:t>الخلاصة: لا توجد حالياً تشريعات خاصة بتنظيم الأمن الفضائي في لبنان</a:t>
            </a:r>
            <a:endParaRPr lang="ar-LB" sz="2000" dirty="0" smtClean="0"/>
          </a:p>
        </p:txBody>
      </p:sp>
      <p:sp>
        <p:nvSpPr>
          <p:cNvPr id="25603" name="Title 1"/>
          <p:cNvSpPr txBox="1">
            <a:spLocks/>
          </p:cNvSpPr>
          <p:nvPr/>
        </p:nvSpPr>
        <p:spPr bwMode="auto">
          <a:xfrm>
            <a:off x="152400" y="114300"/>
            <a:ext cx="7972425" cy="1228725"/>
          </a:xfrm>
          <a:prstGeom prst="rect">
            <a:avLst/>
          </a:prstGeom>
          <a:solidFill>
            <a:srgbClr val="272C89"/>
          </a:solidFill>
          <a:ln w="25400" algn="ctr">
            <a:solidFill>
              <a:srgbClr val="4F3F7E"/>
            </a:solidFill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ar-LB" sz="3200" b="1">
                <a:solidFill>
                  <a:schemeClr val="bg1"/>
                </a:solidFill>
              </a:rPr>
              <a:t>أمن الفضاء السيبراني - الجهود اللبنانية</a:t>
            </a:r>
            <a:endParaRPr lang="en-US" sz="3200" b="1">
              <a:solidFill>
                <a:schemeClr val="bg1"/>
              </a:solidFill>
            </a:endParaRPr>
          </a:p>
          <a:p>
            <a:pPr algn="r" rtl="1"/>
            <a:r>
              <a:rPr lang="ar-LB" sz="3900" b="1">
                <a:solidFill>
                  <a:schemeClr val="bg1"/>
                </a:solidFill>
              </a:rPr>
              <a:t>هل يمكن القول أن فضاء لبنان الالكتروني آمن؟</a:t>
            </a:r>
            <a:endParaRPr lang="en-US" sz="39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334000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ar-SA" sz="2000" b="1" u="sng" dirty="0" smtClean="0"/>
              <a:t>المادة 23- الموافقة على المعدات - المقاييس</a:t>
            </a:r>
            <a:endParaRPr lang="en-US" sz="2000" b="1" u="sng" dirty="0" smtClean="0"/>
          </a:p>
          <a:p>
            <a:pPr marL="0" indent="0" eaLnBrk="1" hangingPunct="1">
              <a:buFontTx/>
              <a:buNone/>
              <a:defRPr/>
            </a:pPr>
            <a:r>
              <a:rPr lang="ar-SA" sz="1700" dirty="0" smtClean="0"/>
              <a:t> 1- تحدد الهيئة </a:t>
            </a:r>
            <a:r>
              <a:rPr lang="ar-SA" sz="1700" u="sng" dirty="0" smtClean="0"/>
              <a:t>المقاييس والشروط التقنية </a:t>
            </a:r>
            <a:r>
              <a:rPr lang="ar-SA" sz="1700" dirty="0" smtClean="0"/>
              <a:t>الواجبة التطبيق على معدات الاتصالات ومعدات المشترك الخاصة لضمان عدم إلحاق أي ضرر </a:t>
            </a:r>
            <a:r>
              <a:rPr lang="ar-SA" sz="1700" b="1" u="sng" dirty="0" smtClean="0"/>
              <a:t>بشبكات الاتصالات أو بالصحة أو بالسلامة العامة</a:t>
            </a:r>
            <a:r>
              <a:rPr lang="ar-SA" sz="1700" dirty="0" smtClean="0"/>
              <a:t>، ويتعين على كل مستورد بموجب هذا القانون أن يلتزم بالمقاييس والشروط التقنية كافة التي تضعها الهيئة، كما يتعين </a:t>
            </a:r>
            <a:r>
              <a:rPr lang="ar-SA" sz="1700" b="1" dirty="0" smtClean="0"/>
              <a:t>على كل مرخص له الالتزام بهذه المقاييس والشروط عند ربط معدات الاتصالات ومعدات المشترك الخاصة بشبكات الاتصالات العامة.</a:t>
            </a:r>
            <a:endParaRPr lang="en-US" sz="1700" b="1" dirty="0" smtClean="0"/>
          </a:p>
          <a:p>
            <a:pPr marL="0" indent="0" eaLnBrk="1" hangingPunct="1">
              <a:buFontTx/>
              <a:buNone/>
              <a:defRPr/>
            </a:pPr>
            <a:r>
              <a:rPr lang="ar-SA" sz="1700" dirty="0" smtClean="0"/>
              <a:t>2- </a:t>
            </a:r>
            <a:r>
              <a:rPr lang="ar-SA" sz="1700" b="1" u="sng" dirty="0" smtClean="0"/>
              <a:t>للهيئة أن تحدد مقاييس عامة أو خاصة للأداء والعمل والمنسجم والترابط لمختلف فئات المعدات، ولضمان انطباق مواصفاتها مع أحكام هذا القانون والقواعد التي تضعها الهيئة تطبيقا لإحكامه.</a:t>
            </a:r>
            <a:endParaRPr lang="en-US" sz="1700" b="1" u="sng" dirty="0" smtClean="0"/>
          </a:p>
          <a:p>
            <a:pPr marL="0" indent="0" eaLnBrk="1" hangingPunct="1">
              <a:buFontTx/>
              <a:buNone/>
              <a:defRPr/>
            </a:pPr>
            <a:r>
              <a:rPr lang="ar-SA" sz="1700" dirty="0" smtClean="0"/>
              <a:t> 3- للهيئة أن </a:t>
            </a:r>
            <a:r>
              <a:rPr lang="ar-LB" sz="1700" dirty="0" smtClean="0"/>
              <a:t>....</a:t>
            </a:r>
            <a:endParaRPr lang="en-US" sz="1700" dirty="0" smtClean="0"/>
          </a:p>
          <a:p>
            <a:pPr marL="0" indent="0" eaLnBrk="1" hangingPunct="1">
              <a:buFontTx/>
              <a:buNone/>
              <a:defRPr/>
            </a:pPr>
            <a:r>
              <a:rPr lang="ar-SA" sz="1700" dirty="0" smtClean="0"/>
              <a:t>كل مخالفة لأحكام هذه المادة تعرض مرتكبها للعقوبات المنصوص عليها في المادة 41 من هذا القانون.</a:t>
            </a:r>
            <a:endParaRPr lang="en-US" sz="1700" dirty="0" smtClean="0"/>
          </a:p>
          <a:p>
            <a:pPr marL="0" indent="0" eaLnBrk="1" hangingPunct="1">
              <a:buFontTx/>
              <a:buNone/>
              <a:defRPr/>
            </a:pPr>
            <a:r>
              <a:rPr lang="ar-SA" sz="2000" b="1" u="sng" dirty="0" smtClean="0"/>
              <a:t>المادة 25- الأحكام الخاصة بمقدمي خدمات الاتصالات العامة</a:t>
            </a:r>
            <a:endParaRPr lang="en-US" sz="2000" b="1" u="sng" dirty="0" smtClean="0"/>
          </a:p>
          <a:p>
            <a:pPr marL="0" indent="0" eaLnBrk="1" hangingPunct="1">
              <a:buFontTx/>
              <a:buNone/>
              <a:defRPr/>
            </a:pPr>
            <a:r>
              <a:rPr lang="ar-SA" sz="1700" dirty="0" smtClean="0"/>
              <a:t>بالإضافة الى الأحكام السابقة التي تتعلق بمقدمي خدمات الاتصالات، تطبق على مقدمي خدمات الاتصالات العامة الأحكام الآتية:</a:t>
            </a:r>
            <a:endParaRPr lang="en-US" sz="1700" dirty="0" smtClean="0"/>
          </a:p>
          <a:p>
            <a:pPr marL="0" indent="0" eaLnBrk="1" hangingPunct="1">
              <a:buFontTx/>
              <a:buNone/>
              <a:defRPr/>
            </a:pPr>
            <a:r>
              <a:rPr lang="ar-SA" sz="1700" dirty="0" smtClean="0"/>
              <a:t>1- يُمنح الترخيص لمدة </a:t>
            </a:r>
            <a:r>
              <a:rPr lang="ar-LB" sz="1700" dirty="0" smtClean="0"/>
              <a:t>....</a:t>
            </a:r>
            <a:endParaRPr lang="en-US" sz="1700" dirty="0" smtClean="0"/>
          </a:p>
          <a:p>
            <a:pPr marL="0" indent="0" eaLnBrk="1" hangingPunct="1">
              <a:buFontTx/>
              <a:buNone/>
              <a:defRPr/>
            </a:pPr>
            <a:r>
              <a:rPr lang="ar-SA" sz="1700" dirty="0" smtClean="0"/>
              <a:t>2- </a:t>
            </a:r>
            <a:r>
              <a:rPr lang="ar-SA" sz="1700" b="1" u="sng" dirty="0" smtClean="0"/>
              <a:t>يشمل الترخيص بتوفير خدمات الاتصالات العامة البنى الأساسية الإلزامية والاختيارية وأهداف توسيع نطاق الخدمة والمعايير التي تضمن نوعيتها، وفق ما تراه الهيئة مناسباً لتأمين المصلحة العامة</a:t>
            </a:r>
            <a:r>
              <a:rPr lang="ar-SA" sz="1700" dirty="0" smtClean="0"/>
              <a:t>.</a:t>
            </a:r>
            <a:endParaRPr lang="en-US" sz="1700" dirty="0" smtClean="0"/>
          </a:p>
          <a:p>
            <a:pPr marL="0" indent="0" eaLnBrk="1" hangingPunct="1">
              <a:buFontTx/>
              <a:buNone/>
              <a:defRPr/>
            </a:pPr>
            <a:r>
              <a:rPr lang="ar-SA" sz="1700" dirty="0" smtClean="0"/>
              <a:t>تشمل معايير نوعية الخدمة على سبيل المثال لا الحصر: المتطلبات المتعلقة بفترة توفير الخدمة، ومعدلات إتمام الاتصال، ومعدلات الخطأ وأوقات تصحيحه، وتأخير وتيرة الاتصال والأعطال التي تقع أثناء إجراء الاتصال الهاتفي.</a:t>
            </a:r>
            <a:endParaRPr lang="en-US" sz="1700" dirty="0" smtClean="0"/>
          </a:p>
          <a:p>
            <a:pPr marL="0" indent="0" eaLnBrk="1" hangingPunct="1">
              <a:buFontTx/>
              <a:buNone/>
              <a:defRPr/>
            </a:pPr>
            <a:r>
              <a:rPr lang="ar-SA" sz="1700" b="1" u="sng" dirty="0" smtClean="0"/>
              <a:t>تحدد الهيئة إجراءات المعايير ووضع التقارير ومراقبة الالتزام بالبنى الأساسية وأهداف التوسع ومقاييس نوعية الخدمة</a:t>
            </a:r>
            <a:r>
              <a:rPr lang="ar-SA" sz="1700" dirty="0" smtClean="0"/>
              <a:t>.</a:t>
            </a:r>
            <a:endParaRPr lang="en-US" sz="1700" dirty="0" smtClean="0"/>
          </a:p>
          <a:p>
            <a:pPr marL="285750" lvl="1" eaLnBrk="1" hangingPunct="1">
              <a:buFontTx/>
              <a:buNone/>
              <a:defRPr/>
            </a:pPr>
            <a:r>
              <a:rPr lang="ar-LB" sz="1700" dirty="0" smtClean="0">
                <a:ea typeface="+mn-ea"/>
              </a:rPr>
              <a:t>....</a:t>
            </a:r>
          </a:p>
        </p:txBody>
      </p:sp>
      <p:sp>
        <p:nvSpPr>
          <p:cNvPr id="26627" name="Title 1"/>
          <p:cNvSpPr txBox="1">
            <a:spLocks/>
          </p:cNvSpPr>
          <p:nvPr/>
        </p:nvSpPr>
        <p:spPr bwMode="auto">
          <a:xfrm>
            <a:off x="152400" y="114300"/>
            <a:ext cx="7972425" cy="1228725"/>
          </a:xfrm>
          <a:prstGeom prst="rect">
            <a:avLst/>
          </a:prstGeom>
          <a:solidFill>
            <a:srgbClr val="272C89"/>
          </a:solidFill>
          <a:ln w="25400" algn="ctr">
            <a:solidFill>
              <a:srgbClr val="4F3F7E"/>
            </a:solidFill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ar-LB" sz="2400" b="1">
                <a:solidFill>
                  <a:schemeClr val="bg1"/>
                </a:solidFill>
              </a:rPr>
              <a:t>أمن الفضاء السيبراني - الجهود اللبنانية</a:t>
            </a:r>
            <a:endParaRPr lang="en-US" sz="2400" b="1">
              <a:solidFill>
                <a:schemeClr val="bg1"/>
              </a:solidFill>
            </a:endParaRPr>
          </a:p>
          <a:p>
            <a:pPr algn="r" rtl="1"/>
            <a:r>
              <a:rPr lang="ar-LB" sz="3200" b="1">
                <a:solidFill>
                  <a:schemeClr val="bg1"/>
                </a:solidFill>
              </a:rPr>
              <a:t>قانون الاتصالات</a:t>
            </a:r>
            <a:endParaRPr lang="en-US" sz="3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3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3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3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3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3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3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3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3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30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763000" cy="5181600"/>
          </a:xfrm>
        </p:spPr>
        <p:txBody>
          <a:bodyPr>
            <a:noAutofit/>
          </a:bodyPr>
          <a:lstStyle/>
          <a:p>
            <a:pPr marL="0" indent="0" eaLnBrk="1" hangingPunct="1">
              <a:buFontTx/>
              <a:buNone/>
              <a:defRPr/>
            </a:pPr>
            <a:r>
              <a:rPr lang="ar-SA" sz="2200" u="sng" dirty="0" smtClean="0"/>
              <a:t>المادة 41- </a:t>
            </a:r>
            <a:r>
              <a:rPr lang="ar-SA" sz="2200" b="1" u="sng" dirty="0" smtClean="0"/>
              <a:t>العقوبات</a:t>
            </a:r>
            <a:endParaRPr lang="en-US" sz="2200" dirty="0" smtClean="0"/>
          </a:p>
          <a:p>
            <a:pPr marL="0" indent="0" eaLnBrk="1" hangingPunct="1">
              <a:buFontTx/>
              <a:buNone/>
              <a:defRPr/>
            </a:pPr>
            <a:r>
              <a:rPr lang="ar-SA" sz="2200" dirty="0" smtClean="0"/>
              <a:t>للهيئة أن تفرض واحدة أو أكثر من العقوبات المبينة أدناه، تبعاً لجسامة المخالفة ولظروف كل حالة:</a:t>
            </a:r>
            <a:endParaRPr lang="en-US" sz="2200" dirty="0" smtClean="0"/>
          </a:p>
          <a:p>
            <a:pPr marL="0" indent="0" eaLnBrk="1" hangingPunct="1">
              <a:buFontTx/>
              <a:buNone/>
              <a:defRPr/>
            </a:pPr>
            <a:r>
              <a:rPr lang="ar-SA" sz="2200" dirty="0" smtClean="0"/>
              <a:t>1- </a:t>
            </a:r>
            <a:r>
              <a:rPr lang="ar-SA" sz="2200" b="1" u="sng" dirty="0" smtClean="0"/>
              <a:t>تعديل شروط الترخيص أو فرض شروط جديدة </a:t>
            </a:r>
            <a:r>
              <a:rPr lang="ar-SA" sz="2200" dirty="0" smtClean="0"/>
              <a:t>على الترخيص بما يؤمن إزالة المخالفة وتنفيذ أحكام هذا القانون.</a:t>
            </a:r>
            <a:endParaRPr lang="en-US" sz="2200" dirty="0" smtClean="0"/>
          </a:p>
          <a:p>
            <a:pPr marL="0" indent="0" eaLnBrk="1" hangingPunct="1">
              <a:buFontTx/>
              <a:buNone/>
              <a:defRPr/>
            </a:pPr>
            <a:r>
              <a:rPr lang="ar-SA" sz="2200" dirty="0" smtClean="0"/>
              <a:t>2- </a:t>
            </a:r>
            <a:r>
              <a:rPr lang="ar-SA" sz="2200" b="1" u="sng" dirty="0" err="1" smtClean="0"/>
              <a:t>و</a:t>
            </a:r>
            <a:r>
              <a:rPr lang="ar-LB" sz="2200" b="1" u="sng" dirty="0" smtClean="0"/>
              <a:t>ق</a:t>
            </a:r>
            <a:r>
              <a:rPr lang="ar-SA" sz="2200" b="1" u="sng" dirty="0" smtClean="0"/>
              <a:t>ف الترخيص لمدة محددة أو إلغاؤه </a:t>
            </a:r>
            <a:r>
              <a:rPr lang="ar-SA" sz="2200" dirty="0" smtClean="0"/>
              <a:t>بصورة نهائية، وحرمان المخالف من الحصول على أي ترخيص مؤقت أو بصور نهائية، عند تكرار المخالفة أو ارتكاب مخالفة جسيمة يعود للهيئة تقديرها.</a:t>
            </a:r>
            <a:endParaRPr lang="en-US" sz="2200" dirty="0" smtClean="0"/>
          </a:p>
          <a:p>
            <a:pPr marL="0" indent="0" eaLnBrk="1" hangingPunct="1">
              <a:buFontTx/>
              <a:buNone/>
              <a:defRPr/>
            </a:pPr>
            <a:r>
              <a:rPr lang="ar-SA" sz="2200" dirty="0" smtClean="0"/>
              <a:t>3- فرض الغرامة التي يعود تقديرها للهيئة في ضوء جسامة المخالفة أو تكرارها على أن يؤخذ بالاعتبار </a:t>
            </a:r>
            <a:r>
              <a:rPr lang="ar-LB" sz="2200" dirty="0" smtClean="0"/>
              <a:t>.....</a:t>
            </a:r>
            <a:endParaRPr lang="en-US" sz="2200" dirty="0" smtClean="0"/>
          </a:p>
          <a:p>
            <a:pPr marL="0" indent="0" eaLnBrk="1" hangingPunct="1">
              <a:buFontTx/>
              <a:buNone/>
              <a:defRPr/>
            </a:pPr>
            <a:r>
              <a:rPr lang="ar-SA" sz="2200" dirty="0" smtClean="0"/>
              <a:t>4- تتولى وزارة المالية استيفاء مقدار الغرامات المقررة.</a:t>
            </a:r>
            <a:endParaRPr lang="en-US" sz="2200" dirty="0" smtClean="0"/>
          </a:p>
          <a:p>
            <a:pPr marL="285750" lvl="1" eaLnBrk="1" hangingPunct="1">
              <a:buFontTx/>
              <a:buNone/>
              <a:defRPr/>
            </a:pPr>
            <a:endParaRPr lang="ar-LB" sz="2200" dirty="0" smtClean="0">
              <a:ea typeface="+mn-ea"/>
            </a:endParaRPr>
          </a:p>
        </p:txBody>
      </p:sp>
      <p:sp>
        <p:nvSpPr>
          <p:cNvPr id="27651" name="Title 1"/>
          <p:cNvSpPr txBox="1">
            <a:spLocks/>
          </p:cNvSpPr>
          <p:nvPr/>
        </p:nvSpPr>
        <p:spPr bwMode="auto">
          <a:xfrm>
            <a:off x="152400" y="114300"/>
            <a:ext cx="7972425" cy="1228725"/>
          </a:xfrm>
          <a:prstGeom prst="rect">
            <a:avLst/>
          </a:prstGeom>
          <a:solidFill>
            <a:srgbClr val="272C89"/>
          </a:solidFill>
          <a:ln w="25400" algn="ctr">
            <a:solidFill>
              <a:srgbClr val="4F3F7E"/>
            </a:solidFill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ar-LB" sz="2400" b="1">
                <a:solidFill>
                  <a:schemeClr val="bg1"/>
                </a:solidFill>
              </a:rPr>
              <a:t>أمن الفضاء السيبراني - الجهود اللبنانية</a:t>
            </a:r>
            <a:endParaRPr lang="en-US" sz="2400" b="1">
              <a:solidFill>
                <a:schemeClr val="bg1"/>
              </a:solidFill>
            </a:endParaRPr>
          </a:p>
          <a:p>
            <a:pPr algn="r" rtl="1"/>
            <a:r>
              <a:rPr lang="ar-LB" sz="3200" b="1">
                <a:solidFill>
                  <a:schemeClr val="bg1"/>
                </a:solidFill>
              </a:rPr>
              <a:t>قانون الاتصالات (تتمة)</a:t>
            </a:r>
            <a:endParaRPr lang="en-US" sz="32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5181600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ar-LB" sz="1800" b="1" u="sng" dirty="0" smtClean="0"/>
              <a:t>أحكام وقواعد عامة </a:t>
            </a:r>
            <a:r>
              <a:rPr lang="ar-LB" sz="1800" dirty="0" smtClean="0"/>
              <a:t>ترعى قطاع </a:t>
            </a:r>
            <a:r>
              <a:rPr lang="ar-LB" sz="1800" b="1" u="sng" dirty="0" smtClean="0"/>
              <a:t>تكنولوجيا المعلومات </a:t>
            </a:r>
            <a:r>
              <a:rPr lang="ar-LB" sz="1800" dirty="0" smtClean="0"/>
              <a:t>في لبنان - تكنولوجيا المعلومات هي في خدمة كل مواطن ويجب ألا تمس بهوية الشخص أو بحقوقه أو بالحياة الخاصة أو بالحريات الفردية أو العامة - يعالج القانون:</a:t>
            </a:r>
            <a:endParaRPr lang="en-US" sz="1800" dirty="0" smtClean="0"/>
          </a:p>
          <a:p>
            <a:pPr marL="594360" lvl="1" indent="-274320" eaLnBrk="1" hangingPunct="1">
              <a:defRPr/>
            </a:pPr>
            <a:r>
              <a:rPr lang="ar-LB" sz="1800" b="1" u="sng" dirty="0" smtClean="0"/>
              <a:t>المعاملات</a:t>
            </a:r>
            <a:r>
              <a:rPr lang="ar-LB" sz="1800" dirty="0" smtClean="0"/>
              <a:t> الإلكترونية</a:t>
            </a:r>
          </a:p>
          <a:p>
            <a:pPr marL="594360" lvl="1" indent="-274320" eaLnBrk="1" hangingPunct="1">
              <a:defRPr/>
            </a:pPr>
            <a:r>
              <a:rPr lang="ar-LB" sz="1800" b="1" u="sng" dirty="0" smtClean="0"/>
              <a:t>التجارة</a:t>
            </a:r>
            <a:r>
              <a:rPr lang="ar-LB" sz="1800" dirty="0" smtClean="0"/>
              <a:t> الالكترونية</a:t>
            </a:r>
          </a:p>
          <a:p>
            <a:pPr marL="594360" lvl="1" indent="-274320" eaLnBrk="1" hangingPunct="1">
              <a:defRPr/>
            </a:pPr>
            <a:r>
              <a:rPr lang="ar-LB" sz="1800" dirty="0" smtClean="0"/>
              <a:t>عمليات </a:t>
            </a:r>
            <a:r>
              <a:rPr lang="ar-LB" sz="1800" b="1" u="sng" dirty="0" smtClean="0"/>
              <a:t>الدفع الإلكتروني والتحويل الإلكتروني </a:t>
            </a:r>
            <a:r>
              <a:rPr lang="ar-LB" sz="1800" dirty="0" smtClean="0"/>
              <a:t>للأموال النقدية</a:t>
            </a:r>
          </a:p>
          <a:p>
            <a:pPr marL="594360" lvl="1" indent="-274320" eaLnBrk="1" hangingPunct="1">
              <a:defRPr/>
            </a:pPr>
            <a:r>
              <a:rPr lang="ar-LB" sz="1800" dirty="0" smtClean="0"/>
              <a:t>خدمات</a:t>
            </a:r>
            <a:r>
              <a:rPr lang="ar-LB" sz="1800" b="1" u="sng" dirty="0" smtClean="0"/>
              <a:t> التواقيع </a:t>
            </a:r>
            <a:r>
              <a:rPr lang="ar-LB" sz="1800" dirty="0" smtClean="0"/>
              <a:t>الإلكترونية</a:t>
            </a:r>
          </a:p>
          <a:p>
            <a:pPr marL="594360" lvl="1" indent="-274320" eaLnBrk="1" hangingPunct="1">
              <a:defRPr/>
            </a:pPr>
            <a:r>
              <a:rPr lang="ar-LB" sz="1800" b="1" u="sng" dirty="0" smtClean="0"/>
              <a:t>النقل</a:t>
            </a:r>
            <a:r>
              <a:rPr lang="ar-LB" sz="1800" dirty="0" smtClean="0"/>
              <a:t>  </a:t>
            </a:r>
            <a:r>
              <a:rPr lang="ar-LB" sz="1800" b="1" u="sng" dirty="0" smtClean="0"/>
              <a:t>/</a:t>
            </a:r>
            <a:r>
              <a:rPr lang="ar-LB" sz="1800" dirty="0" smtClean="0"/>
              <a:t> العمليات إلى/مع الجمهور بوسيلة إلكترونية</a:t>
            </a:r>
          </a:p>
          <a:p>
            <a:pPr marL="594360" lvl="1" indent="-274320" eaLnBrk="1" hangingPunct="1">
              <a:defRPr/>
            </a:pPr>
            <a:r>
              <a:rPr lang="ar-LB" sz="1800" b="1" u="sng" dirty="0" smtClean="0"/>
              <a:t>حماية المعلومات ذات الطابع الشخصي</a:t>
            </a:r>
          </a:p>
          <a:p>
            <a:pPr marL="594360" lvl="1" indent="-274320" eaLnBrk="1" hangingPunct="1">
              <a:defRPr/>
            </a:pPr>
            <a:r>
              <a:rPr lang="ar-LB" sz="1800" b="1" u="sng" dirty="0" smtClean="0"/>
              <a:t>جرائم </a:t>
            </a:r>
            <a:r>
              <a:rPr lang="ar-LB" sz="1800" dirty="0" smtClean="0"/>
              <a:t>متعلقة بالمعاملات الالكترونية</a:t>
            </a:r>
          </a:p>
          <a:p>
            <a:pPr marL="285750" lvl="1" eaLnBrk="1" hangingPunct="1">
              <a:buFont typeface="Arial" pitchFamily="34" charset="0"/>
              <a:buChar char="•"/>
              <a:defRPr/>
            </a:pPr>
            <a:r>
              <a:rPr lang="ar-LB" sz="1800" dirty="0" smtClean="0">
                <a:ea typeface="+mn-ea"/>
              </a:rPr>
              <a:t>من الأمور التي عالجها القانون في مجال الأمن ألمعلوماتي</a:t>
            </a:r>
          </a:p>
          <a:p>
            <a:pPr marL="594360" indent="-274320" eaLnBrk="1" hangingPunct="1">
              <a:buFontTx/>
              <a:buChar char="-"/>
              <a:defRPr/>
            </a:pPr>
            <a:r>
              <a:rPr lang="ar-LB" sz="1800" b="1" u="sng" dirty="0" smtClean="0"/>
              <a:t>أصول رسائل الترويج  أوالتسويق الالكتروني غير المستدرجة </a:t>
            </a:r>
            <a:r>
              <a:rPr lang="ar-LB" sz="1800" dirty="0" smtClean="0"/>
              <a:t>(ضمن أحكام التجارة الالكترونية–المواد 21و22)</a:t>
            </a:r>
          </a:p>
          <a:p>
            <a:pPr marL="594360" indent="-274320" eaLnBrk="1" hangingPunct="1">
              <a:buFontTx/>
              <a:buChar char="-"/>
              <a:defRPr/>
            </a:pPr>
            <a:r>
              <a:rPr lang="ar-LB" sz="1800" dirty="0" smtClean="0"/>
              <a:t>تنظيم </a:t>
            </a:r>
            <a:r>
              <a:rPr lang="ar-LB" sz="1800" b="1" u="sng" dirty="0" smtClean="0"/>
              <a:t>استخدام</a:t>
            </a:r>
            <a:r>
              <a:rPr lang="en-US" sz="1800" b="1" u="sng" dirty="0" smtClean="0"/>
              <a:t> </a:t>
            </a:r>
            <a:r>
              <a:rPr lang="ar-LB" sz="1800" b="1" u="sng" dirty="0" smtClean="0"/>
              <a:t>تقنيات التشفير ومفاتيح التصديق </a:t>
            </a:r>
            <a:r>
              <a:rPr lang="ar-LB" sz="1800" dirty="0" smtClean="0"/>
              <a:t>العامة والخاصة</a:t>
            </a:r>
          </a:p>
          <a:p>
            <a:pPr marL="594360" indent="-274320" eaLnBrk="1" hangingPunct="1">
              <a:buFontTx/>
              <a:buChar char="-"/>
              <a:defRPr/>
            </a:pPr>
            <a:r>
              <a:rPr lang="ar-LB" sz="1800" b="1" u="sng" dirty="0" smtClean="0"/>
              <a:t>قيود</a:t>
            </a:r>
            <a:r>
              <a:rPr lang="ar-LB" sz="1800" dirty="0" smtClean="0"/>
              <a:t> على مزودي خدمات النقل بوسائل الكترونية منها </a:t>
            </a:r>
          </a:p>
          <a:p>
            <a:pPr marL="896112" indent="-284163" eaLnBrk="1" hangingPunct="1">
              <a:buFont typeface="Arial" pitchFamily="34" charset="0"/>
              <a:buChar char="•"/>
              <a:defRPr/>
            </a:pPr>
            <a:r>
              <a:rPr lang="ar-LB" sz="1800" b="1" u="sng" dirty="0" smtClean="0"/>
              <a:t>الحفاظ على البيانات </a:t>
            </a:r>
            <a:r>
              <a:rPr lang="ar-LB" sz="1800" dirty="0" smtClean="0"/>
              <a:t>التي تمكِّن من التحقق من هوية المستخدمين</a:t>
            </a:r>
          </a:p>
          <a:p>
            <a:pPr marL="896112" indent="-284163" eaLnBrk="1" hangingPunct="1">
              <a:buFont typeface="Arial" pitchFamily="34" charset="0"/>
              <a:buChar char="•"/>
              <a:defRPr/>
            </a:pPr>
            <a:r>
              <a:rPr lang="ar-LB" sz="1800" b="1" u="sng" dirty="0" smtClean="0"/>
              <a:t>لا يحق لمزود خدمة الاتصال مراقبة المعلومات </a:t>
            </a:r>
            <a:r>
              <a:rPr lang="ar-LB" sz="1800" dirty="0" smtClean="0"/>
              <a:t>التي يرسلها أو يخزنها</a:t>
            </a:r>
          </a:p>
          <a:p>
            <a:pPr marL="285750" lvl="1" eaLnBrk="1" hangingPunct="1">
              <a:buFontTx/>
              <a:buNone/>
              <a:defRPr/>
            </a:pPr>
            <a:endParaRPr lang="ar-LB" sz="1800" dirty="0" smtClean="0">
              <a:ea typeface="+mn-ea"/>
            </a:endParaRPr>
          </a:p>
          <a:p>
            <a:pPr marL="285750" lvl="1" eaLnBrk="1" hangingPunct="1">
              <a:buFontTx/>
              <a:buNone/>
              <a:defRPr/>
            </a:pPr>
            <a:endParaRPr lang="ar-LB" sz="1800" dirty="0" smtClean="0">
              <a:ea typeface="+mn-ea"/>
            </a:endParaRPr>
          </a:p>
        </p:txBody>
      </p:sp>
      <p:sp>
        <p:nvSpPr>
          <p:cNvPr id="28675" name="Title 1"/>
          <p:cNvSpPr txBox="1">
            <a:spLocks/>
          </p:cNvSpPr>
          <p:nvPr/>
        </p:nvSpPr>
        <p:spPr bwMode="auto">
          <a:xfrm>
            <a:off x="152400" y="114300"/>
            <a:ext cx="7972425" cy="1228725"/>
          </a:xfrm>
          <a:prstGeom prst="rect">
            <a:avLst/>
          </a:prstGeom>
          <a:solidFill>
            <a:srgbClr val="272C89"/>
          </a:solidFill>
          <a:ln w="25400" algn="ctr">
            <a:solidFill>
              <a:srgbClr val="4F3F7E"/>
            </a:solidFill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ar-LB" sz="2800" b="1">
                <a:solidFill>
                  <a:schemeClr val="bg1"/>
                </a:solidFill>
              </a:rPr>
              <a:t>أمن الفضاء السيبراني - الجهود اللبنانية</a:t>
            </a:r>
            <a:endParaRPr lang="en-US" sz="2800" b="1">
              <a:solidFill>
                <a:schemeClr val="bg1"/>
              </a:solidFill>
            </a:endParaRPr>
          </a:p>
          <a:p>
            <a:pPr algn="r" rtl="1"/>
            <a:r>
              <a:rPr lang="ar-LB" sz="3600" b="1">
                <a:solidFill>
                  <a:schemeClr val="bg1"/>
                </a:solidFill>
              </a:rPr>
              <a:t>اقتراح قانون المعاملات الالكترونية</a:t>
            </a:r>
            <a:endParaRPr lang="en-US" sz="36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5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0" fill="hold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0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0" fill="hold"/>
                                        <p:tgtEl>
                                          <p:spTgt spid="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 bwMode="auto">
          <a:xfrm>
            <a:off x="80963" y="1447800"/>
            <a:ext cx="9063037" cy="5410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ar-LB" sz="2400" smtClean="0"/>
              <a:t>اقترح القانون إجراء تعديلات على قانون العقوبات </a:t>
            </a:r>
            <a:r>
              <a:rPr lang="ar-LB" sz="2400" b="1" u="sng" smtClean="0"/>
              <a:t>وإضافة فصلين </a:t>
            </a:r>
            <a:r>
              <a:rPr lang="ar-LB" sz="2400" smtClean="0"/>
              <a:t>متعلقين بجرائم المعلوماتية وبعد مراعاة القواعد المطبقة على التجارة الالكترونية</a:t>
            </a:r>
          </a:p>
          <a:p>
            <a:pPr eaLnBrk="1" hangingPunct="1"/>
            <a:r>
              <a:rPr lang="ar-LB" sz="2400" smtClean="0"/>
              <a:t>يفرض هذان الفصلان عقوبات على:</a:t>
            </a:r>
          </a:p>
          <a:p>
            <a:pPr lvl="1" eaLnBrk="1" hangingPunct="1"/>
            <a:r>
              <a:rPr lang="ar-LB" sz="2400" b="1" u="sng" smtClean="0"/>
              <a:t>حالات التعدي على أنظمة المعلوماتية </a:t>
            </a:r>
            <a:endParaRPr lang="en-US" sz="2400" b="1" u="sng" smtClean="0"/>
          </a:p>
          <a:p>
            <a:pPr lvl="2" eaLnBrk="1" hangingPunct="1"/>
            <a:r>
              <a:rPr lang="ar-LB" b="1" u="sng" smtClean="0"/>
              <a:t>الولوج غير المشروع</a:t>
            </a:r>
            <a:endParaRPr lang="en-US" b="1" u="sng" smtClean="0"/>
          </a:p>
          <a:p>
            <a:pPr lvl="2" eaLnBrk="1" hangingPunct="1"/>
            <a:r>
              <a:rPr lang="ar-LB" b="1" u="sng" smtClean="0"/>
              <a:t>التعدي على سلامة النظام</a:t>
            </a:r>
            <a:endParaRPr lang="en-US" b="1" u="sng" smtClean="0"/>
          </a:p>
          <a:p>
            <a:pPr lvl="2" eaLnBrk="1" hangingPunct="1"/>
            <a:r>
              <a:rPr lang="ar-LB" b="1" u="sng" smtClean="0"/>
              <a:t>التعدي على سلامة البيانات الرقمية</a:t>
            </a:r>
            <a:endParaRPr lang="en-US" b="1" u="sng" smtClean="0"/>
          </a:p>
          <a:p>
            <a:pPr lvl="2" eaLnBrk="1" hangingPunct="1"/>
            <a:r>
              <a:rPr lang="ar-LB" b="1" u="sng" smtClean="0"/>
              <a:t>الإعاقة أو التشويش أو التعطيل</a:t>
            </a:r>
            <a:endParaRPr lang="en-US" b="1" u="sng" smtClean="0"/>
          </a:p>
          <a:p>
            <a:pPr lvl="2" eaLnBrk="1" hangingPunct="1"/>
            <a:r>
              <a:rPr lang="ar-LB" b="1" u="sng" smtClean="0"/>
              <a:t>التعسف في استعمال الأجهزة والبرامج، الخ...</a:t>
            </a:r>
          </a:p>
          <a:p>
            <a:pPr lvl="1" eaLnBrk="1" hangingPunct="1"/>
            <a:r>
              <a:rPr lang="ar-LB" sz="2400" b="1" u="sng" smtClean="0"/>
              <a:t>بث الرسائل الالكترونية بشكل مخالف للموجبات المفروضة</a:t>
            </a:r>
          </a:p>
          <a:p>
            <a:pPr lvl="1" eaLnBrk="1" hangingPunct="1"/>
            <a:r>
              <a:rPr lang="ar-LB" sz="2400" b="1" u="sng" smtClean="0"/>
              <a:t>التزوير الالكتروني</a:t>
            </a:r>
          </a:p>
          <a:p>
            <a:pPr lvl="1" eaLnBrk="1" hangingPunct="1"/>
            <a:r>
              <a:rPr lang="ar-LB" sz="2400" b="1" u="sng" smtClean="0"/>
              <a:t>انتهاك شروط التجارة الإلكترونية والتسويق</a:t>
            </a:r>
          </a:p>
          <a:p>
            <a:pPr eaLnBrk="1" hangingPunct="1">
              <a:buFontTx/>
              <a:buNone/>
            </a:pPr>
            <a:endParaRPr lang="ar-LB" sz="2400" smtClean="0"/>
          </a:p>
        </p:txBody>
      </p:sp>
      <p:sp>
        <p:nvSpPr>
          <p:cNvPr id="29699" name="Title 1">
            <a:hlinkClick r:id="" action="ppaction://noaction"/>
          </p:cNvPr>
          <p:cNvSpPr txBox="1">
            <a:spLocks/>
          </p:cNvSpPr>
          <p:nvPr/>
        </p:nvSpPr>
        <p:spPr bwMode="auto">
          <a:xfrm>
            <a:off x="152400" y="114300"/>
            <a:ext cx="7972425" cy="1228725"/>
          </a:xfrm>
          <a:prstGeom prst="rect">
            <a:avLst/>
          </a:prstGeom>
          <a:solidFill>
            <a:srgbClr val="272C89"/>
          </a:solidFill>
          <a:ln w="25400" algn="ctr">
            <a:solidFill>
              <a:srgbClr val="4F3F7E"/>
            </a:solidFill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ar-LB" sz="2800" b="1">
                <a:solidFill>
                  <a:schemeClr val="bg1"/>
                </a:solidFill>
              </a:rPr>
              <a:t>أمن الفضاء السيبراني - الجهود اللبنانية</a:t>
            </a:r>
            <a:endParaRPr lang="en-US" sz="2800" b="1">
              <a:solidFill>
                <a:schemeClr val="bg1"/>
              </a:solidFill>
            </a:endParaRPr>
          </a:p>
          <a:p>
            <a:pPr algn="r" rtl="1"/>
            <a:r>
              <a:rPr lang="ar-LB" sz="3600" b="1">
                <a:solidFill>
                  <a:schemeClr val="bg1"/>
                </a:solidFill>
              </a:rPr>
              <a:t>اقتراح قانون المعاملات الالكترونية (تتمة)</a:t>
            </a:r>
            <a:endParaRPr lang="en-US" sz="40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5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5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5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0963" y="1524000"/>
            <a:ext cx="8910637" cy="495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ar-LB" smtClean="0"/>
              <a:t>يعالج القانون موضوع المعاملات والتواقيع الالكترونية</a:t>
            </a:r>
          </a:p>
          <a:p>
            <a:pPr eaLnBrk="1" hangingPunct="1"/>
            <a:r>
              <a:rPr lang="ar-LB" smtClean="0"/>
              <a:t>لا يعالج موضوع حماية الفضاء السيبراني ضمن خطة واضحة وموحدة</a:t>
            </a:r>
          </a:p>
          <a:p>
            <a:pPr eaLnBrk="1" hangingPunct="1"/>
            <a:r>
              <a:rPr lang="ar-LB" smtClean="0"/>
              <a:t>لم ينص القانون صراحة على أي دور للهيئة في مجال التوعية العامة</a:t>
            </a:r>
          </a:p>
          <a:p>
            <a:pPr eaLnBrk="1" hangingPunct="1"/>
            <a:endParaRPr lang="ar-LB" smtClean="0"/>
          </a:p>
          <a:p>
            <a:pPr eaLnBrk="1" hangingPunct="1"/>
            <a:r>
              <a:rPr lang="ar-LB" smtClean="0"/>
              <a:t>لكنه يُوجد الأرضية التشريعية لهكذا خطة عن طريق إدخال تشريعات مهمة لمكافحة جرائم المعلوماتية</a:t>
            </a:r>
          </a:p>
        </p:txBody>
      </p:sp>
      <p:sp>
        <p:nvSpPr>
          <p:cNvPr id="30723" name="Title 1"/>
          <p:cNvSpPr txBox="1">
            <a:spLocks/>
          </p:cNvSpPr>
          <p:nvPr/>
        </p:nvSpPr>
        <p:spPr bwMode="auto">
          <a:xfrm>
            <a:off x="152400" y="114300"/>
            <a:ext cx="7972425" cy="1228725"/>
          </a:xfrm>
          <a:prstGeom prst="rect">
            <a:avLst/>
          </a:prstGeom>
          <a:solidFill>
            <a:srgbClr val="272C89"/>
          </a:solidFill>
          <a:ln w="25400" algn="ctr">
            <a:solidFill>
              <a:srgbClr val="4F3F7E"/>
            </a:solidFill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ar-LB" sz="2400" b="1">
                <a:solidFill>
                  <a:schemeClr val="bg1"/>
                </a:solidFill>
              </a:rPr>
              <a:t>أمن الفضاء السيبراني - الجهود اللبنانية</a:t>
            </a:r>
            <a:endParaRPr lang="en-US" sz="2400" b="1">
              <a:solidFill>
                <a:schemeClr val="bg1"/>
              </a:solidFill>
            </a:endParaRPr>
          </a:p>
          <a:p>
            <a:pPr algn="r" rtl="1"/>
            <a:r>
              <a:rPr lang="ar-LB" sz="3200" b="1">
                <a:solidFill>
                  <a:schemeClr val="bg1"/>
                </a:solidFill>
              </a:rPr>
              <a:t>اقتراح قانون المعاملات الالكترونية - ملاحظات</a:t>
            </a:r>
            <a:endParaRPr lang="en-US" sz="44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0" y="1371600"/>
            <a:ext cx="8991600" cy="5486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ar-LB" sz="2200" smtClean="0"/>
              <a:t>إنشاء مركز مختصّ، بإدارة مشتركة بين القطاعين العامّ والخاصّ (</a:t>
            </a:r>
            <a:r>
              <a:rPr lang="en-US" sz="2200" smtClean="0"/>
              <a:t>PPA</a:t>
            </a:r>
            <a:r>
              <a:rPr lang="ar-LB" sz="2200" smtClean="0"/>
              <a:t>) </a:t>
            </a:r>
            <a:r>
              <a:rPr lang="en-US" sz="2200" smtClean="0"/>
              <a:t>Private-Public Administration </a:t>
            </a:r>
            <a:r>
              <a:rPr lang="ar-LB" sz="2200" smtClean="0"/>
              <a:t> من أجل</a:t>
            </a:r>
          </a:p>
          <a:p>
            <a:pPr lvl="1" eaLnBrk="1" hangingPunct="1"/>
            <a:r>
              <a:rPr lang="ar-LB" sz="2200" smtClean="0"/>
              <a:t>وضع </a:t>
            </a:r>
            <a:r>
              <a:rPr lang="ar-LB" sz="2200" b="1" u="sng" smtClean="0"/>
              <a:t>إستراتيجية وطنية</a:t>
            </a:r>
            <a:r>
              <a:rPr lang="ar-LB" sz="2200" smtClean="0"/>
              <a:t> لأمن الفضاء السيبراني</a:t>
            </a:r>
          </a:p>
          <a:p>
            <a:pPr lvl="1" eaLnBrk="1" hangingPunct="1"/>
            <a:r>
              <a:rPr lang="ar-LB" sz="2200" smtClean="0"/>
              <a:t>التأكيد على </a:t>
            </a:r>
            <a:r>
              <a:rPr lang="ar-LB" sz="2200" b="1" u="sng" smtClean="0"/>
              <a:t>تعاون وطني </a:t>
            </a:r>
            <a:r>
              <a:rPr lang="ar-LB" sz="2200" smtClean="0"/>
              <a:t>بين الحكومة والقطاع العام والخاص</a:t>
            </a:r>
            <a:endParaRPr lang="en-US" sz="2200" smtClean="0"/>
          </a:p>
          <a:p>
            <a:pPr lvl="1" eaLnBrk="1" hangingPunct="1"/>
            <a:r>
              <a:rPr lang="ar-LB" sz="2200" b="1" u="sng" smtClean="0"/>
              <a:t>خلق القدرات الوطنية لإدارة الحوادث</a:t>
            </a:r>
            <a:endParaRPr lang="en-US" sz="2200" b="1" u="sng" smtClean="0"/>
          </a:p>
          <a:p>
            <a:pPr lvl="1" eaLnBrk="1" hangingPunct="1"/>
            <a:r>
              <a:rPr lang="ar-LB" sz="2200" smtClean="0"/>
              <a:t>نشر </a:t>
            </a:r>
            <a:r>
              <a:rPr lang="ar-LB" sz="2200" b="1" u="sng" smtClean="0"/>
              <a:t>ثقافة وطنية </a:t>
            </a:r>
            <a:r>
              <a:rPr lang="ar-LB" sz="2200" smtClean="0"/>
              <a:t>تعنى بأمن الفضاء السيبراني</a:t>
            </a:r>
          </a:p>
          <a:p>
            <a:pPr lvl="1" eaLnBrk="1" hangingPunct="1"/>
            <a:r>
              <a:rPr lang="ar-LB" sz="2200" b="1" u="sng" smtClean="0"/>
              <a:t>حماية الفضاء الإلكتروني الحكومي</a:t>
            </a:r>
          </a:p>
          <a:p>
            <a:pPr lvl="1" eaLnBrk="1" hangingPunct="1"/>
            <a:r>
              <a:rPr lang="ar-LB" sz="2200" b="1" u="sng" smtClean="0"/>
              <a:t>التنسيق والتعاون مع الجهات الإقليمية والدولية</a:t>
            </a:r>
          </a:p>
          <a:p>
            <a:pPr eaLnBrk="1" hangingPunct="1"/>
            <a:r>
              <a:rPr lang="ar-LB" sz="2200" smtClean="0"/>
              <a:t>النماذج الممكن اعتمادها</a:t>
            </a:r>
            <a:endParaRPr lang="en-US" sz="2200" smtClean="0"/>
          </a:p>
          <a:p>
            <a:pPr lvl="1" eaLnBrk="1" hangingPunct="1">
              <a:lnSpc>
                <a:spcPct val="90000"/>
              </a:lnSpc>
            </a:pPr>
            <a:r>
              <a:rPr lang="ar-LB" sz="2200" smtClean="0"/>
              <a:t>اعتماد </a:t>
            </a:r>
            <a:r>
              <a:rPr lang="ar-LB" sz="2200" b="1" u="sng" smtClean="0"/>
              <a:t>قوانين</a:t>
            </a:r>
            <a:r>
              <a:rPr lang="ar-LB" sz="2200" smtClean="0"/>
              <a:t> تحكم بشكل واضح عمليات تجميع واستخدام ونشر البيانات الشخصية</a:t>
            </a:r>
          </a:p>
          <a:p>
            <a:pPr lvl="1" eaLnBrk="1" hangingPunct="1">
              <a:lnSpc>
                <a:spcPct val="90000"/>
              </a:lnSpc>
            </a:pPr>
            <a:r>
              <a:rPr lang="ar-LB" sz="2200" b="1" u="sng" smtClean="0"/>
              <a:t>تضمين كافة التشريعات التي سوف تصدر شروطاً ملزمة</a:t>
            </a:r>
            <a:r>
              <a:rPr lang="ar-LB" sz="2200" smtClean="0"/>
              <a:t> حول أخذ إستراتيجية حماية المعلومات في الاعتبار عند اتخاذ قرارات تتعلق بتجهيز المؤسسات وشراء أجهزتها وأنظمتها المعلوماتية </a:t>
            </a:r>
          </a:p>
          <a:p>
            <a:pPr lvl="1" eaLnBrk="1" hangingPunct="1">
              <a:lnSpc>
                <a:spcPct val="90000"/>
              </a:lnSpc>
            </a:pPr>
            <a:r>
              <a:rPr lang="ar-LB" sz="2200" smtClean="0"/>
              <a:t>وضع </a:t>
            </a:r>
            <a:r>
              <a:rPr lang="ar-LB" sz="2200" b="1" u="sng" smtClean="0"/>
              <a:t>قوانين و قواعد محددة لمختلف الصناعات</a:t>
            </a:r>
            <a:r>
              <a:rPr lang="ar-LB" sz="2200" smtClean="0"/>
              <a:t> ولكل أنواع المعلومات والتكنولوجيات</a:t>
            </a:r>
          </a:p>
        </p:txBody>
      </p:sp>
      <p:sp>
        <p:nvSpPr>
          <p:cNvPr id="31747" name="Title 1"/>
          <p:cNvSpPr txBox="1">
            <a:spLocks/>
          </p:cNvSpPr>
          <p:nvPr/>
        </p:nvSpPr>
        <p:spPr bwMode="auto">
          <a:xfrm>
            <a:off x="152400" y="114300"/>
            <a:ext cx="7972425" cy="1228725"/>
          </a:xfrm>
          <a:prstGeom prst="rect">
            <a:avLst/>
          </a:prstGeom>
          <a:solidFill>
            <a:srgbClr val="272C89"/>
          </a:solidFill>
          <a:ln w="25400" algn="ctr">
            <a:solidFill>
              <a:srgbClr val="4F3F7E"/>
            </a:solidFill>
            <a:miter lim="800000"/>
            <a:headEnd/>
            <a:tailEnd/>
          </a:ln>
        </p:spPr>
        <p:txBody>
          <a:bodyPr anchor="ctr"/>
          <a:lstStyle/>
          <a:p>
            <a:pPr algn="r" rtl="1"/>
            <a:r>
              <a:rPr lang="ar-LB" sz="2800" b="1">
                <a:solidFill>
                  <a:schemeClr val="bg1"/>
                </a:solidFill>
              </a:rPr>
              <a:t>أمن الفضاء السيبراني - الجهود اللبنانية</a:t>
            </a:r>
            <a:endParaRPr lang="en-US" sz="2800" b="1">
              <a:solidFill>
                <a:schemeClr val="bg1"/>
              </a:solidFill>
            </a:endParaRPr>
          </a:p>
          <a:p>
            <a:pPr algn="r" rtl="1"/>
            <a:r>
              <a:rPr lang="ar-LB" sz="3900" b="1">
                <a:solidFill>
                  <a:schemeClr val="bg1"/>
                </a:solidFill>
              </a:rPr>
              <a:t>توصيـات عامــة</a:t>
            </a:r>
            <a:endParaRPr lang="en-US" sz="3900" b="1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0" y="1371600"/>
            <a:ext cx="9144000" cy="5257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ar-LB" sz="2200" smtClean="0"/>
              <a:t>اختيار </a:t>
            </a:r>
            <a:r>
              <a:rPr lang="ar-LB" sz="2200" b="1" u="sng" smtClean="0"/>
              <a:t>بنى تحتية </a:t>
            </a:r>
            <a:r>
              <a:rPr lang="ar-LB" sz="2200" smtClean="0"/>
              <a:t>متينة</a:t>
            </a:r>
          </a:p>
          <a:p>
            <a:pPr eaLnBrk="1" hangingPunct="1"/>
            <a:r>
              <a:rPr lang="ar-LB" sz="2200" smtClean="0"/>
              <a:t>اعتماد </a:t>
            </a:r>
            <a:r>
              <a:rPr lang="ar-LB" sz="2200" b="1" u="sng" smtClean="0"/>
              <a:t>كلمات سر </a:t>
            </a:r>
            <a:r>
              <a:rPr lang="ar-LB" sz="2200" smtClean="0"/>
              <a:t>صعبة الاختراق وتغييرها بصورة دورية </a:t>
            </a:r>
          </a:p>
          <a:p>
            <a:pPr eaLnBrk="1" hangingPunct="1"/>
            <a:r>
              <a:rPr lang="ar-LB" sz="2200" smtClean="0"/>
              <a:t>اعتماد </a:t>
            </a:r>
            <a:r>
              <a:rPr lang="ar-LB" sz="2200" b="1" u="sng" smtClean="0"/>
              <a:t>التشفير</a:t>
            </a:r>
            <a:r>
              <a:rPr lang="ar-LB" sz="2200" smtClean="0"/>
              <a:t> في حركة البيانات داخلياً وخارجياً</a:t>
            </a:r>
          </a:p>
          <a:p>
            <a:pPr eaLnBrk="1" hangingPunct="1"/>
            <a:r>
              <a:rPr lang="ar-LB" sz="2200" smtClean="0"/>
              <a:t>اعتماد </a:t>
            </a:r>
            <a:r>
              <a:rPr lang="ar-LB" sz="2200" b="1" u="sng" smtClean="0"/>
              <a:t>أنظمة حماية متعددة الطبقات </a:t>
            </a:r>
            <a:r>
              <a:rPr lang="ar-LB" sz="2200" smtClean="0"/>
              <a:t>– على سبيل المثال</a:t>
            </a:r>
          </a:p>
          <a:p>
            <a:pPr lvl="1" eaLnBrk="1" hangingPunct="1"/>
            <a:r>
              <a:rPr lang="ar-LB" sz="2200" smtClean="0"/>
              <a:t>حماية التطبيقات الهامة عبر استخدام </a:t>
            </a:r>
            <a:r>
              <a:rPr lang="ar-LB" sz="2200" b="1" u="sng" smtClean="0"/>
              <a:t>بنى تحتية مزدوجة ذات طبقات حماية متعددة</a:t>
            </a:r>
            <a:r>
              <a:rPr lang="ar-LB" sz="2200" smtClean="0"/>
              <a:t> تضمن ألاّ يحقق الدخلاء أهدافهم من خلال اختراق واسقاط نظم المعلومات، أو من خلال الاعيب خادعة يمكن أن تؤثر على مستخدمي الشبكة (وخصوصا في الحروب)</a:t>
            </a:r>
          </a:p>
          <a:p>
            <a:pPr eaLnBrk="1" hangingPunct="1"/>
            <a:r>
              <a:rPr lang="ar-LB" sz="2200" smtClean="0"/>
              <a:t>اعتماد </a:t>
            </a:r>
            <a:r>
              <a:rPr lang="ar-LB" sz="2200" b="1" u="sng" smtClean="0"/>
              <a:t>منهجية النسخ المتطابقة </a:t>
            </a:r>
            <a:r>
              <a:rPr lang="ar-LB" sz="2200" smtClean="0"/>
              <a:t>(Mirroring) </a:t>
            </a:r>
            <a:r>
              <a:rPr lang="ar-LB" sz="2200" b="1" u="sng" smtClean="0"/>
              <a:t>والأرشيف الاحتياطي </a:t>
            </a:r>
            <a:r>
              <a:rPr lang="ar-LB" sz="2200" smtClean="0"/>
              <a:t>للبيانات وحماية شبكة المعلوماتية في الشركات والمؤسسات التجارية</a:t>
            </a:r>
          </a:p>
          <a:p>
            <a:pPr eaLnBrk="1" hangingPunct="1"/>
            <a:r>
              <a:rPr lang="ar-LB" sz="2200" smtClean="0"/>
              <a:t>الاعتماد على </a:t>
            </a:r>
            <a:r>
              <a:rPr lang="ar-LB" sz="2200" b="1" u="sng" smtClean="0"/>
              <a:t>مواقع تكون بمثابة نسخة مطابقة للأصل </a:t>
            </a:r>
            <a:r>
              <a:rPr lang="ar-LB" sz="2200" smtClean="0"/>
              <a:t>وقد تكون خارج أراضي البلد خاصة عند التعاطي مع البيانات الهامة والحساسة</a:t>
            </a:r>
          </a:p>
          <a:p>
            <a:pPr eaLnBrk="1" hangingPunct="1"/>
            <a:endParaRPr lang="ar-LB" sz="2200" smtClean="0"/>
          </a:p>
          <a:p>
            <a:pPr lvl="1" eaLnBrk="1" hangingPunct="1">
              <a:buFontTx/>
              <a:buNone/>
            </a:pPr>
            <a:r>
              <a:rPr lang="ar-LB" sz="2200" u="sng" smtClean="0"/>
              <a:t>ملاحظة</a:t>
            </a:r>
            <a:r>
              <a:rPr lang="ar-LB" sz="2200" smtClean="0"/>
              <a:t>: هذا ما ساعد جورجيا على تخطي الاختراق الروسي لبواباتها الالكترونية حيث تم استعمال بوابات بديلة مطابقة للاصلية تقع على الاراضي الأميركية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52400" y="114300"/>
            <a:ext cx="7972425" cy="1228725"/>
          </a:xfrm>
          <a:prstGeom prst="rect">
            <a:avLst/>
          </a:prstGeom>
          <a:solidFill>
            <a:srgbClr val="272C89"/>
          </a:solidFill>
          <a:ln w="25400" cap="flat" cmpd="sng" algn="ctr">
            <a:solidFill>
              <a:srgbClr val="4F3F7E"/>
            </a:solidFill>
            <a:prstDash val="solid"/>
          </a:ln>
          <a:effectLst/>
        </p:spPr>
        <p:txBody>
          <a:bodyPr anchor="ctr">
            <a:normAutofit fontScale="92500" lnSpcReduction="20000"/>
          </a:bodyPr>
          <a:lstStyle/>
          <a:p>
            <a:pPr algn="r" rtl="1">
              <a:defRPr/>
            </a:pPr>
            <a:r>
              <a:rPr lang="ar-LB" sz="2400" b="1" dirty="0">
                <a:solidFill>
                  <a:schemeClr val="bg1"/>
                </a:solidFill>
                <a:latin typeface="+mn-lt"/>
                <a:cs typeface="+mn-cs"/>
              </a:rPr>
              <a:t>أمن الفضاء السيبراني - الجهود اللبنانية</a:t>
            </a:r>
            <a:endParaRPr lang="en-US" sz="24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r" rtl="1">
              <a:defRPr/>
            </a:pPr>
            <a:r>
              <a:rPr lang="ar-LB" sz="3400" b="1" dirty="0">
                <a:solidFill>
                  <a:schemeClr val="bg1"/>
                </a:solidFill>
                <a:latin typeface="+mn-lt"/>
                <a:cs typeface="+mn-cs"/>
              </a:rPr>
              <a:t>توصيـات عامـة</a:t>
            </a:r>
          </a:p>
          <a:p>
            <a:pPr algn="r" rtl="1">
              <a:defRPr/>
            </a:pPr>
            <a:r>
              <a:rPr lang="ar-LB" sz="3700" b="1" dirty="0">
                <a:solidFill>
                  <a:schemeClr val="bg1"/>
                </a:solidFill>
                <a:latin typeface="+mn-lt"/>
                <a:cs typeface="+mn-cs"/>
              </a:rPr>
              <a:t>مسؤولية الشركات و الأفراد</a:t>
            </a:r>
            <a:endParaRPr lang="en-US" sz="37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0963" y="1447800"/>
            <a:ext cx="9063037" cy="5029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 eaLnBrk="1" hangingPunct="1">
              <a:buFont typeface="Arial" charset="0"/>
              <a:buChar char="•"/>
            </a:pPr>
            <a:r>
              <a:rPr lang="ar-LB" sz="2400" smtClean="0"/>
              <a:t>وضع </a:t>
            </a:r>
            <a:r>
              <a:rPr lang="ar-LB" sz="2400" b="1" u="sng" smtClean="0"/>
              <a:t>توصيات</a:t>
            </a:r>
            <a:r>
              <a:rPr lang="ar-LB" sz="2400" smtClean="0"/>
              <a:t> على البنى التحتية للاتصالات بحيث يجري تطبيقها على مقدمي الخدمات (والمستخدمين) لضمان أمن المعلومات والاتصالات </a:t>
            </a:r>
          </a:p>
          <a:p>
            <a:pPr lvl="1" eaLnBrk="1" hangingPunct="1">
              <a:buFont typeface="Arial" charset="0"/>
              <a:buChar char="•"/>
            </a:pPr>
            <a:r>
              <a:rPr lang="ar-LB" sz="2400" smtClean="0"/>
              <a:t>التأكـد من أن برنامج تطوير قطاع تنظيم الاتصالات يضمن إعطاء </a:t>
            </a:r>
            <a:r>
              <a:rPr lang="ar-LB" sz="2400" b="1" u="sng" smtClean="0"/>
              <a:t>تراخيص متطورة تتضمن شروطاً تراعي قوانين التجارة و الخدمات الالكترونية و حماية الفضاء السيبراني</a:t>
            </a:r>
          </a:p>
          <a:p>
            <a:pPr lvl="1" eaLnBrk="1" hangingPunct="1">
              <a:buFont typeface="Arial" charset="0"/>
              <a:buChar char="•"/>
            </a:pPr>
            <a:r>
              <a:rPr lang="ar-LB" sz="2400" smtClean="0"/>
              <a:t>تحديد </a:t>
            </a:r>
            <a:r>
              <a:rPr lang="ar-LB" sz="2400" b="1" u="sng" smtClean="0"/>
              <a:t>مقاييس يتم اعتمادها من قبل مقدمي الخدمات </a:t>
            </a:r>
            <a:r>
              <a:rPr lang="ar-LB" sz="2400" smtClean="0"/>
              <a:t>في مجال الحفاظ على السلامة العامة واعتماد معايير الحماية و الأمن (على سبيل المثال مقاييس</a:t>
            </a:r>
            <a:r>
              <a:rPr lang="en-US" sz="2400" smtClean="0"/>
              <a:t> </a:t>
            </a:r>
            <a:r>
              <a:rPr lang="ar-LB" sz="2400" b="1" smtClean="0"/>
              <a:t>- </a:t>
            </a:r>
            <a:r>
              <a:rPr lang="en-US" sz="2400" b="1" smtClean="0"/>
              <a:t>ISO/IEC 27k</a:t>
            </a:r>
            <a:r>
              <a:rPr lang="ar-LB" sz="2400" smtClean="0"/>
              <a:t>)</a:t>
            </a:r>
          </a:p>
          <a:p>
            <a:pPr lvl="1" eaLnBrk="1" hangingPunct="1">
              <a:buFont typeface="Arial" charset="0"/>
              <a:buChar char="•"/>
            </a:pPr>
            <a:r>
              <a:rPr lang="ar-LB" sz="2400" smtClean="0"/>
              <a:t>تحديث </a:t>
            </a:r>
            <a:r>
              <a:rPr lang="ar-LB" sz="2400" b="1" u="sng" smtClean="0"/>
              <a:t>تشريعات حماية المستهلك </a:t>
            </a:r>
            <a:r>
              <a:rPr lang="ar-LB" sz="2400" smtClean="0"/>
              <a:t>لتشمل متطلبات أمن المعلومات</a:t>
            </a:r>
          </a:p>
          <a:p>
            <a:pPr lvl="1" eaLnBrk="1" hangingPunct="1">
              <a:buFont typeface="Arial" charset="0"/>
              <a:buChar char="•"/>
            </a:pPr>
            <a:r>
              <a:rPr lang="ar-LB" sz="2400" smtClean="0"/>
              <a:t>تطوير </a:t>
            </a:r>
            <a:r>
              <a:rPr lang="ar-LB" sz="2400" b="1" u="sng" smtClean="0"/>
              <a:t>اجراءات المراقبة و التفتيش </a:t>
            </a:r>
            <a:r>
              <a:rPr lang="ar-LB" sz="2400" smtClean="0"/>
              <a:t>بالتعاون مع السلطات المختصة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52400" y="114300"/>
            <a:ext cx="7972425" cy="1228725"/>
          </a:xfrm>
          <a:prstGeom prst="rect">
            <a:avLst/>
          </a:prstGeom>
          <a:solidFill>
            <a:srgbClr val="272C89"/>
          </a:solidFill>
          <a:ln w="25400" cap="flat" cmpd="sng" algn="ctr">
            <a:solidFill>
              <a:srgbClr val="4F3F7E"/>
            </a:solidFill>
            <a:prstDash val="solid"/>
          </a:ln>
          <a:effectLst/>
        </p:spPr>
        <p:txBody>
          <a:bodyPr anchor="ctr">
            <a:normAutofit fontScale="92500" lnSpcReduction="10000"/>
          </a:bodyPr>
          <a:lstStyle/>
          <a:p>
            <a:pPr algn="r" rtl="1">
              <a:defRPr/>
            </a:pPr>
            <a:r>
              <a:rPr lang="ar-LB" sz="2400" b="1" dirty="0">
                <a:solidFill>
                  <a:schemeClr val="bg1"/>
                </a:solidFill>
                <a:latin typeface="+mn-lt"/>
                <a:cs typeface="+mn-cs"/>
              </a:rPr>
              <a:t>أمن الفضاء السيبراني - الجهود اللبنانية</a:t>
            </a:r>
            <a:endParaRPr lang="en-US" sz="2400" b="1" dirty="0">
              <a:solidFill>
                <a:schemeClr val="bg1"/>
              </a:solidFill>
              <a:latin typeface="+mn-lt"/>
              <a:cs typeface="+mn-cs"/>
            </a:endParaRPr>
          </a:p>
          <a:p>
            <a:pPr algn="r" rtl="1">
              <a:defRPr/>
            </a:pPr>
            <a:r>
              <a:rPr lang="ar-LB" sz="2600" b="1" dirty="0">
                <a:solidFill>
                  <a:schemeClr val="bg1"/>
                </a:solidFill>
                <a:latin typeface="+mn-lt"/>
                <a:cs typeface="+mn-cs"/>
              </a:rPr>
              <a:t>توصيـات عامـة</a:t>
            </a:r>
          </a:p>
          <a:p>
            <a:pPr algn="r" rtl="1">
              <a:defRPr/>
            </a:pPr>
            <a:r>
              <a:rPr lang="ar-LB" sz="3500" b="1" dirty="0">
                <a:solidFill>
                  <a:schemeClr val="bg1"/>
                </a:solidFill>
                <a:latin typeface="+mn-lt"/>
                <a:cs typeface="+mn-cs"/>
              </a:rPr>
              <a:t>مسودّة بعض التوصيات لحلول تنظيمية</a:t>
            </a:r>
            <a:endParaRPr lang="en-US" sz="36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0" y="1447800"/>
            <a:ext cx="9144000" cy="5181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82575" lvl="1" indent="-282575" eaLnBrk="1" hangingPunct="1">
              <a:buFont typeface="Arial" charset="0"/>
              <a:buChar char="•"/>
            </a:pPr>
            <a:r>
              <a:rPr lang="ar-LB" sz="2000" smtClean="0"/>
              <a:t>تحمل مسؤولية اجتماعية-</a:t>
            </a:r>
            <a:r>
              <a:rPr lang="ar-LB" sz="2000" b="1" u="sng" smtClean="0"/>
              <a:t>توعية وتثقيف </a:t>
            </a:r>
            <a:r>
              <a:rPr lang="ar-LB" sz="2000" smtClean="0"/>
              <a:t>المستخدمين والمستخدمين حول حماية ومخاطر الفضاء السيبراني</a:t>
            </a:r>
          </a:p>
          <a:p>
            <a:pPr marL="282575" lvl="1" indent="-282575" eaLnBrk="1" hangingPunct="1">
              <a:buFont typeface="Arial" charset="0"/>
              <a:buChar char="•"/>
            </a:pPr>
            <a:r>
              <a:rPr lang="ar-LB" sz="2000" b="1" u="sng" smtClean="0"/>
              <a:t>تطبيق كل مستخدم </a:t>
            </a:r>
            <a:r>
              <a:rPr lang="ar-LB" sz="2000" smtClean="0"/>
              <a:t>لما هو مطلوب منه</a:t>
            </a:r>
            <a:endParaRPr lang="en-US" sz="2000" smtClean="0"/>
          </a:p>
          <a:p>
            <a:pPr marL="282575" lvl="1" indent="-282575" eaLnBrk="1" hangingPunct="1">
              <a:buFont typeface="Arial" charset="0"/>
              <a:buChar char="•"/>
            </a:pPr>
            <a:r>
              <a:rPr lang="ar-LB" sz="2000" smtClean="0"/>
              <a:t>التزام </a:t>
            </a:r>
            <a:r>
              <a:rPr lang="ar-LB" sz="2000" b="1" u="sng" smtClean="0"/>
              <a:t>الدقة في تصميم وسائل الحماية </a:t>
            </a:r>
            <a:endParaRPr lang="en-US" sz="2000" b="1" u="sng" smtClean="0"/>
          </a:p>
          <a:p>
            <a:pPr marL="282575" lvl="1" indent="-282575" eaLnBrk="1" hangingPunct="1">
              <a:buFont typeface="Arial" charset="0"/>
              <a:buChar char="•"/>
            </a:pPr>
            <a:r>
              <a:rPr lang="ar-LB" sz="2000" smtClean="0"/>
              <a:t>اعتماد </a:t>
            </a:r>
            <a:r>
              <a:rPr lang="ar-LB" sz="2000" b="1" u="sng" smtClean="0"/>
              <a:t>الحلول التكنولوجية</a:t>
            </a:r>
            <a:r>
              <a:rPr lang="ar-LB" sz="2000" smtClean="0"/>
              <a:t> كاستعمال إجراءات الحماية المادية والمنطقية (وتقترن مع الحماية التشريعية)</a:t>
            </a:r>
          </a:p>
          <a:p>
            <a:pPr marL="282575" lvl="1" indent="-282575" eaLnBrk="1" hangingPunct="1">
              <a:buFont typeface="Arial" charset="0"/>
              <a:buChar char="•"/>
            </a:pPr>
            <a:r>
              <a:rPr lang="ar-LB" sz="2000" b="1" u="sng" smtClean="0"/>
              <a:t>استخدام أنظمة الحماية اللازمة </a:t>
            </a:r>
            <a:r>
              <a:rPr lang="ar-LB" sz="2000" smtClean="0"/>
              <a:t>مثل </a:t>
            </a:r>
            <a:r>
              <a:rPr lang="ar-LB" sz="2000" b="1" u="sng" smtClean="0"/>
              <a:t>الجدران النارية المحصنة ضد الفشل</a:t>
            </a:r>
            <a:r>
              <a:rPr lang="ar-LB" sz="2000" smtClean="0"/>
              <a:t>  </a:t>
            </a:r>
            <a:r>
              <a:rPr lang="ar-LB" sz="2000" b="1" u="sng" smtClean="0"/>
              <a:t>وبوابات مكافحة الفيروسات </a:t>
            </a:r>
            <a:r>
              <a:rPr lang="ar-LB" sz="2000" smtClean="0"/>
              <a:t>والبريد المزعج ، </a:t>
            </a:r>
            <a:r>
              <a:rPr lang="ar-LB" sz="2000" b="1" u="sng" smtClean="0"/>
              <a:t>وأنظمة فلترة </a:t>
            </a:r>
            <a:r>
              <a:rPr lang="ar-LB" sz="2000" smtClean="0"/>
              <a:t>البريد الإلكتروني ،الخ...</a:t>
            </a:r>
          </a:p>
          <a:p>
            <a:pPr marL="282575" lvl="1" indent="-282575" eaLnBrk="1" hangingPunct="1">
              <a:buFont typeface="Arial" charset="0"/>
              <a:buChar char="•"/>
            </a:pPr>
            <a:r>
              <a:rPr lang="ar-LB" sz="2000" smtClean="0"/>
              <a:t>القيام </a:t>
            </a:r>
            <a:r>
              <a:rPr lang="ar-LB" sz="2000" b="1" u="sng" smtClean="0"/>
              <a:t>بعمليات تحديث دائمة </a:t>
            </a:r>
            <a:r>
              <a:rPr lang="ar-LB" sz="2000" smtClean="0"/>
              <a:t>على المعاقد و التجهيزات - المعرضة للهجمات في الخط الأمامي من الشبكة </a:t>
            </a:r>
            <a:endParaRPr lang="en-US" sz="2000" smtClean="0"/>
          </a:p>
          <a:p>
            <a:pPr marL="282575" lvl="1" indent="-282575" eaLnBrk="1" hangingPunct="1">
              <a:buFont typeface="Arial" charset="0"/>
              <a:buChar char="•"/>
            </a:pPr>
            <a:r>
              <a:rPr lang="ar-LB" sz="2000" smtClean="0"/>
              <a:t>الاعتماد </a:t>
            </a:r>
            <a:r>
              <a:rPr lang="ar-LB" sz="2000" b="1" u="sng" smtClean="0"/>
              <a:t>على نسخ مطابقة و شبكات أرشيف لمراكز البيانات </a:t>
            </a:r>
            <a:r>
              <a:rPr lang="ar-LB" sz="2000" smtClean="0"/>
              <a:t>بهدف تأمين الحماية القصوى للبنى التحتية وضمان استمرار عملها</a:t>
            </a:r>
            <a:endParaRPr lang="en-US" sz="2000" smtClean="0"/>
          </a:p>
          <a:p>
            <a:pPr marL="282575" lvl="1" indent="-282575" eaLnBrk="1" hangingPunct="1">
              <a:buFont typeface="Arial" charset="0"/>
              <a:buChar char="•"/>
            </a:pPr>
            <a:r>
              <a:rPr lang="ar-LB" sz="2000" b="1" u="sng" smtClean="0"/>
              <a:t>ضمان الوصول إلى الشبكة</a:t>
            </a:r>
            <a:r>
              <a:rPr lang="ar-LB" sz="2000" smtClean="0"/>
              <a:t> (مثلاً اعتماد أنظمة توثيق هوية المستخدم والبيانات)</a:t>
            </a:r>
          </a:p>
          <a:p>
            <a:pPr marL="282575" lvl="1" indent="-282575" eaLnBrk="1" hangingPunct="1">
              <a:buFont typeface="Arial" charset="0"/>
              <a:buChar char="•"/>
            </a:pPr>
            <a:r>
              <a:rPr lang="ar-LB" sz="2000" smtClean="0"/>
              <a:t>تأمين </a:t>
            </a:r>
            <a:r>
              <a:rPr lang="ar-LB" sz="2000" b="1" u="sng" smtClean="0"/>
              <a:t>الحفاظ على البيانات الشخصية للفترة الضرورية </a:t>
            </a:r>
            <a:r>
              <a:rPr lang="ar-LB" sz="2000" smtClean="0"/>
              <a:t>لما جمعت من أجله (مثلا لسنة)</a:t>
            </a:r>
          </a:p>
          <a:p>
            <a:pPr marL="282575" lvl="1" indent="-282575" eaLnBrk="1" hangingPunct="1">
              <a:buFont typeface="Arial" charset="0"/>
              <a:buChar char="•"/>
            </a:pPr>
            <a:r>
              <a:rPr lang="ar-LB" sz="2000" smtClean="0"/>
              <a:t>اتخاذ قدر كافي من </a:t>
            </a:r>
            <a:r>
              <a:rPr lang="ar-LB" sz="2000" b="1" u="sng" smtClean="0"/>
              <a:t>الإجراءات التي تحافظ على سرية وأمن </a:t>
            </a:r>
            <a:r>
              <a:rPr lang="ar-LB" sz="2000" smtClean="0"/>
              <a:t>وسلامة المعلومات الشخصية</a:t>
            </a:r>
          </a:p>
          <a:p>
            <a:pPr marL="282575" lvl="1" indent="-282575" eaLnBrk="1" hangingPunct="1">
              <a:buFont typeface="Arial" charset="0"/>
              <a:buChar char="•"/>
            </a:pPr>
            <a:r>
              <a:rPr lang="ar-LB" sz="2000" smtClean="0"/>
              <a:t>تأمين السبل </a:t>
            </a:r>
            <a:r>
              <a:rPr lang="ar-LB" sz="2000" b="1" u="sng" smtClean="0"/>
              <a:t>” لمن يحق له قانونيا " بالولوج </a:t>
            </a:r>
            <a:r>
              <a:rPr lang="ar-LB" sz="2000" smtClean="0"/>
              <a:t>إلى ا</a:t>
            </a:r>
            <a:r>
              <a:rPr lang="ar-LB" sz="2000" b="1" u="sng" smtClean="0"/>
              <a:t>لبيانات الشخصية</a:t>
            </a:r>
            <a:r>
              <a:rPr lang="ar-LB" sz="2000" smtClean="0"/>
              <a:t> والمعلومات عند الطلب</a:t>
            </a:r>
          </a:p>
          <a:p>
            <a:pPr marL="273050" indent="-273050" eaLnBrk="1" hangingPunct="1"/>
            <a:r>
              <a:rPr lang="ar-LB" sz="2000" b="1" u="sng" smtClean="0"/>
              <a:t>الحفاظ على النظام العام و احترام القوانين و الآداب العامة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114300"/>
            <a:ext cx="8153400" cy="1257300"/>
          </a:xfrm>
          <a:prstGeom prst="rect">
            <a:avLst/>
          </a:prstGeom>
          <a:solidFill>
            <a:srgbClr val="272C89"/>
          </a:solidFill>
          <a:ln w="25400" cap="flat" cmpd="sng" algn="ctr">
            <a:solidFill>
              <a:srgbClr val="4F3F7E"/>
            </a:solidFill>
            <a:prstDash val="solid"/>
          </a:ln>
          <a:effectLst/>
        </p:spPr>
        <p:txBody>
          <a:bodyPr anchor="ctr">
            <a:normAutofit fontScale="62500" lnSpcReduction="20000"/>
          </a:bodyPr>
          <a:lstStyle/>
          <a:p>
            <a:pPr algn="r" rtl="1">
              <a:defRPr/>
            </a:pPr>
            <a:r>
              <a:rPr lang="ar-LB" sz="3400" b="1" dirty="0">
                <a:solidFill>
                  <a:schemeClr val="bg1"/>
                </a:solidFill>
                <a:latin typeface="+mn-lt"/>
                <a:cs typeface="Simplified Arabic" pitchFamily="2" charset="-78"/>
              </a:rPr>
              <a:t>أمن الفضاء السيبراني - الجهود اللبنانية</a:t>
            </a:r>
            <a:endParaRPr lang="en-US" sz="3400" b="1" dirty="0">
              <a:solidFill>
                <a:schemeClr val="bg1"/>
              </a:solidFill>
              <a:latin typeface="+mn-lt"/>
              <a:cs typeface="Simplified Arabic" pitchFamily="2" charset="-78"/>
            </a:endParaRPr>
          </a:p>
          <a:p>
            <a:pPr algn="r" rtl="1">
              <a:defRPr/>
            </a:pPr>
            <a:r>
              <a:rPr lang="ar-LB" sz="3800" b="1" dirty="0">
                <a:solidFill>
                  <a:schemeClr val="bg1"/>
                </a:solidFill>
                <a:latin typeface="+mn-lt"/>
                <a:cs typeface="Simplified Arabic" pitchFamily="2" charset="-78"/>
              </a:rPr>
              <a:t>توصيـات عامـة</a:t>
            </a:r>
          </a:p>
          <a:p>
            <a:pPr algn="r">
              <a:defRPr/>
            </a:pPr>
            <a:r>
              <a:rPr lang="ar-LB" sz="4000" b="1" dirty="0">
                <a:solidFill>
                  <a:schemeClr val="bg1"/>
                </a:solidFill>
                <a:latin typeface="+mn-lt"/>
                <a:cs typeface="+mn-cs"/>
              </a:rPr>
              <a:t>مسودّة</a:t>
            </a:r>
            <a:r>
              <a:rPr lang="ar-LB" sz="3800" b="1" dirty="0">
                <a:solidFill>
                  <a:schemeClr val="bg1"/>
                </a:solidFill>
                <a:latin typeface="+mn-lt"/>
                <a:cs typeface="+mn-cs"/>
              </a:rPr>
              <a:t> بعض التوصيات والمقترحات لحلول تنظيمية –  </a:t>
            </a:r>
            <a:r>
              <a:rPr lang="ar-LB" sz="4000" b="1" dirty="0">
                <a:solidFill>
                  <a:schemeClr val="bg1"/>
                </a:solidFill>
                <a:latin typeface="Arial Black" pitchFamily="34" charset="0"/>
                <a:cs typeface="Simplified Arabic" pitchFamily="2" charset="-78"/>
              </a:rPr>
              <a:t>مقاييس و شروط </a:t>
            </a:r>
            <a:r>
              <a:rPr lang="ar-LB" sz="3800" b="1" dirty="0">
                <a:solidFill>
                  <a:schemeClr val="bg1"/>
                </a:solidFill>
                <a:latin typeface="+mn-lt"/>
                <a:cs typeface="+mn-cs"/>
              </a:rPr>
              <a:t>على مزودي الخدمات</a:t>
            </a:r>
            <a:endParaRPr lang="en-US" sz="3800" b="1" dirty="0">
              <a:solidFill>
                <a:schemeClr val="bg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385763" y="4191000"/>
            <a:ext cx="8758237" cy="23622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-282575" algn="just" eaLnBrk="1" hangingPunct="1"/>
            <a:r>
              <a:rPr lang="ar-LB" sz="2600" smtClean="0"/>
              <a:t>مع التشديد على مبادئ</a:t>
            </a:r>
          </a:p>
          <a:p>
            <a:pPr marL="400050" lvl="1" indent="0" algn="just" eaLnBrk="1" hangingPunct="1"/>
            <a:r>
              <a:rPr lang="ar-LB" sz="2600" smtClean="0"/>
              <a:t> تأمين </a:t>
            </a:r>
            <a:r>
              <a:rPr lang="ar-LB" sz="2600" b="1" u="sng" smtClean="0"/>
              <a:t>استمرارية الخدمة</a:t>
            </a:r>
          </a:p>
          <a:p>
            <a:pPr marL="400050" lvl="1" indent="0" algn="just" eaLnBrk="1" hangingPunct="1"/>
            <a:r>
              <a:rPr lang="ar-LB" sz="2600" b="1" u="sng" smtClean="0"/>
              <a:t>خصوصيّة</a:t>
            </a:r>
            <a:r>
              <a:rPr lang="ar-LB" sz="2600" smtClean="0"/>
              <a:t> المعطيات والمعلومات</a:t>
            </a:r>
          </a:p>
          <a:p>
            <a:pPr marL="400050" lvl="1" indent="0" algn="just" eaLnBrk="1" hangingPunct="1"/>
            <a:r>
              <a:rPr lang="ar-LB" sz="2600" smtClean="0"/>
              <a:t>الحرص على إيجاد السبل الكفيلة </a:t>
            </a:r>
            <a:r>
              <a:rPr lang="ar-LB" sz="2600" b="1" u="sng" smtClean="0"/>
              <a:t>بحماية المواطنين والمستخدمين </a:t>
            </a:r>
            <a:r>
              <a:rPr lang="ar-LB" sz="2600" smtClean="0"/>
              <a:t>لهذه التقنيات من كافة المخاطر التي قد تتأتى من استخدامها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152400" y="114300"/>
            <a:ext cx="7980363" cy="1257300"/>
          </a:xfrm>
          <a:solidFill>
            <a:srgbClr val="272C89"/>
          </a:solidFill>
        </p:spPr>
        <p:txBody>
          <a:bodyPr>
            <a:normAutofit/>
          </a:bodyPr>
          <a:lstStyle/>
          <a:p>
            <a:pPr algn="r" rtl="1" eaLnBrk="1" hangingPunct="1">
              <a:defRPr/>
            </a:pPr>
            <a:r>
              <a:rPr lang="ar-LB" sz="2200" b="0" smtClean="0">
                <a:effectLst/>
                <a:cs typeface="Simplified Arabic" pitchFamily="2" charset="-78"/>
              </a:rPr>
              <a:t>أمن الفضاء السيبراني وتوصيات الاتحاد الدولي للاتصالات</a:t>
            </a:r>
            <a:r>
              <a:rPr lang="ar-LB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LB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LB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 pitchFamily="2" charset="-78"/>
              </a:rPr>
              <a:t>تعريف أمن الفضاء السيبراني</a:t>
            </a:r>
            <a:endParaRPr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ified Arabic" pitchFamily="2" charset="-78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52400" y="1295400"/>
            <a:ext cx="8839200" cy="296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r>
              <a:rPr lang="ar-LB" sz="2600"/>
              <a:t>مجموع</a:t>
            </a:r>
          </a:p>
          <a:p>
            <a:pPr marL="400050" lvl="1" algn="ctr" rtl="1">
              <a:buFontTx/>
              <a:buChar char="-"/>
            </a:pPr>
            <a:r>
              <a:rPr lang="ar-LB" sz="2600"/>
              <a:t>الأطر </a:t>
            </a:r>
            <a:r>
              <a:rPr lang="ar-LB" sz="2600" b="1" u="sng"/>
              <a:t>التنظيمية</a:t>
            </a:r>
            <a:r>
              <a:rPr lang="en-US" sz="2600"/>
              <a:t> </a:t>
            </a:r>
            <a:endParaRPr lang="ar-LB" sz="2600"/>
          </a:p>
          <a:p>
            <a:pPr marL="400050" lvl="1" algn="ctr" rtl="1">
              <a:buFontTx/>
              <a:buChar char="-"/>
            </a:pPr>
            <a:r>
              <a:rPr lang="ar-LB" sz="2600"/>
              <a:t>وا</a:t>
            </a:r>
            <a:r>
              <a:rPr lang="ar-LB" sz="2600" b="1" u="sng"/>
              <a:t>لإجراءات</a:t>
            </a:r>
            <a:r>
              <a:rPr lang="ar-LB" sz="2600"/>
              <a:t> العملية </a:t>
            </a:r>
          </a:p>
          <a:p>
            <a:pPr marL="400050" lvl="1" algn="ctr" rtl="1">
              <a:buFontTx/>
              <a:buChar char="-"/>
            </a:pPr>
            <a:r>
              <a:rPr lang="ar-LB" sz="2600" b="1" u="sng"/>
              <a:t>والتقنيات والتكنولوجيات</a:t>
            </a:r>
          </a:p>
          <a:p>
            <a:pPr algn="ctr" rtl="1"/>
            <a:endParaRPr lang="ar-LB" sz="2600"/>
          </a:p>
          <a:p>
            <a:pPr algn="ctr" rtl="1"/>
            <a:r>
              <a:rPr lang="ar-LB" sz="2600"/>
              <a:t>الهادفة إلى </a:t>
            </a:r>
            <a:r>
              <a:rPr lang="ar-LB" sz="2600" b="1" u="sng"/>
              <a:t>منع الاستعمال غير المصرّح به</a:t>
            </a:r>
          </a:p>
          <a:p>
            <a:pPr algn="ctr" rtl="1"/>
            <a:r>
              <a:rPr lang="ar-LB" sz="2600"/>
              <a:t>مع تحديد السبل المسموحة لاستعمال المعلومات وأنظمة الاتصال الالكترونية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0" y="1371600"/>
            <a:ext cx="9144000" cy="5486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193675" indent="-273050" eaLnBrk="1" hangingPunct="1"/>
            <a:r>
              <a:rPr lang="ar-LB" sz="2200" b="1" u="sng" smtClean="0"/>
              <a:t>المحافظة على البيانات المخزنة وبيانات حركة المعلومات وسجل الاستعمال </a:t>
            </a:r>
            <a:r>
              <a:rPr lang="ar-LB" sz="2200" smtClean="0"/>
              <a:t>لفترة ”محددة“ </a:t>
            </a:r>
          </a:p>
          <a:p>
            <a:pPr marL="193675" indent="-273050" eaLnBrk="1" hangingPunct="1"/>
            <a:r>
              <a:rPr lang="ar-LB" sz="2200" smtClean="0"/>
              <a:t>تأمين </a:t>
            </a:r>
            <a:r>
              <a:rPr lang="ar-LB" sz="2200" b="1" u="sng" smtClean="0"/>
              <a:t>الولوج إلى و تفتيش وكشف البيانات المخزنة ”لمن يحق له قانونيا“ </a:t>
            </a:r>
            <a:r>
              <a:rPr lang="ar-LB" sz="2200" smtClean="0"/>
              <a:t>عند الحاجة</a:t>
            </a:r>
            <a:endParaRPr lang="en-US" sz="2200" smtClean="0"/>
          </a:p>
          <a:p>
            <a:pPr marL="193675" indent="-273050" eaLnBrk="1" hangingPunct="1"/>
            <a:r>
              <a:rPr lang="ar-LB" sz="2100" smtClean="0"/>
              <a:t>إمكانية </a:t>
            </a:r>
            <a:r>
              <a:rPr lang="ar-LB" sz="2100" b="1" u="sng" smtClean="0"/>
              <a:t>مراقبة وتجميع معلومات حركة البيانات والمعلومات بصورة مباشرة ”لمن يحق له قانونيا“</a:t>
            </a:r>
            <a:endParaRPr lang="en-GB" sz="2100" b="1" u="sng" smtClean="0"/>
          </a:p>
          <a:p>
            <a:pPr marL="193675" indent="-273050" eaLnBrk="1" hangingPunct="1"/>
            <a:r>
              <a:rPr lang="ar-LB" sz="2200" smtClean="0"/>
              <a:t>إمكانية </a:t>
            </a:r>
            <a:r>
              <a:rPr lang="ar-LB" sz="2200" b="1" u="sng" smtClean="0"/>
              <a:t>اعتراض مضامين البيانات والاطلاع </a:t>
            </a:r>
            <a:r>
              <a:rPr lang="ar-LB" sz="2200" smtClean="0"/>
              <a:t>عليها عند الحاجة </a:t>
            </a:r>
            <a:r>
              <a:rPr lang="ar-LB" sz="2200" b="1" u="sng" smtClean="0"/>
              <a:t>”لمن يحق له قانونيا“</a:t>
            </a:r>
          </a:p>
          <a:p>
            <a:pPr marL="193675" indent="-273050" eaLnBrk="1" hangingPunct="1">
              <a:lnSpc>
                <a:spcPct val="90000"/>
              </a:lnSpc>
            </a:pPr>
            <a:r>
              <a:rPr lang="ar-LB" sz="2200" smtClean="0"/>
              <a:t>يجب على البيانات ذات الطابع الشخصي أن تكون</a:t>
            </a:r>
          </a:p>
          <a:p>
            <a:pPr marL="468313" lvl="1" indent="-273050" eaLnBrk="1" hangingPunct="1">
              <a:lnSpc>
                <a:spcPct val="90000"/>
              </a:lnSpc>
            </a:pPr>
            <a:r>
              <a:rPr lang="ar-LB" sz="2200" b="1" u="sng" smtClean="0"/>
              <a:t>مناسبة، مفيدة وغير مفرطة و تجمّع وتستعمل لغايات تبليغية </a:t>
            </a:r>
            <a:r>
              <a:rPr lang="ar-LB" sz="2200" smtClean="0"/>
              <a:t>فقط</a:t>
            </a:r>
            <a:endParaRPr lang="en-US" sz="2200" smtClean="0"/>
          </a:p>
          <a:p>
            <a:pPr marL="468313" lvl="1" indent="-273050" eaLnBrk="1" hangingPunct="1">
              <a:lnSpc>
                <a:spcPct val="90000"/>
              </a:lnSpc>
            </a:pPr>
            <a:r>
              <a:rPr lang="ar-LB" sz="2200" b="1" u="sng" smtClean="0"/>
              <a:t>دقيقة وأن يجري تحديثها </a:t>
            </a:r>
            <a:r>
              <a:rPr lang="ar-LB" sz="2200" smtClean="0"/>
              <a:t>عند الحاجة</a:t>
            </a:r>
            <a:endParaRPr lang="en-US" sz="2200" smtClean="0"/>
          </a:p>
          <a:p>
            <a:pPr marL="468313" lvl="1" indent="-273050" eaLnBrk="1" hangingPunct="1">
              <a:lnSpc>
                <a:spcPct val="90000"/>
              </a:lnSpc>
            </a:pPr>
            <a:r>
              <a:rPr lang="ar-LB" sz="2200" smtClean="0"/>
              <a:t>أن يتمّ </a:t>
            </a:r>
            <a:r>
              <a:rPr lang="ar-LB" sz="2200" b="1" u="sng" smtClean="0"/>
              <a:t>الاحتفاظ بها فقط للفترة اللازمة </a:t>
            </a:r>
            <a:r>
              <a:rPr lang="ar-LB" sz="2200" smtClean="0"/>
              <a:t>التي جُمعت من أجلها ”فقط“</a:t>
            </a:r>
          </a:p>
          <a:p>
            <a:pPr marL="468313" lvl="1" indent="-273050" eaLnBrk="1" hangingPunct="1">
              <a:lnSpc>
                <a:spcPct val="90000"/>
              </a:lnSpc>
            </a:pPr>
            <a:r>
              <a:rPr lang="ar-LB" sz="2200" b="1" u="sng" smtClean="0"/>
              <a:t>مُعالجة بطريقة قانونية وعادلة و معالجة وفقاً لحقوق البيانات (المنصوص عليها!)</a:t>
            </a:r>
          </a:p>
          <a:p>
            <a:pPr marL="468313" lvl="1" indent="-273050" eaLnBrk="1" hangingPunct="1">
              <a:lnSpc>
                <a:spcPct val="90000"/>
              </a:lnSpc>
            </a:pPr>
            <a:r>
              <a:rPr lang="ar-LB" sz="2200" smtClean="0"/>
              <a:t>اتخاذ كافة التدابير للحماية</a:t>
            </a:r>
            <a:r>
              <a:rPr lang="ar-LB" sz="2200" b="1" u="sng" smtClean="0"/>
              <a:t> ضد الاطلاع غير المصرّح به (أوالتلاعب بها/التسبب بضياعها) على البيانات ذات الطابع الشخصي-حماية خصوصية المعلومات الشخصية التي جمعت من الأطفال</a:t>
            </a:r>
            <a:endParaRPr lang="en-US" sz="2200" b="1" u="sng" smtClean="0"/>
          </a:p>
          <a:p>
            <a:pPr marL="468313" lvl="1" indent="-273050" eaLnBrk="1" hangingPunct="1">
              <a:lnSpc>
                <a:spcPct val="90000"/>
              </a:lnSpc>
            </a:pPr>
            <a:r>
              <a:rPr lang="ar-LB" sz="2200" b="1" u="sng" smtClean="0"/>
              <a:t>التزام تعاقدي خطّي ينصّ على انه لدى معالجة أية بيانات يجب أن يمتثل صاحبه للتشريعات ذات الصلة، وضمان أن مثل هذه الترتيبات موجودة ومعمول بها</a:t>
            </a:r>
            <a:endParaRPr lang="en-US" sz="2200" b="1" u="sng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52400" y="114300"/>
            <a:ext cx="7972425" cy="1228725"/>
          </a:xfrm>
          <a:prstGeom prst="rect">
            <a:avLst/>
          </a:prstGeom>
          <a:solidFill>
            <a:srgbClr val="272C89"/>
          </a:solidFill>
          <a:ln w="25400" cap="flat" cmpd="sng" algn="ctr">
            <a:solidFill>
              <a:srgbClr val="4F3F7E"/>
            </a:solidFill>
            <a:prstDash val="solid"/>
          </a:ln>
          <a:effectLst/>
        </p:spPr>
        <p:txBody>
          <a:bodyPr anchor="ctr">
            <a:normAutofit fontScale="77500" lnSpcReduction="20000"/>
          </a:bodyPr>
          <a:lstStyle/>
          <a:p>
            <a:pPr algn="r" rtl="1">
              <a:defRPr/>
            </a:pPr>
            <a:r>
              <a:rPr lang="ar-LB" sz="2400" b="1" dirty="0">
                <a:solidFill>
                  <a:schemeClr val="bg1"/>
                </a:solidFill>
                <a:latin typeface="Arial Black" pitchFamily="34" charset="0"/>
                <a:cs typeface="+mn-cs"/>
              </a:rPr>
              <a:t>أ</a:t>
            </a:r>
            <a:r>
              <a:rPr lang="ar-LB" sz="2400" b="1" dirty="0">
                <a:solidFill>
                  <a:schemeClr val="bg1"/>
                </a:solidFill>
                <a:latin typeface="Arial Black" pitchFamily="34" charset="0"/>
                <a:cs typeface="Simplified Arabic" pitchFamily="2" charset="-78"/>
              </a:rPr>
              <a:t>من الفضاء السيبراني - الجهود اللبنانية</a:t>
            </a:r>
            <a:endParaRPr lang="en-US" sz="2400" b="1" dirty="0">
              <a:solidFill>
                <a:schemeClr val="bg1"/>
              </a:solidFill>
              <a:latin typeface="Arial Black" pitchFamily="34" charset="0"/>
              <a:cs typeface="Simplified Arabic" pitchFamily="2" charset="-78"/>
            </a:endParaRPr>
          </a:p>
          <a:p>
            <a:pPr algn="r" rtl="1">
              <a:defRPr/>
            </a:pPr>
            <a:r>
              <a:rPr lang="ar-LB" sz="2400" b="1" dirty="0">
                <a:solidFill>
                  <a:schemeClr val="bg1"/>
                </a:solidFill>
                <a:latin typeface="Arial Black" pitchFamily="34" charset="0"/>
                <a:cs typeface="Simplified Arabic" pitchFamily="2" charset="-78"/>
              </a:rPr>
              <a:t>توصيـات عامـة</a:t>
            </a:r>
          </a:p>
          <a:p>
            <a:pPr algn="r" rtl="1">
              <a:defRPr/>
            </a:pPr>
            <a:r>
              <a:rPr lang="ar-LB" sz="3200" b="1" dirty="0">
                <a:solidFill>
                  <a:schemeClr val="bg1"/>
                </a:solidFill>
                <a:latin typeface="+mn-lt"/>
                <a:cs typeface="+mn-cs"/>
              </a:rPr>
              <a:t>مسودّة</a:t>
            </a:r>
            <a:r>
              <a:rPr lang="ar-LB" sz="3200" b="1" dirty="0">
                <a:solidFill>
                  <a:schemeClr val="bg1"/>
                </a:solidFill>
                <a:latin typeface="Arial Black" pitchFamily="34" charset="0"/>
                <a:cs typeface="Simplified Arabic" pitchFamily="2" charset="-78"/>
              </a:rPr>
              <a:t> بعض التوصيات </a:t>
            </a:r>
            <a:r>
              <a:rPr lang="ar-LB" sz="3200" b="1" dirty="0">
                <a:solidFill>
                  <a:schemeClr val="bg1"/>
                </a:solidFill>
                <a:latin typeface="+mn-lt"/>
                <a:cs typeface="+mn-cs"/>
              </a:rPr>
              <a:t>والمقترحات </a:t>
            </a:r>
            <a:r>
              <a:rPr lang="ar-LB" sz="3200" b="1" dirty="0">
                <a:solidFill>
                  <a:schemeClr val="bg1"/>
                </a:solidFill>
                <a:latin typeface="Arial Black" pitchFamily="34" charset="0"/>
                <a:cs typeface="Simplified Arabic" pitchFamily="2" charset="-78"/>
              </a:rPr>
              <a:t>لحلول تنظيمية -  مقاييس و شروط على مزودي الخدمات للعموم (كمقاهي الانترنت</a:t>
            </a:r>
            <a:r>
              <a:rPr lang="ar-LB" sz="3200" b="1" u="sng" dirty="0">
                <a:solidFill>
                  <a:schemeClr val="bg1"/>
                </a:solidFill>
                <a:latin typeface="Arial Black" pitchFamily="34" charset="0"/>
                <a:cs typeface="Simplified Arabic" pitchFamily="2" charset="-78"/>
              </a:rPr>
              <a:t>)</a:t>
            </a:r>
            <a:endParaRPr lang="en-US" sz="3200" b="1" dirty="0">
              <a:solidFill>
                <a:schemeClr val="bg1"/>
              </a:solidFill>
              <a:latin typeface="Arial Black" pitchFamily="34" charset="0"/>
              <a:cs typeface="Simplified Arabic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63" y="1447800"/>
            <a:ext cx="9063037" cy="5181600"/>
          </a:xfrm>
        </p:spPr>
        <p:txBody>
          <a:bodyPr>
            <a:noAutofit/>
          </a:bodyPr>
          <a:lstStyle/>
          <a:p>
            <a:pPr marL="347663" lvl="1" indent="-347663" eaLnBrk="1" hangingPunct="1">
              <a:buFont typeface="Arial" pitchFamily="34" charset="0"/>
              <a:buChar char="•"/>
              <a:defRPr/>
            </a:pPr>
            <a:r>
              <a:rPr lang="ar-LB" sz="1800" b="1" u="sng" dirty="0" smtClean="0"/>
              <a:t>اعتماد منهجية النسخ المتطابق </a:t>
            </a:r>
            <a:r>
              <a:rPr lang="ar-LB" sz="1800" dirty="0" smtClean="0"/>
              <a:t>(</a:t>
            </a:r>
            <a:r>
              <a:rPr lang="en-US" sz="1800" dirty="0" smtClean="0"/>
              <a:t>Mirroring</a:t>
            </a:r>
            <a:r>
              <a:rPr lang="ar-LB" sz="1800" dirty="0" smtClean="0"/>
              <a:t>) للتطبيقات الهامة ووضعها في مراكز في الخارج و تأمين ارشفة موزعة عبر شبكات المعلوماتية لمراكز البيانات لتأمين استمرارية عمل الشركات</a:t>
            </a:r>
            <a:endParaRPr lang="en-US" sz="1800" dirty="0" smtClean="0"/>
          </a:p>
          <a:p>
            <a:pPr marL="347663" lvl="1" indent="-347663" eaLnBrk="1" hangingPunct="1">
              <a:buFont typeface="Arial" pitchFamily="34" charset="0"/>
              <a:buChar char="•"/>
              <a:defRPr/>
            </a:pPr>
            <a:r>
              <a:rPr lang="ar-LB" sz="1800" dirty="0" smtClean="0"/>
              <a:t>الانتقال الى </a:t>
            </a:r>
            <a:r>
              <a:rPr lang="ar-LB" sz="1800" b="1" u="sng" dirty="0" smtClean="0"/>
              <a:t>الاصدار السادس من برتوكول الانترنت </a:t>
            </a:r>
            <a:r>
              <a:rPr lang="en-US" sz="1800" b="1" u="sng" dirty="0" smtClean="0"/>
              <a:t>IPV6</a:t>
            </a:r>
            <a:r>
              <a:rPr lang="ar-LB" sz="1800" b="1" u="sng" dirty="0" smtClean="0"/>
              <a:t> </a:t>
            </a:r>
            <a:r>
              <a:rPr lang="ar-LB" sz="1800" dirty="0" smtClean="0"/>
              <a:t>في جميع مراكز الشبكات</a:t>
            </a:r>
          </a:p>
          <a:p>
            <a:pPr marL="548640" lvl="3" indent="-274320" eaLnBrk="1" hangingPunct="1">
              <a:buFontTx/>
              <a:buChar char="-"/>
              <a:defRPr/>
            </a:pPr>
            <a:r>
              <a:rPr lang="ar-LB" sz="1800" dirty="0" smtClean="0"/>
              <a:t>يضمن الاعتماد على بروتوكول الانترنت المحمي </a:t>
            </a:r>
            <a:r>
              <a:rPr lang="en-US" sz="1800" dirty="0" smtClean="0"/>
              <a:t>IPSec </a:t>
            </a:r>
            <a:r>
              <a:rPr lang="ar-LB" sz="1800" dirty="0" smtClean="0"/>
              <a:t> والذي له فعالية في حماية من يوجد في وسط الهجمات </a:t>
            </a:r>
          </a:p>
          <a:p>
            <a:pPr marL="548640" lvl="3" indent="-274320" eaLnBrk="1" hangingPunct="1">
              <a:buFontTx/>
              <a:buChar char="-"/>
              <a:defRPr/>
            </a:pPr>
            <a:r>
              <a:rPr lang="ar-LB" sz="1800" dirty="0" smtClean="0"/>
              <a:t>ويمثل  قفزة نوعية باتجاه تشديد الحماية على حركة الانترنت </a:t>
            </a:r>
            <a:endParaRPr lang="en-US" sz="1800" dirty="0" smtClean="0"/>
          </a:p>
          <a:p>
            <a:pPr marL="347663" lvl="1" indent="-347663" eaLnBrk="1" hangingPunct="1">
              <a:buFont typeface="Arial" pitchFamily="34" charset="0"/>
              <a:buChar char="•"/>
              <a:defRPr/>
            </a:pPr>
            <a:r>
              <a:rPr lang="ar-LB" sz="1800" b="1" u="sng" dirty="0" smtClean="0"/>
              <a:t>تدريب العاملين على أدوات متطورة وأنظمة أمنية فعالة كأنظمة كشف التسلل </a:t>
            </a:r>
            <a:r>
              <a:rPr lang="en-US" sz="1800" b="1" u="sng" dirty="0" smtClean="0"/>
              <a:t>IDS</a:t>
            </a:r>
            <a:r>
              <a:rPr lang="ar-LB" sz="1800" dirty="0" smtClean="0"/>
              <a:t>، واستخدام </a:t>
            </a:r>
            <a:r>
              <a:rPr lang="en-US" sz="1800" dirty="0" smtClean="0"/>
              <a:t>Honey-pots</a:t>
            </a:r>
            <a:r>
              <a:rPr lang="ar-LB" sz="1800" dirty="0" smtClean="0"/>
              <a:t> من قبل مديري تكنولوجيا المعلومات</a:t>
            </a:r>
            <a:endParaRPr lang="en-US" sz="1800" dirty="0" smtClean="0"/>
          </a:p>
          <a:p>
            <a:pPr marL="347663" lvl="1" indent="-347663" eaLnBrk="1" hangingPunct="1">
              <a:buFont typeface="Arial" pitchFamily="34" charset="0"/>
              <a:buChar char="•"/>
              <a:defRPr/>
            </a:pPr>
            <a:r>
              <a:rPr lang="ar-LB" sz="1800" b="1" u="sng" dirty="0" smtClean="0"/>
              <a:t>اغلاق المنافذ التي يمكن استخدامها لإغراق المواقع والبوابات الالكترونية </a:t>
            </a:r>
            <a:r>
              <a:rPr lang="ar-LB" sz="1800" dirty="0" smtClean="0"/>
              <a:t>(</a:t>
            </a:r>
            <a:r>
              <a:rPr lang="en-US" sz="1800" dirty="0" smtClean="0"/>
              <a:t>Block ICMP PING traffic arising from CPE towards their POP</a:t>
            </a:r>
            <a:r>
              <a:rPr lang="ar-LB" sz="1800" dirty="0" smtClean="0"/>
              <a:t>)</a:t>
            </a:r>
            <a:endParaRPr lang="en-US" sz="1800" dirty="0" smtClean="0"/>
          </a:p>
          <a:p>
            <a:pPr marL="347663" lvl="1" indent="-347663" eaLnBrk="1" hangingPunct="1">
              <a:buFont typeface="Arial" pitchFamily="34" charset="0"/>
              <a:buChar char="•"/>
              <a:defRPr/>
            </a:pPr>
            <a:r>
              <a:rPr lang="ar-LB" sz="1800" b="1" u="sng" dirty="0" smtClean="0"/>
              <a:t>تطبيق واعتماد الفلترة الدقيقة </a:t>
            </a:r>
            <a:r>
              <a:rPr lang="ar-LB" sz="1800" dirty="0" smtClean="0"/>
              <a:t>لتصفية أي بيانات غير مرغوبة او لمنع استعمال تطبيقات ممنوعة عبر الانترنت </a:t>
            </a:r>
            <a:endParaRPr lang="en-US" sz="1800" dirty="0" smtClean="0"/>
          </a:p>
          <a:p>
            <a:pPr eaLnBrk="1" hangingPunct="1">
              <a:defRPr/>
            </a:pPr>
            <a:r>
              <a:rPr lang="ar-LB" sz="1800" b="1" u="sng" dirty="0" smtClean="0"/>
              <a:t>استخدام كلمات السر الصعبة الاختراق وتغييرها</a:t>
            </a:r>
            <a:r>
              <a:rPr lang="ar-LB" sz="1800" dirty="0" smtClean="0"/>
              <a:t> ما أمكن بصورة دائمة </a:t>
            </a:r>
          </a:p>
          <a:p>
            <a:pPr eaLnBrk="1" hangingPunct="1">
              <a:defRPr/>
            </a:pPr>
            <a:r>
              <a:rPr lang="ar-LB" sz="1800" b="1" u="sng" dirty="0" smtClean="0"/>
              <a:t>ضمان الحماية و الخصوصية باستخدام تقنيات التشفير</a:t>
            </a:r>
          </a:p>
          <a:p>
            <a:pPr marL="548640" lvl="1" indent="-274320" eaLnBrk="1" hangingPunct="1">
              <a:defRPr/>
            </a:pPr>
            <a:r>
              <a:rPr lang="ar-LB" sz="1800" dirty="0" smtClean="0"/>
              <a:t>اعتماد خوارزميات التشفير المدني (التماثلية او غير التماثلية مثل </a:t>
            </a:r>
            <a:r>
              <a:rPr lang="en-US" sz="1800" dirty="0" smtClean="0"/>
              <a:t>3DES, RSA, AES</a:t>
            </a:r>
            <a:r>
              <a:rPr lang="ar-LB" sz="1800" dirty="0" smtClean="0"/>
              <a:t> وغيرها)</a:t>
            </a:r>
          </a:p>
          <a:p>
            <a:pPr marL="548640" lvl="1" indent="-274320" eaLnBrk="1" hangingPunct="1">
              <a:defRPr/>
            </a:pPr>
            <a:r>
              <a:rPr lang="ar-LB" sz="1800" dirty="0" smtClean="0"/>
              <a:t>الاعتماد على مفاتيح تشفير لا يقل طولها عن 128 بتة للتشفير التماثلي أو عن 256 أو 512 بتة للتشفير اللاتماثلي </a:t>
            </a:r>
            <a:endParaRPr lang="en-US" sz="1800" dirty="0" smtClean="0"/>
          </a:p>
          <a:p>
            <a:pPr marL="548640" lvl="2" indent="-274320" eaLnBrk="1" hangingPunct="1">
              <a:buFontTx/>
              <a:buNone/>
              <a:defRPr/>
            </a:pPr>
            <a:r>
              <a:rPr lang="ar-LB" sz="1800" dirty="0" smtClean="0"/>
              <a:t>ملاحظة: عدلت الدول الأوروبية في العام 2003 أنظمتها بحيث أصبحت تسمح باستخدام مفاتيح تشفير ما فوق الـ 40 بتة و أصبحت مثل هذه المفاتيح العالية التشفير تستعمل بحرية اينما كان</a:t>
            </a:r>
            <a:endParaRPr lang="en-US" sz="1800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152400" y="114300"/>
            <a:ext cx="7972425" cy="1228725"/>
          </a:xfrm>
          <a:prstGeom prst="rect">
            <a:avLst/>
          </a:prstGeom>
          <a:solidFill>
            <a:srgbClr val="272C89"/>
          </a:solidFill>
          <a:ln w="25400" cap="flat" cmpd="sng" algn="ctr">
            <a:solidFill>
              <a:srgbClr val="4F3F7E"/>
            </a:solidFill>
            <a:prstDash val="solid"/>
          </a:ln>
          <a:effectLst/>
        </p:spPr>
        <p:txBody>
          <a:bodyPr anchor="ctr">
            <a:normAutofit fontScale="40000" lnSpcReduction="20000"/>
          </a:bodyPr>
          <a:lstStyle/>
          <a:p>
            <a:pPr algn="r" rtl="1">
              <a:defRPr/>
            </a:pPr>
            <a:r>
              <a:rPr lang="ar-LB" sz="5000" b="1" dirty="0">
                <a:solidFill>
                  <a:schemeClr val="bg1"/>
                </a:solidFill>
                <a:latin typeface="+mn-lt"/>
                <a:cs typeface="Simplified Arabic" pitchFamily="2" charset="-78"/>
              </a:rPr>
              <a:t>أمن الفضاء السيبراني - الجهود اللبنانية</a:t>
            </a:r>
            <a:endParaRPr lang="en-US" sz="5000" b="1" dirty="0">
              <a:solidFill>
                <a:schemeClr val="bg1"/>
              </a:solidFill>
              <a:latin typeface="+mn-lt"/>
              <a:cs typeface="Simplified Arabic" pitchFamily="2" charset="-78"/>
            </a:endParaRPr>
          </a:p>
          <a:p>
            <a:pPr algn="r" rtl="1">
              <a:defRPr/>
            </a:pPr>
            <a:r>
              <a:rPr lang="ar-LB" sz="5000" b="1" dirty="0">
                <a:solidFill>
                  <a:schemeClr val="bg1"/>
                </a:solidFill>
                <a:latin typeface="+mn-lt"/>
                <a:cs typeface="Simplified Arabic" pitchFamily="2" charset="-78"/>
              </a:rPr>
              <a:t>توصيـات عامـة</a:t>
            </a:r>
          </a:p>
          <a:p>
            <a:pPr algn="r" rtl="1">
              <a:defRPr/>
            </a:pPr>
            <a:r>
              <a:rPr lang="ar-LB" sz="6000" b="1" dirty="0">
                <a:solidFill>
                  <a:schemeClr val="bg1"/>
                </a:solidFill>
                <a:latin typeface="Arial Black" pitchFamily="34" charset="0"/>
                <a:cs typeface="Simplified Arabic" pitchFamily="2" charset="-78"/>
              </a:rPr>
              <a:t>إمكانية بعض التوصيات </a:t>
            </a:r>
            <a:r>
              <a:rPr lang="ar-LB" sz="6000" b="1" dirty="0">
                <a:solidFill>
                  <a:schemeClr val="bg1"/>
                </a:solidFill>
                <a:latin typeface="+mn-lt"/>
                <a:cs typeface="+mn-cs"/>
              </a:rPr>
              <a:t>والمقترحات </a:t>
            </a:r>
            <a:r>
              <a:rPr lang="ar-LB" sz="6000" b="1" dirty="0">
                <a:solidFill>
                  <a:schemeClr val="bg1"/>
                </a:solidFill>
                <a:latin typeface="Arial Black" pitchFamily="34" charset="0"/>
                <a:cs typeface="Simplified Arabic" pitchFamily="2" charset="-78"/>
              </a:rPr>
              <a:t>لحلول تنظيمية - مقاييس و شروط على مزودي الخدمات </a:t>
            </a:r>
            <a:r>
              <a:rPr lang="ar-LB" sz="3800" b="1" dirty="0">
                <a:solidFill>
                  <a:schemeClr val="bg1"/>
                </a:solidFill>
                <a:latin typeface="+mn-lt"/>
                <a:cs typeface="Simplified Arabic" pitchFamily="2" charset="-78"/>
              </a:rPr>
              <a:t>(تتمة)</a:t>
            </a:r>
            <a:endParaRPr lang="en-US" sz="3800" b="1" dirty="0">
              <a:solidFill>
                <a:schemeClr val="bg1"/>
              </a:solidFill>
              <a:latin typeface="+mn-lt"/>
              <a:cs typeface="Simplified Arabic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"/>
                            </p:stCondLst>
                            <p:childTnLst>
                              <p:par>
                                <p:cTn id="4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09600" y="2438400"/>
            <a:ext cx="7851775" cy="3200400"/>
          </a:xfrm>
        </p:spPr>
        <p:txBody>
          <a:bodyPr/>
          <a:lstStyle/>
          <a:p>
            <a:pPr algn="ctr" eaLnBrk="1" hangingPunct="1">
              <a:defRPr/>
            </a:pPr>
            <a:r>
              <a:rPr lang="ar-LB" sz="4800" smtClean="0"/>
              <a:t>شـــكـراً لــكـم</a:t>
            </a:r>
            <a:endParaRPr sz="48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0963" y="1524000"/>
            <a:ext cx="9063037" cy="48768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>
              <a:spcBef>
                <a:spcPts val="500"/>
              </a:spcBef>
            </a:pPr>
            <a:r>
              <a:rPr lang="ar-LB" sz="2800" b="1" u="sng" smtClean="0"/>
              <a:t>الفيروسات والبرمجيات ”الخبيثة“ </a:t>
            </a:r>
            <a:r>
              <a:rPr lang="ar-LB" sz="2800" smtClean="0"/>
              <a:t>الهادفة الى تشويه أو تدمير المعطيات   والملفات الالكترونية - أحصنة طروادة والديدان وغيرها...</a:t>
            </a:r>
          </a:p>
          <a:p>
            <a:pPr algn="just" eaLnBrk="1" hangingPunct="1">
              <a:spcBef>
                <a:spcPts val="500"/>
              </a:spcBef>
            </a:pPr>
            <a:r>
              <a:rPr lang="ar-LB" sz="2800" b="1" u="sng" smtClean="0"/>
              <a:t>اختراق الشبكات </a:t>
            </a:r>
            <a:r>
              <a:rPr lang="ar-LB" sz="2800" smtClean="0"/>
              <a:t>بهدف سرقة المعلومات والأسرار الحساسة</a:t>
            </a:r>
            <a:endParaRPr lang="en-US" sz="2800" smtClean="0"/>
          </a:p>
          <a:p>
            <a:pPr algn="just" eaLnBrk="1" hangingPunct="1">
              <a:spcBef>
                <a:spcPts val="500"/>
              </a:spcBef>
            </a:pPr>
            <a:r>
              <a:rPr lang="ar-LB" sz="2800" b="1" u="sng" smtClean="0"/>
              <a:t>الهجمات الهادفة الى اعاقة تقديم الخدمة</a:t>
            </a:r>
            <a:r>
              <a:rPr lang="ar-LB" sz="2800" smtClean="0"/>
              <a:t> (</a:t>
            </a:r>
            <a:r>
              <a:rPr lang="en-US" sz="1500" smtClean="0"/>
              <a:t>Distributed Denial of Service or DDOS</a:t>
            </a:r>
            <a:r>
              <a:rPr lang="ar-LB" sz="2800" smtClean="0"/>
              <a:t>) وإبطاء الاتصال بالانترنت (</a:t>
            </a:r>
            <a:r>
              <a:rPr lang="ar-LB" sz="2800" b="1" u="sng" smtClean="0"/>
              <a:t>هجمات الهاكرز والإرهاب الالكتروني)</a:t>
            </a:r>
          </a:p>
          <a:p>
            <a:pPr algn="just" eaLnBrk="1" hangingPunct="1">
              <a:spcBef>
                <a:spcPts val="500"/>
              </a:spcBef>
            </a:pPr>
            <a:r>
              <a:rPr lang="ar-LB" sz="2800" smtClean="0"/>
              <a:t>التزايد المضطرد في </a:t>
            </a:r>
            <a:r>
              <a:rPr lang="ar-LB" sz="2800" b="1" u="sng" smtClean="0"/>
              <a:t>التهديدات المتأتيّة من المستخدمين العاملين</a:t>
            </a:r>
            <a:r>
              <a:rPr lang="en-US" sz="2800" b="1" u="sng" smtClean="0"/>
              <a:t> </a:t>
            </a:r>
            <a:r>
              <a:rPr lang="ar-LB" sz="2800" smtClean="0"/>
              <a:t>داخل الشبكات ذاتها (اساءة استعمال او تخريب متعمد)</a:t>
            </a:r>
          </a:p>
          <a:p>
            <a:pPr algn="just" eaLnBrk="1" hangingPunct="1">
              <a:spcBef>
                <a:spcPts val="500"/>
              </a:spcBef>
            </a:pPr>
            <a:r>
              <a:rPr lang="ar-LB" sz="2800" smtClean="0"/>
              <a:t>الأضرار المتأتية </a:t>
            </a:r>
            <a:r>
              <a:rPr lang="ar-LB" sz="2800" b="1" u="sng" smtClean="0"/>
              <a:t>من الجهل وسوء الاستعمال </a:t>
            </a:r>
            <a:r>
              <a:rPr lang="ar-LB" sz="2800" smtClean="0"/>
              <a:t>ومن بعض المستخدمين ”المرخص لهم“ الذين يستغلون مراكزهم للقيام بأعمال غير مرخص لهم بها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2400" y="115888"/>
            <a:ext cx="7972425" cy="1255712"/>
          </a:xfrm>
          <a:prstGeom prst="rect">
            <a:avLst/>
          </a:prstGeom>
          <a:solidFill>
            <a:srgbClr val="272C89"/>
          </a:solidFill>
          <a:ln w="25400" cap="flat" cmpd="sng" algn="ctr">
            <a:solidFill>
              <a:srgbClr val="4F3F7E"/>
            </a:solidFill>
            <a:prstDash val="solid"/>
          </a:ln>
          <a:effectLst/>
        </p:spPr>
        <p:txBody>
          <a:bodyPr anchor="ctr">
            <a:normAutofit/>
          </a:bodyPr>
          <a:lstStyle/>
          <a:p>
            <a:pPr algn="r" rtl="1">
              <a:defRPr/>
            </a:pPr>
            <a:r>
              <a:rPr lang="ar-LB" sz="2400" dirty="0">
                <a:solidFill>
                  <a:schemeClr val="bg1"/>
                </a:solidFill>
                <a:latin typeface="+mn-lt"/>
                <a:cs typeface="Simplified Arabic" pitchFamily="2" charset="-78"/>
              </a:rPr>
              <a:t>أمن الفضاء السيبراني وتوصيات الاتحاد الدولي للاتصالات</a:t>
            </a:r>
          </a:p>
          <a:p>
            <a:pPr algn="r" rtl="1">
              <a:defRPr/>
            </a:pPr>
            <a:r>
              <a:rPr lang="ar-LB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Simplified Arabic" pitchFamily="2" charset="-78"/>
              </a:rPr>
              <a:t>التحديات والمخاطر التي تحيط بالفضاء السيبراني 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Simplified Arabic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152400" y="115888"/>
            <a:ext cx="7972425" cy="1270000"/>
          </a:xfrm>
          <a:prstGeom prst="rect">
            <a:avLst/>
          </a:prstGeom>
          <a:solidFill>
            <a:srgbClr val="272C89"/>
          </a:solidFill>
          <a:ln w="25400" cap="flat" cmpd="sng" algn="ctr">
            <a:solidFill>
              <a:srgbClr val="4F3F7E"/>
            </a:solidFill>
            <a:prstDash val="solid"/>
          </a:ln>
          <a:effectLst/>
        </p:spPr>
        <p:txBody>
          <a:bodyPr anchor="ctr">
            <a:normAutofit/>
          </a:bodyPr>
          <a:lstStyle/>
          <a:p>
            <a:pPr algn="r" rtl="1">
              <a:defRPr/>
            </a:pPr>
            <a:r>
              <a:rPr lang="ar-LB" sz="2000" dirty="0">
                <a:solidFill>
                  <a:schemeClr val="bg1"/>
                </a:solidFill>
                <a:latin typeface="+mn-lt"/>
                <a:cs typeface="Simplified Arabic" pitchFamily="2" charset="-78"/>
              </a:rPr>
              <a:t>أمن الفضاء السيبراني وتوصيات الاتحاد الدولي للاتصالات</a:t>
            </a:r>
          </a:p>
          <a:p>
            <a:pPr algn="r" rtl="1">
              <a:defRPr/>
            </a:pPr>
            <a:r>
              <a:rPr lang="ar-LB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Simplified Arabic" pitchFamily="2" charset="-78"/>
              </a:rPr>
              <a:t>أمثلة عن الهجمات على الفضاء السيبراني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Simplified Arabic" pitchFamily="2" charset="-78"/>
            </a:endParaRPr>
          </a:p>
        </p:txBody>
      </p:sp>
      <p:sp>
        <p:nvSpPr>
          <p:cNvPr id="10" name="Content Placeholder 8"/>
          <p:cNvSpPr txBox="1">
            <a:spLocks/>
          </p:cNvSpPr>
          <p:nvPr/>
        </p:nvSpPr>
        <p:spPr>
          <a:xfrm>
            <a:off x="0" y="1524000"/>
            <a:ext cx="9144000" cy="4953000"/>
          </a:xfrm>
          <a:prstGeom prst="rect">
            <a:avLst/>
          </a:prstGeom>
        </p:spPr>
        <p:txBody>
          <a:bodyPr/>
          <a:lstStyle/>
          <a:p>
            <a:pPr marL="342900" indent="-342900" algn="r" rtl="1">
              <a:spcBef>
                <a:spcPct val="20000"/>
              </a:spcBef>
              <a:buFontTx/>
              <a:buChar char="•"/>
              <a:defRPr/>
            </a:pPr>
            <a:r>
              <a:rPr lang="ar-LB" sz="2800" kern="0" dirty="0">
                <a:latin typeface="+mn-lt"/>
                <a:cs typeface="Simplified Arabic" pitchFamily="2" charset="-78"/>
              </a:rPr>
              <a:t>يشكل </a:t>
            </a:r>
            <a:r>
              <a:rPr lang="ar-LB" sz="2800" b="1" u="sng" kern="0" dirty="0">
                <a:latin typeface="+mn-lt"/>
                <a:cs typeface="Simplified Arabic" pitchFamily="2" charset="-78"/>
              </a:rPr>
              <a:t>امن الفضاء السيبراني </a:t>
            </a:r>
            <a:r>
              <a:rPr lang="ar-LB" sz="2800" kern="0" dirty="0">
                <a:latin typeface="+mn-lt"/>
                <a:cs typeface="Simplified Arabic" pitchFamily="2" charset="-78"/>
              </a:rPr>
              <a:t>نقطة استراتيجية للدول والأفراد في عالم اليوم</a:t>
            </a:r>
            <a:endParaRPr lang="en-US" sz="2800" kern="0" dirty="0">
              <a:latin typeface="+mn-lt"/>
              <a:cs typeface="Simplified Arabic" pitchFamily="2" charset="-78"/>
            </a:endParaRPr>
          </a:p>
          <a:p>
            <a:pPr marL="742950" lvl="1" indent="-285750" algn="r" rtl="1">
              <a:spcBef>
                <a:spcPct val="20000"/>
              </a:spcBef>
              <a:buFontTx/>
              <a:buChar char="–"/>
              <a:defRPr/>
            </a:pPr>
            <a:r>
              <a:rPr lang="ar-LB" sz="2800" kern="0" dirty="0">
                <a:latin typeface="+mn-lt"/>
                <a:cs typeface="Simplified Arabic" pitchFamily="2" charset="-78"/>
              </a:rPr>
              <a:t>الصراع الأخير بين روسيا وجورجيا  حيث جرى، وبالتوازي مع العمل العسكري في الميدان، تنفيذ الهجمات على أنظمة المعلومات</a:t>
            </a:r>
            <a:endParaRPr lang="en-US" sz="2800" strike="sngStrike" kern="0" dirty="0">
              <a:latin typeface="+mn-lt"/>
              <a:cs typeface="Simplified Arabic" pitchFamily="2" charset="-78"/>
            </a:endParaRPr>
          </a:p>
          <a:p>
            <a:pPr marL="1143000" lvl="2" indent="-228600" algn="r" rtl="1">
              <a:spcBef>
                <a:spcPct val="20000"/>
              </a:spcBef>
              <a:buFontTx/>
              <a:buChar char="•"/>
              <a:defRPr/>
            </a:pPr>
            <a:r>
              <a:rPr lang="ar-LB" sz="2800" b="1" u="sng" kern="0" dirty="0">
                <a:latin typeface="+mn-lt"/>
                <a:cs typeface="Simplified Arabic" pitchFamily="2" charset="-78"/>
              </a:rPr>
              <a:t>اختراق وتعطيل العديد من المواقع</a:t>
            </a:r>
            <a:r>
              <a:rPr lang="ar-LB" sz="2800" kern="0" dirty="0">
                <a:latin typeface="+mn-lt"/>
                <a:cs typeface="Simplified Arabic" pitchFamily="2" charset="-78"/>
              </a:rPr>
              <a:t> الحكومية</a:t>
            </a:r>
            <a:endParaRPr lang="en-US" sz="2800" strike="sngStrike" kern="0" dirty="0">
              <a:latin typeface="+mn-lt"/>
              <a:cs typeface="Simplified Arabic" pitchFamily="2" charset="-78"/>
            </a:endParaRPr>
          </a:p>
          <a:p>
            <a:pPr marL="1143000" lvl="2" indent="-228600" algn="r" rtl="1">
              <a:spcBef>
                <a:spcPct val="20000"/>
              </a:spcBef>
              <a:buFontTx/>
              <a:buChar char="•"/>
              <a:defRPr/>
            </a:pPr>
            <a:r>
              <a:rPr lang="ar-LB" sz="2800" b="1" u="sng" kern="0" dirty="0">
                <a:latin typeface="+mn-lt"/>
                <a:cs typeface="Simplified Arabic" pitchFamily="2" charset="-78"/>
              </a:rPr>
              <a:t>”اغراق“ البوابات الالكترونية</a:t>
            </a:r>
            <a:endParaRPr lang="en-US" sz="2800" kern="0" dirty="0">
              <a:latin typeface="+mn-lt"/>
              <a:cs typeface="Simplified Arabic" pitchFamily="2" charset="-78"/>
            </a:endParaRPr>
          </a:p>
          <a:p>
            <a:pPr marL="1143000" lvl="2" indent="-228600" algn="r" rtl="1">
              <a:spcBef>
                <a:spcPct val="20000"/>
              </a:spcBef>
              <a:buFontTx/>
              <a:buChar char="•"/>
              <a:defRPr/>
            </a:pPr>
            <a:r>
              <a:rPr lang="ar-LB" sz="2800" b="1" u="sng" kern="0" dirty="0">
                <a:latin typeface="+mn-lt"/>
                <a:cs typeface="Simplified Arabic" pitchFamily="2" charset="-78"/>
              </a:rPr>
              <a:t>اختراق حماية نظم المعلومات </a:t>
            </a:r>
            <a:endParaRPr lang="en-US" sz="2800" b="1" u="sng" kern="0" dirty="0">
              <a:latin typeface="+mn-lt"/>
              <a:cs typeface="Simplified Arabic" pitchFamily="2" charset="-78"/>
            </a:endParaRPr>
          </a:p>
          <a:p>
            <a:pPr marL="1143000" lvl="2" indent="-228600" algn="r" rtl="1">
              <a:spcBef>
                <a:spcPct val="20000"/>
              </a:spcBef>
              <a:buFontTx/>
              <a:buChar char="•"/>
              <a:defRPr/>
            </a:pPr>
            <a:r>
              <a:rPr lang="ar-LB" sz="2800" b="1" u="sng" kern="0" dirty="0">
                <a:latin typeface="+mn-lt"/>
                <a:cs typeface="Simplified Arabic" pitchFamily="2" charset="-78"/>
              </a:rPr>
              <a:t>تغيير محتوى الصفحات </a:t>
            </a:r>
            <a:r>
              <a:rPr lang="ar-LB" sz="2800" kern="0" dirty="0">
                <a:latin typeface="+mn-lt"/>
                <a:cs typeface="Simplified Arabic" pitchFamily="2" charset="-78"/>
              </a:rPr>
              <a:t>الأولى في مواقع الانترنت</a:t>
            </a:r>
            <a:endParaRPr lang="en-US" sz="2800" strike="sngStrike" kern="0" dirty="0">
              <a:latin typeface="+mn-lt"/>
              <a:cs typeface="Simplified Arabic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 advAuto="100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0963" y="1447800"/>
            <a:ext cx="8834437" cy="25146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ar-LB" sz="2200" smtClean="0"/>
              <a:t>تساعد برامج أمن الفضاء السيبراني الوطنية على</a:t>
            </a:r>
            <a:endParaRPr lang="en-US" sz="2200" smtClean="0"/>
          </a:p>
          <a:p>
            <a:pPr lvl="1" algn="just" eaLnBrk="1" hangingPunct="1"/>
            <a:r>
              <a:rPr lang="ar-LB" sz="2200" smtClean="0"/>
              <a:t>حماية </a:t>
            </a:r>
            <a:r>
              <a:rPr lang="ar-LB" sz="2200" b="1" u="sng" smtClean="0"/>
              <a:t>الاقتصاد</a:t>
            </a:r>
            <a:r>
              <a:rPr lang="ar-LB" sz="2200" smtClean="0"/>
              <a:t> من أي خضّات عبر التخطيط المستمر لحماية كافة القطاعات</a:t>
            </a:r>
          </a:p>
          <a:p>
            <a:pPr lvl="1" algn="just" eaLnBrk="1" hangingPunct="1"/>
            <a:r>
              <a:rPr lang="ar-LB" sz="2200" smtClean="0"/>
              <a:t>حماية </a:t>
            </a:r>
            <a:r>
              <a:rPr lang="ar-LB" sz="2200" b="1" u="sng" smtClean="0"/>
              <a:t>البيانات والمعلومات المخزنة وأنظمة المعلومات</a:t>
            </a:r>
          </a:p>
          <a:p>
            <a:pPr lvl="1" algn="just" eaLnBrk="1" hangingPunct="1"/>
            <a:r>
              <a:rPr lang="ar-LB" sz="2200" smtClean="0"/>
              <a:t>الحفاظ على </a:t>
            </a:r>
            <a:r>
              <a:rPr lang="ar-LB" sz="2200" b="1" u="sng" smtClean="0"/>
              <a:t>ثقة المستخدمين</a:t>
            </a:r>
          </a:p>
          <a:p>
            <a:pPr lvl="1" algn="just" eaLnBrk="1" hangingPunct="1"/>
            <a:r>
              <a:rPr lang="ar-LB" sz="2200" smtClean="0"/>
              <a:t>الحفاظ على </a:t>
            </a:r>
            <a:r>
              <a:rPr lang="ar-LB" sz="2200" b="1" u="sng" smtClean="0"/>
              <a:t>الأمن القومي</a:t>
            </a:r>
          </a:p>
          <a:p>
            <a:pPr lvl="1" algn="just" eaLnBrk="1" hangingPunct="1"/>
            <a:r>
              <a:rPr lang="ar-LB" sz="2200" smtClean="0"/>
              <a:t>تأمين </a:t>
            </a:r>
            <a:r>
              <a:rPr lang="ar-LB" sz="2200" b="1" u="sng" smtClean="0"/>
              <a:t>الصحة والسلامة العامة</a:t>
            </a:r>
          </a:p>
          <a:p>
            <a:pPr algn="just" eaLnBrk="1" hangingPunct="1">
              <a:buFontTx/>
              <a:buNone/>
            </a:pPr>
            <a:endParaRPr lang="ar-LB" sz="2200" smtClean="0"/>
          </a:p>
        </p:txBody>
      </p:sp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166688" y="109538"/>
            <a:ext cx="7966075" cy="1276350"/>
          </a:xfrm>
          <a:solidFill>
            <a:srgbClr val="272C89"/>
          </a:solidFill>
        </p:spPr>
        <p:txBody>
          <a:bodyPr>
            <a:normAutofit/>
          </a:bodyPr>
          <a:lstStyle/>
          <a:p>
            <a:pPr algn="r" rtl="1" eaLnBrk="1" hangingPunct="1">
              <a:defRPr/>
            </a:pPr>
            <a:r>
              <a:rPr lang="ar-LB" sz="2200" b="0" smtClean="0">
                <a:effectLst/>
                <a:cs typeface="Simplified Arabic" pitchFamily="2" charset="-78"/>
              </a:rPr>
              <a:t>أمن الفضاء السيبراني وتوصيات الاتحاد الدولي للاتصالات</a:t>
            </a:r>
            <a:r>
              <a:rPr lang="ar-LB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LB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LB" sz="3200" smtClean="0"/>
              <a:t>المقاربة الوطنية في حماية الفضاء السيبراني</a:t>
            </a:r>
            <a:endParaRPr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ified Arabic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3938588"/>
            <a:ext cx="8991600" cy="2462212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lvl="1" indent="-285750" algn="just" rtl="1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ar-LB" sz="2200" dirty="0">
                <a:latin typeface="+mn-lt"/>
                <a:cs typeface="+mn-cs"/>
              </a:rPr>
              <a:t>يتضمن البرنامج</a:t>
            </a:r>
          </a:p>
          <a:p>
            <a:pPr marL="808038" lvl="1" indent="-350838" algn="just" rt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ar-LB" sz="2200" dirty="0">
                <a:latin typeface="+mn-lt"/>
                <a:cs typeface="+mn-cs"/>
              </a:rPr>
              <a:t> رفع مستوى </a:t>
            </a:r>
            <a:r>
              <a:rPr lang="ar-LB" sz="2200" b="1" u="sng" dirty="0">
                <a:latin typeface="+mn-lt"/>
                <a:cs typeface="+mn-cs"/>
              </a:rPr>
              <a:t>التوعية</a:t>
            </a:r>
            <a:r>
              <a:rPr lang="ar-LB" sz="2200" dirty="0">
                <a:latin typeface="+mn-lt"/>
                <a:cs typeface="+mn-cs"/>
              </a:rPr>
              <a:t> حول المخاطر الموجودة</a:t>
            </a:r>
          </a:p>
          <a:p>
            <a:pPr marL="808038" lvl="1" indent="-350838" algn="just" rt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ar-LB" sz="2200" dirty="0">
                <a:latin typeface="+mn-lt"/>
                <a:cs typeface="+mn-cs"/>
              </a:rPr>
              <a:t>انشاء </a:t>
            </a:r>
            <a:r>
              <a:rPr lang="ar-LB" sz="2200" b="1" u="sng" dirty="0">
                <a:latin typeface="+mn-lt"/>
                <a:cs typeface="+mn-cs"/>
              </a:rPr>
              <a:t>مؤسسات وأطر وطنية </a:t>
            </a:r>
            <a:r>
              <a:rPr lang="ar-LB" sz="2200" dirty="0">
                <a:latin typeface="+mn-lt"/>
                <a:cs typeface="+mn-cs"/>
              </a:rPr>
              <a:t>تعنى بموضوع إيجاد وسائل الحماية والتوعية من المخاطر</a:t>
            </a:r>
          </a:p>
          <a:p>
            <a:pPr marL="808038" lvl="1" indent="-350838" algn="just" rt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ar-LB" sz="2200" dirty="0">
                <a:latin typeface="+mn-lt"/>
                <a:cs typeface="+mn-cs"/>
              </a:rPr>
              <a:t>نسج كافة </a:t>
            </a:r>
            <a:r>
              <a:rPr lang="ar-LB" sz="2200" b="1" u="sng" dirty="0">
                <a:latin typeface="+mn-lt"/>
                <a:cs typeface="+mn-cs"/>
              </a:rPr>
              <a:t>الاتفاقات والتحالفات </a:t>
            </a:r>
            <a:r>
              <a:rPr lang="ar-LB" sz="2200" dirty="0">
                <a:latin typeface="+mn-lt"/>
                <a:cs typeface="+mn-cs"/>
              </a:rPr>
              <a:t>لمكافحة التهديدات المستجدة</a:t>
            </a:r>
          </a:p>
          <a:p>
            <a:pPr marL="808038" lvl="1" indent="-350838" algn="just" rt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ar-LB" sz="2200" b="1" u="sng" dirty="0">
                <a:latin typeface="+mn-lt"/>
                <a:cs typeface="+mn-cs"/>
              </a:rPr>
              <a:t>تقييم</a:t>
            </a:r>
            <a:r>
              <a:rPr lang="ar-LB" sz="2200" dirty="0">
                <a:latin typeface="+mn-lt"/>
                <a:cs typeface="+mn-cs"/>
              </a:rPr>
              <a:t> مستمر للمخاطر</a:t>
            </a:r>
          </a:p>
          <a:p>
            <a:pPr marL="808038" lvl="1" indent="-350838" algn="just" rt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ar-LB" sz="2200" b="1" u="sng" dirty="0">
                <a:latin typeface="+mn-lt"/>
                <a:cs typeface="+mn-cs"/>
              </a:rPr>
              <a:t>تطبيق</a:t>
            </a:r>
            <a:r>
              <a:rPr lang="ar-LB" sz="2200" dirty="0">
                <a:latin typeface="+mn-lt"/>
                <a:cs typeface="+mn-cs"/>
              </a:rPr>
              <a:t> و</a:t>
            </a:r>
            <a:r>
              <a:rPr lang="ar-LB" sz="2200" b="1" u="sng" dirty="0">
                <a:latin typeface="+mn-lt"/>
                <a:cs typeface="+mn-cs"/>
              </a:rPr>
              <a:t>تحديث</a:t>
            </a:r>
            <a:r>
              <a:rPr lang="ar-LB" sz="2200" dirty="0">
                <a:latin typeface="+mn-lt"/>
                <a:cs typeface="+mn-cs"/>
              </a:rPr>
              <a:t> مستمر لوسائل الحماية</a:t>
            </a:r>
          </a:p>
          <a:p>
            <a:pPr marL="808038" lvl="1" indent="-350838" algn="just" rtl="1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ar-LB" sz="2200" b="1" u="sng" dirty="0">
                <a:latin typeface="+mn-lt"/>
                <a:cs typeface="+mn-cs"/>
              </a:rPr>
              <a:t>التعامل</a:t>
            </a:r>
            <a:r>
              <a:rPr lang="ar-LB" sz="2200" dirty="0">
                <a:latin typeface="+mn-lt"/>
                <a:cs typeface="+mn-cs"/>
              </a:rPr>
              <a:t> مع أي آثار قد تنتج عنها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4"/>
          <p:cNvSpPr>
            <a:spLocks noGrp="1"/>
          </p:cNvSpPr>
          <p:nvPr>
            <p:ph idx="1"/>
          </p:nvPr>
        </p:nvSpPr>
        <p:spPr bwMode="auto">
          <a:xfrm>
            <a:off x="0" y="1524000"/>
            <a:ext cx="9144000" cy="51054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 eaLnBrk="1" hangingPunct="1"/>
            <a:r>
              <a:rPr lang="ar-LB" sz="2800" smtClean="0"/>
              <a:t>يجب مواجهة التحديات عبر تضافر جهود وعوامل: </a:t>
            </a:r>
            <a:r>
              <a:rPr lang="ar-LB" sz="2800" b="1" u="sng" smtClean="0"/>
              <a:t>الأفراد</a:t>
            </a:r>
            <a:r>
              <a:rPr lang="ar-LB" sz="2800" smtClean="0"/>
              <a:t>، و</a:t>
            </a:r>
            <a:r>
              <a:rPr lang="ar-LB" sz="2800" b="1" u="sng" smtClean="0"/>
              <a:t>القوانين والأطر التنظيمية</a:t>
            </a:r>
            <a:r>
              <a:rPr lang="ar-LB" sz="2800" smtClean="0"/>
              <a:t>، والإجراءات</a:t>
            </a:r>
            <a:r>
              <a:rPr lang="ar-LB" sz="2800" b="1" u="sng" smtClean="0"/>
              <a:t> العمليّة</a:t>
            </a:r>
            <a:r>
              <a:rPr lang="ar-LB" sz="2800" smtClean="0"/>
              <a:t>، و</a:t>
            </a:r>
            <a:r>
              <a:rPr lang="ar-LB" sz="2800" b="1" u="sng" smtClean="0"/>
              <a:t>التكنولوجيا</a:t>
            </a:r>
            <a:endParaRPr lang="en-US" sz="2800" b="1" u="sng" smtClean="0"/>
          </a:p>
          <a:p>
            <a:pPr lvl="1" algn="just" eaLnBrk="1" hangingPunct="1"/>
            <a:r>
              <a:rPr lang="ar-LB" smtClean="0"/>
              <a:t>على الأفراد إن يكونوا </a:t>
            </a:r>
            <a:r>
              <a:rPr lang="ar-LB" b="1" u="sng" smtClean="0"/>
              <a:t>حريصين على إتباع الإرشادات </a:t>
            </a:r>
            <a:r>
              <a:rPr lang="ar-LB" smtClean="0"/>
              <a:t>والإجراءات المرسومة من قبل المؤسسات المعنية</a:t>
            </a:r>
          </a:p>
          <a:p>
            <a:pPr lvl="1" algn="just" eaLnBrk="1" hangingPunct="1"/>
            <a:r>
              <a:rPr lang="ar-LB" smtClean="0"/>
              <a:t>على </a:t>
            </a:r>
            <a:r>
              <a:rPr lang="ar-LB" b="1" u="sng" smtClean="0"/>
              <a:t>المؤسسات وضع إجراءات </a:t>
            </a:r>
            <a:r>
              <a:rPr lang="ar-LB" smtClean="0"/>
              <a:t>حماية فعالة</a:t>
            </a:r>
            <a:r>
              <a:rPr lang="en-US" smtClean="0"/>
              <a:t> </a:t>
            </a:r>
            <a:r>
              <a:rPr lang="ar-LB" smtClean="0"/>
              <a:t>والتشدد في تطبيقها</a:t>
            </a:r>
          </a:p>
          <a:p>
            <a:pPr lvl="1" algn="just" eaLnBrk="1" hangingPunct="1"/>
            <a:r>
              <a:rPr lang="ar-LB" smtClean="0"/>
              <a:t>على مؤسسات </a:t>
            </a:r>
            <a:r>
              <a:rPr lang="ar-LB" b="1" u="sng" smtClean="0"/>
              <a:t>القطاعين العام والخاص </a:t>
            </a:r>
            <a:r>
              <a:rPr lang="ar-LB" smtClean="0"/>
              <a:t>أن تحرص </a:t>
            </a:r>
            <a:r>
              <a:rPr lang="ar-LB" b="1" u="sng" smtClean="0"/>
              <a:t>على استخدام طبقات متعددة من تقنيات الحماية </a:t>
            </a:r>
            <a:r>
              <a:rPr lang="ar-LB" smtClean="0"/>
              <a:t>واعتماد تكنولوجيات متعددة للحدّ ما أمكن من المخاطر</a:t>
            </a:r>
          </a:p>
          <a:p>
            <a:pPr eaLnBrk="1" hangingPunct="1"/>
            <a:r>
              <a:rPr lang="ar-LB" sz="2800" smtClean="0">
                <a:latin typeface="Times New Roman" pitchFamily="18" charset="0"/>
                <a:cs typeface="Times New Roman" pitchFamily="18" charset="0"/>
              </a:rPr>
              <a:t>توزيع الأدوار والمسؤوليات - هيكلة إجراءات التدقيق</a:t>
            </a:r>
          </a:p>
          <a:p>
            <a:pPr eaLnBrk="1" hangingPunct="1"/>
            <a:r>
              <a:rPr lang="ar-LB" sz="2800" smtClean="0">
                <a:latin typeface="Times New Roman" pitchFamily="18" charset="0"/>
                <a:cs typeface="Times New Roman" pitchFamily="18" charset="0"/>
              </a:rPr>
              <a:t> تقييم وفهم المخاطر (الخارجية والداخلية) </a:t>
            </a:r>
          </a:p>
          <a:p>
            <a:pPr eaLnBrk="1" hangingPunct="1"/>
            <a:r>
              <a:rPr lang="ar-LB" sz="2800" smtClean="0">
                <a:latin typeface="Times New Roman" pitchFamily="18" charset="0"/>
                <a:cs typeface="Times New Roman" pitchFamily="18" charset="0"/>
              </a:rPr>
              <a:t>استخدام وسائل خاصة للحماية</a:t>
            </a:r>
            <a:endParaRPr lang="ar-LB" sz="2800" smtClean="0"/>
          </a:p>
        </p:txBody>
      </p:sp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166688" y="114300"/>
            <a:ext cx="7966075" cy="1257300"/>
          </a:xfrm>
          <a:solidFill>
            <a:srgbClr val="272C89"/>
          </a:solidFill>
        </p:spPr>
        <p:txBody>
          <a:bodyPr>
            <a:normAutofit/>
          </a:bodyPr>
          <a:lstStyle/>
          <a:p>
            <a:pPr algn="r" rtl="1" eaLnBrk="1" hangingPunct="1">
              <a:defRPr/>
            </a:pPr>
            <a:r>
              <a:rPr lang="ar-LB" sz="2200" b="0" smtClean="0">
                <a:effectLst/>
                <a:cs typeface="Simplified Arabic" pitchFamily="2" charset="-78"/>
              </a:rPr>
              <a:t>أمن الفضاء السيبراني وتوصيات الاتحاد الدولي للاتصالات</a:t>
            </a:r>
            <a:r>
              <a:rPr lang="ar-LB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LB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LB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 pitchFamily="2" charset="-78"/>
              </a:rPr>
              <a:t>أمن المعلومات الالكترونية</a:t>
            </a:r>
            <a:endParaRPr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ified Arabic" pitchFamily="2" charset="-78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0963" y="1447800"/>
            <a:ext cx="8910637" cy="5181600"/>
          </a:xfrm>
        </p:spPr>
        <p:txBody>
          <a:bodyPr>
            <a:noAutofit/>
          </a:bodyPr>
          <a:lstStyle/>
          <a:p>
            <a:pPr marL="274320" indent="-274320" eaLnBrk="1" hangingPunct="1">
              <a:defRPr/>
            </a:pPr>
            <a:r>
              <a:rPr lang="ar-LB" sz="1800" dirty="0" smtClean="0">
                <a:latin typeface="Times New Roman" pitchFamily="18" charset="0"/>
                <a:cs typeface="Times New Roman" pitchFamily="18" charset="0"/>
              </a:rPr>
              <a:t>التركيب والصيانة بطرق سليمة</a:t>
            </a:r>
          </a:p>
          <a:p>
            <a:pPr marL="274320" indent="-274320" eaLnBrk="1" hangingPunct="1">
              <a:defRPr/>
            </a:pPr>
            <a:r>
              <a:rPr lang="ar-LB" sz="1800" dirty="0" smtClean="0">
                <a:latin typeface="Times New Roman" pitchFamily="18" charset="0"/>
                <a:cs typeface="Times New Roman" pitchFamily="18" charset="0"/>
              </a:rPr>
              <a:t>استخدام الجدران النارية مع كلمات السر </a:t>
            </a:r>
          </a:p>
          <a:p>
            <a:pPr marL="274320" indent="-274320" eaLnBrk="1" hangingPunct="1">
              <a:defRPr/>
            </a:pPr>
            <a:r>
              <a:rPr lang="ar-LB" sz="1800" dirty="0" smtClean="0">
                <a:latin typeface="Times New Roman" pitchFamily="18" charset="0"/>
                <a:cs typeface="Times New Roman" pitchFamily="18" charset="0"/>
              </a:rPr>
              <a:t>الترميز والتشفير - زيادة استخدام التشفير على شبكة الإنترنت، على سبيل المثال مع الشبكات الافتراضية الخاصة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(VPNs) ، </a:t>
            </a:r>
            <a:r>
              <a:rPr lang="ar-LB" sz="1800" dirty="0" smtClean="0">
                <a:latin typeface="Times New Roman" pitchFamily="18" charset="0"/>
                <a:cs typeface="Times New Roman" pitchFamily="18" charset="0"/>
              </a:rPr>
              <a:t>وبرنامج حماية بروتوكول الانترنت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(IPSec)</a:t>
            </a:r>
            <a:endParaRPr lang="ar-LB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eaLnBrk="1" hangingPunct="1">
              <a:defRPr/>
            </a:pPr>
            <a:r>
              <a:rPr lang="ar-LB" sz="1800" dirty="0" smtClean="0">
                <a:latin typeface="Times New Roman" pitchFamily="18" charset="0"/>
                <a:cs typeface="Times New Roman" pitchFamily="18" charset="0"/>
              </a:rPr>
              <a:t>إعطاء دور أمني أوسع لمديري الشبكات</a:t>
            </a:r>
          </a:p>
          <a:p>
            <a:pPr marL="274320" indent="-274320" eaLnBrk="1" hangingPunct="1">
              <a:defRPr/>
            </a:pPr>
            <a:r>
              <a:rPr lang="ar-LB" sz="1800" dirty="0" smtClean="0">
                <a:latin typeface="Times New Roman" pitchFamily="18" charset="0"/>
                <a:cs typeface="Times New Roman" pitchFamily="18" charset="0"/>
              </a:rPr>
              <a:t>الاستعانة باستشاريين ومدققين من الخارج</a:t>
            </a:r>
          </a:p>
          <a:p>
            <a:pPr marL="274320" indent="-274320" eaLnBrk="1" hangingPunct="1">
              <a:defRPr/>
            </a:pPr>
            <a:r>
              <a:rPr lang="ar-LB" sz="1800" dirty="0" smtClean="0">
                <a:latin typeface="Times New Roman" pitchFamily="18" charset="0"/>
                <a:cs typeface="Times New Roman" pitchFamily="18" charset="0"/>
              </a:rPr>
              <a:t>عمليات مراجعة وتدقيق دورية لاجراءات الحماية والأمان</a:t>
            </a:r>
          </a:p>
          <a:p>
            <a:pPr marL="274320" indent="-274320" eaLnBrk="1" hangingPunct="1">
              <a:defRPr/>
            </a:pPr>
            <a:r>
              <a:rPr lang="ar-LB" sz="1800" dirty="0" smtClean="0">
                <a:latin typeface="Times New Roman" pitchFamily="18" charset="0"/>
                <a:cs typeface="Times New Roman" pitchFamily="18" charset="0"/>
              </a:rPr>
              <a:t>الحد ما أمكن من عدد الأشخاص الذين يحق لهم الوصول إلى غرف الحاسوب </a:t>
            </a:r>
          </a:p>
          <a:p>
            <a:pPr marL="274320" indent="-274320" eaLnBrk="1" hangingPunct="1">
              <a:defRPr/>
            </a:pPr>
            <a:r>
              <a:rPr lang="ar-LB" sz="1800" dirty="0" smtClean="0">
                <a:latin typeface="Times New Roman" pitchFamily="18" charset="0"/>
                <a:cs typeface="Times New Roman" pitchFamily="18" charset="0"/>
              </a:rPr>
              <a:t>عدم تجاهل حتى حاجة ”الشركات الصغيرة" لاجراءات حماية أمنية</a:t>
            </a:r>
          </a:p>
          <a:p>
            <a:pPr marL="274320" indent="-274320" eaLnBrk="1" hangingPunct="1">
              <a:defRPr/>
            </a:pPr>
            <a:r>
              <a:rPr lang="ar-LB" sz="1800" b="1" u="sng" dirty="0" smtClean="0">
                <a:latin typeface="Times New Roman" pitchFamily="18" charset="0"/>
                <a:cs typeface="Times New Roman" pitchFamily="18" charset="0"/>
              </a:rPr>
              <a:t>تثقيف العاملين حول مخاطر الهندسة الاجتماعية</a:t>
            </a:r>
          </a:p>
          <a:p>
            <a:pPr marL="274320" indent="-274320" eaLnBrk="1" hangingPunct="1">
              <a:defRPr/>
            </a:pPr>
            <a:r>
              <a:rPr lang="ar-LB" sz="1800" dirty="0" smtClean="0">
                <a:latin typeface="Times New Roman" pitchFamily="18" charset="0"/>
                <a:cs typeface="Times New Roman" pitchFamily="18" charset="0"/>
              </a:rPr>
              <a:t>تثقيف العاملين حول التهديدات و المخاطر المحتملة</a:t>
            </a:r>
          </a:p>
          <a:p>
            <a:pPr marL="274320" indent="-274320" eaLnBrk="1" hangingPunct="1">
              <a:defRPr/>
            </a:pPr>
            <a:r>
              <a:rPr lang="ar-LB" sz="1800" u="sng" dirty="0" smtClean="0">
                <a:latin typeface="Times New Roman" pitchFamily="18" charset="0"/>
                <a:cs typeface="Times New Roman" pitchFamily="18" charset="0"/>
              </a:rPr>
              <a:t>أمثلـة تقنيـة</a:t>
            </a:r>
          </a:p>
          <a:p>
            <a:pPr marL="630936" lvl="1" indent="-338328" algn="just" eaLnBrk="1" hangingPunct="1">
              <a:spcBef>
                <a:spcPts val="600"/>
              </a:spcBef>
              <a:defRPr/>
            </a:pPr>
            <a:r>
              <a:rPr lang="ar-LB" sz="1800" dirty="0" smtClean="0">
                <a:latin typeface="Times New Roman" pitchFamily="18" charset="0"/>
                <a:ea typeface="+mn-ea"/>
                <a:cs typeface="Times New Roman" pitchFamily="18" charset="0"/>
              </a:rPr>
              <a:t>استخدام عامل توثيق ثنائي (تحديد الهوية باستخدام </a:t>
            </a:r>
            <a:r>
              <a:rPr lang="ar-LB" sz="1800" dirty="0" smtClean="0">
                <a:latin typeface="Times New Roman" pitchFamily="18" charset="0"/>
                <a:cs typeface="Times New Roman" pitchFamily="18" charset="0"/>
              </a:rPr>
              <a:t>ثنائي </a:t>
            </a:r>
            <a:r>
              <a:rPr lang="ar-LB" sz="1800" dirty="0" smtClean="0">
                <a:latin typeface="Times New Roman" pitchFamily="18" charset="0"/>
                <a:ea typeface="+mn-ea"/>
                <a:cs typeface="Times New Roman" pitchFamily="18" charset="0"/>
              </a:rPr>
              <a:t>عوامل فريدة: كلمة السر والشهادة الرقمية) أو استخدام البطاقات الذكية</a:t>
            </a:r>
          </a:p>
          <a:p>
            <a:pPr marL="630936" lvl="1" indent="-338328" algn="just" eaLnBrk="1" hangingPunct="1">
              <a:defRPr/>
            </a:pPr>
            <a:r>
              <a:rPr lang="ar-LB" sz="1800" dirty="0" smtClean="0">
                <a:latin typeface="Times New Roman" pitchFamily="18" charset="0"/>
                <a:ea typeface="+mn-ea"/>
                <a:cs typeface="Times New Roman" pitchFamily="18" charset="0"/>
              </a:rPr>
              <a:t>معايير أعلى في جودة البرمجيات التجاريّة بسبب الأهمية التي توليها الشعوب للحصول على منتجات متطورة للحماية والأمن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idx="4294967295"/>
          </p:nvPr>
        </p:nvSpPr>
        <p:spPr>
          <a:xfrm>
            <a:off x="166688" y="114300"/>
            <a:ext cx="7966075" cy="1257300"/>
          </a:xfrm>
          <a:solidFill>
            <a:srgbClr val="272C89"/>
          </a:solidFill>
        </p:spPr>
        <p:txBody>
          <a:bodyPr>
            <a:normAutofit fontScale="90000"/>
          </a:bodyPr>
          <a:lstStyle/>
          <a:p>
            <a:pPr algn="r" rtl="1" eaLnBrk="1" hangingPunct="1">
              <a:defRPr/>
            </a:pPr>
            <a:r>
              <a:rPr lang="ar-LB" sz="2200" b="0" smtClean="0">
                <a:effectLst/>
                <a:cs typeface="Simplified Arabic" pitchFamily="2" charset="-78"/>
              </a:rPr>
              <a:t>أمن الفضاء السيبراني وتوصيات الاتحاد الدولي للاتصالات</a:t>
            </a:r>
            <a:r>
              <a:rPr lang="ar-LB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LB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LB" sz="3600" smtClean="0"/>
              <a:t>المكونات الرئيسية لبرنامج </a:t>
            </a:r>
            <a:r>
              <a:rPr lang="ar-LB" sz="360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Simplified Arabic" pitchFamily="2" charset="-78"/>
              </a:rPr>
              <a:t>الأمن السيبراني (</a:t>
            </a:r>
            <a:r>
              <a:rPr lang="ar-LB" sz="3600" smtClean="0">
                <a:latin typeface="Times New Roman" pitchFamily="18" charset="0"/>
                <a:cs typeface="Times New Roman" pitchFamily="18" charset="0"/>
              </a:rPr>
              <a:t>عشر نصائح)</a:t>
            </a:r>
            <a:endParaRPr sz="360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Simplified Arabic" pitchFamily="2" charset="-78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3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0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5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0" fill="hold"/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0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5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0" fill="hold"/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Content Placeholder 2"/>
          <p:cNvSpPr>
            <a:spLocks noGrp="1"/>
          </p:cNvSpPr>
          <p:nvPr>
            <p:ph idx="1"/>
          </p:nvPr>
        </p:nvSpPr>
        <p:spPr>
          <a:xfrm>
            <a:off x="80963" y="1524000"/>
            <a:ext cx="8758237" cy="4953000"/>
          </a:xfrm>
        </p:spPr>
        <p:txBody>
          <a:bodyPr>
            <a:noAutofit/>
          </a:bodyPr>
          <a:lstStyle/>
          <a:p>
            <a:pPr marL="0" eaLnBrk="1" hangingPunct="1">
              <a:buFontTx/>
              <a:buNone/>
              <a:defRPr/>
            </a:pPr>
            <a:r>
              <a:rPr lang="ar-LB" sz="2800" dirty="0" smtClean="0"/>
              <a:t>تشكل العناصر الخمسة التالية مفهوم الاتحاد الدولي للاتصالات للحماية الوطنية للفضاء السيبراني</a:t>
            </a:r>
          </a:p>
          <a:p>
            <a:pPr marL="0" eaLnBrk="1" hangingPunct="1">
              <a:buFontTx/>
              <a:buNone/>
              <a:defRPr/>
            </a:pPr>
            <a:endParaRPr lang="ar-LB" sz="2800" dirty="0" smtClean="0"/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ar-LB" sz="2800" dirty="0" smtClean="0"/>
              <a:t>تطوير </a:t>
            </a:r>
            <a:r>
              <a:rPr lang="ar-LB" sz="2800" b="1" u="sng" dirty="0" smtClean="0"/>
              <a:t>استراتيجية وطنية للحماية </a:t>
            </a:r>
            <a:r>
              <a:rPr lang="ar-LB" sz="2800" dirty="0" smtClean="0"/>
              <a:t>- حماية المعلومات الحساسة للبنية التحتية </a:t>
            </a:r>
            <a:r>
              <a:rPr lang="fr-FR" sz="1600" dirty="0" smtClean="0">
                <a:cs typeface="+mn-cs"/>
              </a:rPr>
              <a:t>Critical</a:t>
            </a:r>
            <a:r>
              <a:rPr lang="fr-FR" sz="1600" dirty="0" smtClean="0"/>
              <a:t> Information Infrastructure Protection </a:t>
            </a:r>
            <a:r>
              <a:rPr lang="fr-FR" sz="1800" dirty="0" smtClean="0"/>
              <a:t>(</a:t>
            </a:r>
            <a:r>
              <a:rPr lang="en-US" sz="1800" dirty="0" smtClean="0"/>
              <a:t>CIIP) </a:t>
            </a:r>
            <a:endParaRPr lang="en-US" sz="2800" dirty="0" smtClean="0"/>
          </a:p>
          <a:p>
            <a:pPr eaLnBrk="1" hangingPunct="1">
              <a:defRPr/>
            </a:pPr>
            <a:r>
              <a:rPr lang="ar-LB" sz="2800" dirty="0" smtClean="0"/>
              <a:t>ايجاد </a:t>
            </a:r>
            <a:r>
              <a:rPr lang="ar-LB" sz="2800" b="1" u="sng" dirty="0" smtClean="0"/>
              <a:t>اطر للتعاون والتنسيق </a:t>
            </a:r>
            <a:r>
              <a:rPr lang="ar-LB" sz="2800" dirty="0" smtClean="0"/>
              <a:t>بين الحكومة والقطاع الخاص</a:t>
            </a:r>
          </a:p>
          <a:p>
            <a:pPr eaLnBrk="1" hangingPunct="1">
              <a:buFont typeface="Wingdings" pitchFamily="2" charset="2"/>
              <a:buChar char="ü"/>
              <a:defRPr/>
            </a:pPr>
            <a:r>
              <a:rPr lang="ar-LB" sz="2800" dirty="0" smtClean="0"/>
              <a:t>تطوير </a:t>
            </a:r>
            <a:r>
              <a:rPr lang="ar-LB" sz="2800" b="1" u="sng" dirty="0" smtClean="0"/>
              <a:t>إستراتيجية وطنية لمكافحة جرائم المعلوماتية</a:t>
            </a:r>
            <a:r>
              <a:rPr lang="ar-LB" sz="2800" dirty="0" smtClean="0"/>
              <a:t> تكون متناسقة مع إستراتيجية الحماية الوطنية</a:t>
            </a:r>
          </a:p>
          <a:p>
            <a:pPr eaLnBrk="1" hangingPunct="1">
              <a:defRPr/>
            </a:pPr>
            <a:r>
              <a:rPr lang="ar-LB" sz="2800" dirty="0" smtClean="0"/>
              <a:t>تأمين </a:t>
            </a:r>
            <a:r>
              <a:rPr lang="ar-LB" sz="2800" b="1" u="sng" dirty="0" smtClean="0"/>
              <a:t>الإمكانيات والمستلزمات </a:t>
            </a:r>
            <a:r>
              <a:rPr lang="ar-LB" sz="2800" dirty="0" smtClean="0"/>
              <a:t>لادارة الحوادث على المستوى الوطني</a:t>
            </a:r>
          </a:p>
          <a:p>
            <a:pPr eaLnBrk="1" hangingPunct="1">
              <a:defRPr/>
            </a:pPr>
            <a:r>
              <a:rPr lang="ar-LB" sz="2800" dirty="0" smtClean="0"/>
              <a:t>نشر وتعميم </a:t>
            </a:r>
            <a:r>
              <a:rPr lang="ar-LB" sz="2800" b="1" u="sng" dirty="0" smtClean="0"/>
              <a:t>ثقافة وطنية </a:t>
            </a:r>
            <a:r>
              <a:rPr lang="ar-LB" sz="2800" dirty="0" smtClean="0"/>
              <a:t>تُعنى بموضوع حماية الفضاء السيبراني</a:t>
            </a:r>
            <a:endParaRPr lang="en-US" sz="2800" dirty="0"/>
          </a:p>
        </p:txBody>
      </p:sp>
      <p:sp>
        <p:nvSpPr>
          <p:cNvPr id="6" name="Title 1"/>
          <p:cNvSpPr>
            <a:spLocks noGrp="1"/>
          </p:cNvSpPr>
          <p:nvPr>
            <p:ph type="title" idx="4294967295"/>
          </p:nvPr>
        </p:nvSpPr>
        <p:spPr>
          <a:xfrm>
            <a:off x="166688" y="114300"/>
            <a:ext cx="7966075" cy="1257300"/>
          </a:xfrm>
          <a:solidFill>
            <a:srgbClr val="272C89"/>
          </a:solidFill>
        </p:spPr>
        <p:txBody>
          <a:bodyPr>
            <a:normAutofit/>
          </a:bodyPr>
          <a:lstStyle/>
          <a:p>
            <a:pPr algn="r" rtl="1" eaLnBrk="1" hangingPunct="1">
              <a:defRPr/>
            </a:pPr>
            <a:r>
              <a:rPr lang="ar-LB" sz="4000" smtClean="0"/>
              <a:t>توصيات الاتحاد الدولي للاتصالات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theme/theme1.xml><?xml version="1.0" encoding="utf-8"?>
<a:theme xmlns:a="http://schemas.openxmlformats.org/drawingml/2006/main" name="TRA PowerPoint Template">
  <a:themeElements>
    <a:clrScheme name="Default Design 13">
      <a:dk1>
        <a:srgbClr val="1A004E"/>
      </a:dk1>
      <a:lt1>
        <a:srgbClr val="FFFFFF"/>
      </a:lt1>
      <a:dk2>
        <a:srgbClr val="1A004E"/>
      </a:dk2>
      <a:lt2>
        <a:srgbClr val="808080"/>
      </a:lt2>
      <a:accent1>
        <a:srgbClr val="C2B9D1"/>
      </a:accent1>
      <a:accent2>
        <a:srgbClr val="75689F"/>
      </a:accent2>
      <a:accent3>
        <a:srgbClr val="FFFFFF"/>
      </a:accent3>
      <a:accent4>
        <a:srgbClr val="140041"/>
      </a:accent4>
      <a:accent5>
        <a:srgbClr val="DDD9E5"/>
      </a:accent5>
      <a:accent6>
        <a:srgbClr val="695E90"/>
      </a:accent6>
      <a:hlink>
        <a:srgbClr val="99CC00"/>
      </a:hlink>
      <a:folHlink>
        <a:srgbClr val="BAE54F"/>
      </a:folHlink>
    </a:clrScheme>
    <a:fontScheme name="Default Design">
      <a:majorFont>
        <a:latin typeface="Arial"/>
        <a:ea typeface="MS PGothic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  <a:txDef>
      <a:spPr bwMode="auto">
        <a:solidFill>
          <a:srgbClr val="4F3F7E"/>
        </a:solidFill>
        <a:ln>
          <a:solidFill>
            <a:srgbClr val="4F3F7E"/>
          </a:solidFill>
        </a:ln>
      </a:spPr>
      <a:bodyPr anchor="ctr"/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2000" b="1" kern="1200" noProof="0" smtClean="0">
            <a:solidFill>
              <a:schemeClr val="bg1"/>
            </a:solidFill>
            <a:latin typeface="Arial" pitchFamily="34" charset="0"/>
            <a:ea typeface="+mn-ea"/>
            <a:cs typeface="Arial" pitchFamily="34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A004E"/>
        </a:dk1>
        <a:lt1>
          <a:srgbClr val="FFFFFF"/>
        </a:lt1>
        <a:dk2>
          <a:srgbClr val="1A004E"/>
        </a:dk2>
        <a:lt2>
          <a:srgbClr val="808080"/>
        </a:lt2>
        <a:accent1>
          <a:srgbClr val="C2B9D1"/>
        </a:accent1>
        <a:accent2>
          <a:srgbClr val="75689F"/>
        </a:accent2>
        <a:accent3>
          <a:srgbClr val="FFFFFF"/>
        </a:accent3>
        <a:accent4>
          <a:srgbClr val="140041"/>
        </a:accent4>
        <a:accent5>
          <a:srgbClr val="DDD9E5"/>
        </a:accent5>
        <a:accent6>
          <a:srgbClr val="695E90"/>
        </a:accent6>
        <a:hlink>
          <a:srgbClr val="99CC00"/>
        </a:hlink>
        <a:folHlink>
          <a:srgbClr val="BAE54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RA PowerPoint Template">
  <a:themeElements>
    <a:clrScheme name="Default Design 13">
      <a:dk1>
        <a:srgbClr val="1A004E"/>
      </a:dk1>
      <a:lt1>
        <a:srgbClr val="FFFFFF"/>
      </a:lt1>
      <a:dk2>
        <a:srgbClr val="1A004E"/>
      </a:dk2>
      <a:lt2>
        <a:srgbClr val="808080"/>
      </a:lt2>
      <a:accent1>
        <a:srgbClr val="C2B9D1"/>
      </a:accent1>
      <a:accent2>
        <a:srgbClr val="75689F"/>
      </a:accent2>
      <a:accent3>
        <a:srgbClr val="FFFFFF"/>
      </a:accent3>
      <a:accent4>
        <a:srgbClr val="140041"/>
      </a:accent4>
      <a:accent5>
        <a:srgbClr val="DDD9E5"/>
      </a:accent5>
      <a:accent6>
        <a:srgbClr val="695E90"/>
      </a:accent6>
      <a:hlink>
        <a:srgbClr val="99CC00"/>
      </a:hlink>
      <a:folHlink>
        <a:srgbClr val="BAE54F"/>
      </a:folHlink>
    </a:clrScheme>
    <a:fontScheme name="Default Design">
      <a:majorFont>
        <a:latin typeface="Arial"/>
        <a:ea typeface="MS PGothic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ar-SA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cs typeface="Arial" pitchFamily="34" charset="0"/>
          </a:defRPr>
        </a:defPPr>
      </a:lstStyle>
    </a:lnDef>
    <a:txDef>
      <a:spPr bwMode="auto">
        <a:solidFill>
          <a:srgbClr val="4F3F7E"/>
        </a:solidFill>
        <a:ln>
          <a:solidFill>
            <a:srgbClr val="4F3F7E"/>
          </a:solidFill>
        </a:ln>
      </a:spPr>
      <a:bodyPr anchor="ctr"/>
      <a:lstStyle>
        <a:defPPr marL="0" marR="0" indent="0" algn="l" defTabSz="914400" rtl="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sz="2000" b="1" kern="1200" noProof="0" smtClean="0">
            <a:solidFill>
              <a:schemeClr val="bg1"/>
            </a:solidFill>
            <a:latin typeface="Arial" pitchFamily="34" charset="0"/>
            <a:ea typeface="+mn-ea"/>
            <a:cs typeface="Arial" pitchFamily="34" charset="0"/>
          </a:defRPr>
        </a:defPPr>
      </a:lstStyle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1A004E"/>
        </a:dk1>
        <a:lt1>
          <a:srgbClr val="FFFFFF"/>
        </a:lt1>
        <a:dk2>
          <a:srgbClr val="1A004E"/>
        </a:dk2>
        <a:lt2>
          <a:srgbClr val="808080"/>
        </a:lt2>
        <a:accent1>
          <a:srgbClr val="C2B9D1"/>
        </a:accent1>
        <a:accent2>
          <a:srgbClr val="75689F"/>
        </a:accent2>
        <a:accent3>
          <a:srgbClr val="FFFFFF"/>
        </a:accent3>
        <a:accent4>
          <a:srgbClr val="140041"/>
        </a:accent4>
        <a:accent5>
          <a:srgbClr val="DDD9E5"/>
        </a:accent5>
        <a:accent6>
          <a:srgbClr val="695E90"/>
        </a:accent6>
        <a:hlink>
          <a:srgbClr val="99CC00"/>
        </a:hlink>
        <a:folHlink>
          <a:srgbClr val="BAE54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3">
    <a:dk1>
      <a:srgbClr val="1A004E"/>
    </a:dk1>
    <a:lt1>
      <a:srgbClr val="FFFFFF"/>
    </a:lt1>
    <a:dk2>
      <a:srgbClr val="1A004E"/>
    </a:dk2>
    <a:lt2>
      <a:srgbClr val="808080"/>
    </a:lt2>
    <a:accent1>
      <a:srgbClr val="C2B9D1"/>
    </a:accent1>
    <a:accent2>
      <a:srgbClr val="75689F"/>
    </a:accent2>
    <a:accent3>
      <a:srgbClr val="FFFFFF"/>
    </a:accent3>
    <a:accent4>
      <a:srgbClr val="140041"/>
    </a:accent4>
    <a:accent5>
      <a:srgbClr val="DDD9E5"/>
    </a:accent5>
    <a:accent6>
      <a:srgbClr val="695E90"/>
    </a:accent6>
    <a:hlink>
      <a:srgbClr val="99CC00"/>
    </a:hlink>
    <a:folHlink>
      <a:srgbClr val="BAE54F"/>
    </a:folHlink>
  </a:clrScheme>
</a:themeOverride>
</file>

<file path=ppt/theme/themeOverride2.xml><?xml version="1.0" encoding="utf-8"?>
<a:themeOverride xmlns:a="http://schemas.openxmlformats.org/drawingml/2006/main">
  <a:clrScheme name="Default Design 13">
    <a:dk1>
      <a:srgbClr val="1A004E"/>
    </a:dk1>
    <a:lt1>
      <a:srgbClr val="FFFFFF"/>
    </a:lt1>
    <a:dk2>
      <a:srgbClr val="1A004E"/>
    </a:dk2>
    <a:lt2>
      <a:srgbClr val="808080"/>
    </a:lt2>
    <a:accent1>
      <a:srgbClr val="C2B9D1"/>
    </a:accent1>
    <a:accent2>
      <a:srgbClr val="75689F"/>
    </a:accent2>
    <a:accent3>
      <a:srgbClr val="FFFFFF"/>
    </a:accent3>
    <a:accent4>
      <a:srgbClr val="140041"/>
    </a:accent4>
    <a:accent5>
      <a:srgbClr val="DDD9E5"/>
    </a:accent5>
    <a:accent6>
      <a:srgbClr val="695E90"/>
    </a:accent6>
    <a:hlink>
      <a:srgbClr val="99CC00"/>
    </a:hlink>
    <a:folHlink>
      <a:srgbClr val="BAE54F"/>
    </a:folHlink>
  </a:clrScheme>
</a:themeOverride>
</file>

<file path=ppt/theme/themeOverride3.xml><?xml version="1.0" encoding="utf-8"?>
<a:themeOverride xmlns:a="http://schemas.openxmlformats.org/drawingml/2006/main">
  <a:clrScheme name="Default Design 13">
    <a:dk1>
      <a:srgbClr val="1A004E"/>
    </a:dk1>
    <a:lt1>
      <a:srgbClr val="FFFFFF"/>
    </a:lt1>
    <a:dk2>
      <a:srgbClr val="1A004E"/>
    </a:dk2>
    <a:lt2>
      <a:srgbClr val="808080"/>
    </a:lt2>
    <a:accent1>
      <a:srgbClr val="C2B9D1"/>
    </a:accent1>
    <a:accent2>
      <a:srgbClr val="75689F"/>
    </a:accent2>
    <a:accent3>
      <a:srgbClr val="FFFFFF"/>
    </a:accent3>
    <a:accent4>
      <a:srgbClr val="140041"/>
    </a:accent4>
    <a:accent5>
      <a:srgbClr val="DDD9E5"/>
    </a:accent5>
    <a:accent6>
      <a:srgbClr val="695E90"/>
    </a:accent6>
    <a:hlink>
      <a:srgbClr val="99CC00"/>
    </a:hlink>
    <a:folHlink>
      <a:srgbClr val="BAE54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5093</TotalTime>
  <Words>3715</Words>
  <Application>Microsoft Office PowerPoint</Application>
  <PresentationFormat>On-screen Show (4:3)</PresentationFormat>
  <Paragraphs>379</Paragraphs>
  <Slides>32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40" baseType="lpstr">
      <vt:lpstr>Arial</vt:lpstr>
      <vt:lpstr>Calibri</vt:lpstr>
      <vt:lpstr>Simplified Arabic</vt:lpstr>
      <vt:lpstr>Times New Roman</vt:lpstr>
      <vt:lpstr>Wingdings</vt:lpstr>
      <vt:lpstr>Arial Black</vt:lpstr>
      <vt:lpstr>TRA PowerPoint Template</vt:lpstr>
      <vt:lpstr>1_TRA PowerPoint Template</vt:lpstr>
      <vt:lpstr>حماية الفضاء السيبراني الأمور التنظيمية لأمن المعلومات والاتصالات</vt:lpstr>
      <vt:lpstr>Slide 2</vt:lpstr>
      <vt:lpstr>أمن الفضاء السيبراني وتوصيات الاتحاد الدولي للاتصالات تعريف أمن الفضاء السيبراني</vt:lpstr>
      <vt:lpstr>Slide 4</vt:lpstr>
      <vt:lpstr>Slide 5</vt:lpstr>
      <vt:lpstr>أمن الفضاء السيبراني وتوصيات الاتحاد الدولي للاتصالات المقاربة الوطنية في حماية الفضاء السيبراني</vt:lpstr>
      <vt:lpstr>أمن الفضاء السيبراني وتوصيات الاتحاد الدولي للاتصالات أمن المعلومات الالكترونية</vt:lpstr>
      <vt:lpstr>أمن الفضاء السيبراني وتوصيات الاتحاد الدولي للاتصالات المكونات الرئيسية لبرنامج الأمن السيبراني (عشر نصائح)</vt:lpstr>
      <vt:lpstr>توصيات الاتحاد الدولي للاتصالات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شـــكـراً لــكـم</vt:lpstr>
    </vt:vector>
  </TitlesOfParts>
  <Manager>Dr. Imad Hoballah</Manager>
  <Company>TRA - Lebanon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 Security</dc:title>
  <dc:subject>A Regulatory vision</dc:subject>
  <dc:creator>Eng. Said Haidar</dc:creator>
  <cp:lastModifiedBy>mireille.banikian</cp:lastModifiedBy>
  <cp:revision>1062</cp:revision>
  <dcterms:created xsi:type="dcterms:W3CDTF">2009-01-20T07:38:50Z</dcterms:created>
  <dcterms:modified xsi:type="dcterms:W3CDTF">2009-06-12T12:36:54Z</dcterms:modified>
  <cp:version>V1</cp:version>
</cp:coreProperties>
</file>