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emf" ContentType="image/x-emf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5" r:id="rId2"/>
    <p:sldId id="282" r:id="rId3"/>
    <p:sldId id="275" r:id="rId4"/>
    <p:sldId id="283" r:id="rId5"/>
    <p:sldId id="286" r:id="rId6"/>
    <p:sldId id="291" r:id="rId7"/>
    <p:sldId id="290" r:id="rId8"/>
    <p:sldId id="289" r:id="rId9"/>
    <p:sldId id="279" r:id="rId10"/>
    <p:sldId id="280" r:id="rId11"/>
    <p:sldId id="292" r:id="rId12"/>
    <p:sldId id="281" r:id="rId1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5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2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99E02E-A66D-4234-9509-29E0667A71E7}" type="doc">
      <dgm:prSet loTypeId="urn:microsoft.com/office/officeart/2005/8/layout/vList5" loCatId="list" qsTypeId="urn:microsoft.com/office/officeart/2005/8/quickstyle/simple1" qsCatId="simple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4CAC30C0-9F31-4436-89D7-3D8A90831AD2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i="0" u="none" dirty="0" smtClean="0">
              <a:latin typeface="Arial" pitchFamily="34" charset="0"/>
              <a:cs typeface="Arial" pitchFamily="34" charset="0"/>
            </a:rPr>
            <a:t>Fixed </a:t>
          </a:r>
          <a:r>
            <a:rPr lang="en-US" sz="1800" b="1" i="0" u="none" dirty="0" err="1" smtClean="0">
              <a:latin typeface="Arial" pitchFamily="34" charset="0"/>
              <a:cs typeface="Arial" pitchFamily="34" charset="0"/>
            </a:rPr>
            <a:t>MoT</a:t>
          </a:r>
          <a:r>
            <a:rPr lang="en-US" sz="1800" b="1" i="0" u="none" dirty="0" smtClean="0">
              <a:latin typeface="Arial" pitchFamily="34" charset="0"/>
              <a:cs typeface="Arial" pitchFamily="34" charset="0"/>
            </a:rPr>
            <a:t> Infrastructure</a:t>
          </a:r>
        </a:p>
        <a:p>
          <a:pPr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dirty="0"/>
        </a:p>
      </dgm:t>
    </dgm:pt>
    <dgm:pt modelId="{986BB57C-9BC8-44E7-A169-38155B2D674E}" type="parTrans" cxnId="{53A62956-28A3-43AD-A512-BD3122F3208B}">
      <dgm:prSet/>
      <dgm:spPr/>
      <dgm:t>
        <a:bodyPr/>
        <a:lstStyle/>
        <a:p>
          <a:endParaRPr lang="en-US"/>
        </a:p>
      </dgm:t>
    </dgm:pt>
    <dgm:pt modelId="{173B2E91-4A27-4FD3-B3F3-516BC026DA9C}" type="sibTrans" cxnId="{53A62956-28A3-43AD-A512-BD3122F3208B}">
      <dgm:prSet/>
      <dgm:spPr/>
      <dgm:t>
        <a:bodyPr/>
        <a:lstStyle/>
        <a:p>
          <a:endParaRPr lang="en-US"/>
        </a:p>
      </dgm:t>
    </dgm:pt>
    <dgm:pt modelId="{660A9200-7CD0-42AD-98E7-9E8DE8F1392F}">
      <dgm:prSet phldrT="[Text]"/>
      <dgm:spPr/>
      <dgm:t>
        <a:bodyPr/>
        <a:lstStyle/>
        <a:p>
          <a:r>
            <a:rPr lang="en-US" sz="1500" dirty="0" smtClean="0">
              <a:latin typeface="Arial" pitchFamily="34" charset="0"/>
              <a:cs typeface="Arial" pitchFamily="34" charset="0"/>
            </a:rPr>
            <a:t>Currently the </a:t>
          </a:r>
          <a:r>
            <a:rPr lang="en-US" sz="1500" u="sng" dirty="0" smtClean="0">
              <a:latin typeface="Arial" pitchFamily="34" charset="0"/>
              <a:cs typeface="Arial" pitchFamily="34" charset="0"/>
            </a:rPr>
            <a:t>Only</a:t>
          </a:r>
          <a:r>
            <a:rPr lang="en-US" sz="1500" dirty="0" smtClean="0">
              <a:latin typeface="Arial" pitchFamily="34" charset="0"/>
              <a:cs typeface="Arial" pitchFamily="34" charset="0"/>
            </a:rPr>
            <a:t> provider of </a:t>
          </a:r>
          <a:r>
            <a:rPr lang="en-US" sz="1500" u="sng" dirty="0" smtClean="0">
              <a:latin typeface="Arial" pitchFamily="34" charset="0"/>
              <a:cs typeface="Arial" pitchFamily="34" charset="0"/>
            </a:rPr>
            <a:t>National Internet </a:t>
          </a:r>
          <a:r>
            <a:rPr lang="en-US" sz="1500" dirty="0" smtClean="0">
              <a:latin typeface="Arial" pitchFamily="34" charset="0"/>
              <a:cs typeface="Arial" pitchFamily="34" charset="0"/>
            </a:rPr>
            <a:t>and </a:t>
          </a:r>
          <a:r>
            <a:rPr lang="en-US" sz="1500" u="sng" dirty="0" smtClean="0">
              <a:latin typeface="Arial" pitchFamily="34" charset="0"/>
              <a:cs typeface="Arial" pitchFamily="34" charset="0"/>
            </a:rPr>
            <a:t>Data Transmission</a:t>
          </a:r>
          <a:endParaRPr lang="en-US" sz="1500" u="sng" dirty="0"/>
        </a:p>
      </dgm:t>
    </dgm:pt>
    <dgm:pt modelId="{BF47C525-3852-4E35-A122-287C572E8833}" type="parTrans" cxnId="{0996869E-D980-472E-96F1-630DD622B631}">
      <dgm:prSet/>
      <dgm:spPr/>
      <dgm:t>
        <a:bodyPr/>
        <a:lstStyle/>
        <a:p>
          <a:endParaRPr lang="en-US"/>
        </a:p>
      </dgm:t>
    </dgm:pt>
    <dgm:pt modelId="{FE411839-060B-4B06-8C10-F85210768AE6}" type="sibTrans" cxnId="{0996869E-D980-472E-96F1-630DD622B631}">
      <dgm:prSet/>
      <dgm:spPr/>
      <dgm:t>
        <a:bodyPr/>
        <a:lstStyle/>
        <a:p>
          <a:endParaRPr lang="en-US"/>
        </a:p>
      </dgm:t>
    </dgm:pt>
    <dgm:pt modelId="{C5EC3A7D-9864-45DF-9B13-302C48592A34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b="1" i="1" u="none" dirty="0" smtClean="0">
              <a:latin typeface="Arial" pitchFamily="34" charset="0"/>
              <a:cs typeface="Arial" pitchFamily="34" charset="0"/>
            </a:rPr>
            <a:t>National Broadband Licenses</a:t>
          </a:r>
          <a:endParaRPr lang="en-US" b="1" u="none" dirty="0" smtClean="0"/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dirty="0"/>
        </a:p>
      </dgm:t>
    </dgm:pt>
    <dgm:pt modelId="{30333876-6D0E-4B9E-90CF-2F3CE7E08DE1}" type="parTrans" cxnId="{9761E1AA-828B-4F83-AB26-31D2A45863BD}">
      <dgm:prSet/>
      <dgm:spPr/>
      <dgm:t>
        <a:bodyPr/>
        <a:lstStyle/>
        <a:p>
          <a:endParaRPr lang="en-US"/>
        </a:p>
      </dgm:t>
    </dgm:pt>
    <dgm:pt modelId="{2C552FDB-4A5D-4CF8-AA1D-5FDA77A995FF}" type="sibTrans" cxnId="{9761E1AA-828B-4F83-AB26-31D2A45863BD}">
      <dgm:prSet/>
      <dgm:spPr/>
      <dgm:t>
        <a:bodyPr/>
        <a:lstStyle/>
        <a:p>
          <a:endParaRPr lang="en-US"/>
        </a:p>
      </dgm:t>
    </dgm:pt>
    <dgm:pt modelId="{2AACE9C9-B2E2-4C98-AC8A-A4F4B48D33CC}">
      <dgm:prSet phldrT="[Text]"/>
      <dgm:spPr/>
      <dgm:t>
        <a:bodyPr/>
        <a:lstStyle/>
        <a:p>
          <a:r>
            <a:rPr lang="en-US" dirty="0" smtClean="0">
              <a:latin typeface="Arial" pitchFamily="34" charset="0"/>
              <a:cs typeface="Arial" pitchFamily="34" charset="0"/>
            </a:rPr>
            <a:t>Provide a best in class alternative </a:t>
          </a:r>
          <a:r>
            <a:rPr lang="en-US" u="sng" dirty="0" smtClean="0">
              <a:latin typeface="Arial" pitchFamily="34" charset="0"/>
              <a:cs typeface="Arial" pitchFamily="34" charset="0"/>
            </a:rPr>
            <a:t>National Networks</a:t>
          </a:r>
          <a:r>
            <a:rPr lang="en-US" dirty="0" smtClean="0">
              <a:latin typeface="Arial" pitchFamily="34" charset="0"/>
              <a:cs typeface="Arial" pitchFamily="34" charset="0"/>
            </a:rPr>
            <a:t> (core, metropolitan and access), enabling the </a:t>
          </a:r>
          <a:r>
            <a:rPr lang="en-US" u="sng" dirty="0" smtClean="0">
              <a:latin typeface="Arial" pitchFamily="34" charset="0"/>
              <a:cs typeface="Arial" pitchFamily="34" charset="0"/>
            </a:rPr>
            <a:t>National Transmission</a:t>
          </a:r>
          <a:r>
            <a:rPr lang="en-US" dirty="0" smtClean="0">
              <a:latin typeface="Arial" pitchFamily="34" charset="0"/>
              <a:cs typeface="Arial" pitchFamily="34" charset="0"/>
            </a:rPr>
            <a:t> of </a:t>
          </a:r>
          <a:r>
            <a:rPr lang="en-US" u="sng" dirty="0" smtClean="0">
              <a:latin typeface="Arial" pitchFamily="34" charset="0"/>
              <a:cs typeface="Arial" pitchFamily="34" charset="0"/>
            </a:rPr>
            <a:t>Data</a:t>
          </a:r>
          <a:r>
            <a:rPr lang="en-US" dirty="0" smtClean="0">
              <a:latin typeface="Arial" pitchFamily="34" charset="0"/>
              <a:cs typeface="Arial" pitchFamily="34" charset="0"/>
            </a:rPr>
            <a:t> and provision of </a:t>
          </a:r>
          <a:r>
            <a:rPr lang="en-US" u="sng" dirty="0" smtClean="0">
              <a:latin typeface="Arial" pitchFamily="34" charset="0"/>
              <a:cs typeface="Arial" pitchFamily="34" charset="0"/>
            </a:rPr>
            <a:t>High Speed </a:t>
          </a:r>
          <a:r>
            <a:rPr lang="en-US" dirty="0" smtClean="0">
              <a:latin typeface="Arial" pitchFamily="34" charset="0"/>
              <a:cs typeface="Arial" pitchFamily="34" charset="0"/>
            </a:rPr>
            <a:t>communications </a:t>
          </a:r>
          <a:r>
            <a:rPr lang="en-US" b="1" i="1" u="sng" dirty="0" smtClean="0">
              <a:latin typeface="Arial" pitchFamily="34" charset="0"/>
              <a:cs typeface="Arial" pitchFamily="34" charset="0"/>
            </a:rPr>
            <a:t> </a:t>
          </a:r>
          <a:endParaRPr lang="en-US" dirty="0"/>
        </a:p>
      </dgm:t>
    </dgm:pt>
    <dgm:pt modelId="{762D1EA6-0C14-41E0-B1DF-9C5C5C516E59}" type="parTrans" cxnId="{21FDDDEF-6F13-4357-97D1-B4E90BEADAF0}">
      <dgm:prSet/>
      <dgm:spPr/>
      <dgm:t>
        <a:bodyPr/>
        <a:lstStyle/>
        <a:p>
          <a:endParaRPr lang="en-US"/>
        </a:p>
      </dgm:t>
    </dgm:pt>
    <dgm:pt modelId="{E9768DF0-69B9-4E26-9476-AE9C39D05400}" type="sibTrans" cxnId="{21FDDDEF-6F13-4357-97D1-B4E90BEADAF0}">
      <dgm:prSet/>
      <dgm:spPr/>
      <dgm:t>
        <a:bodyPr/>
        <a:lstStyle/>
        <a:p>
          <a:endParaRPr lang="en-US"/>
        </a:p>
      </dgm:t>
    </dgm:pt>
    <dgm:pt modelId="{7F39F222-B64B-4FAC-BC73-6CDBA9761A6C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b="1" i="1" u="none" dirty="0" smtClean="0">
              <a:latin typeface="Arial" pitchFamily="34" charset="0"/>
              <a:cs typeface="Arial" pitchFamily="34" charset="0"/>
            </a:rPr>
            <a:t>Broadband Access Licenses</a:t>
          </a:r>
          <a:endParaRPr lang="en-US" b="1" u="none" dirty="0" smtClean="0"/>
        </a:p>
        <a:p>
          <a:pPr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dirty="0"/>
        </a:p>
      </dgm:t>
    </dgm:pt>
    <dgm:pt modelId="{CD97D414-A0C3-43DC-BEE7-92218DD10C76}" type="parTrans" cxnId="{414A5E76-0153-4CC3-95DF-CA64D38F5467}">
      <dgm:prSet/>
      <dgm:spPr/>
      <dgm:t>
        <a:bodyPr/>
        <a:lstStyle/>
        <a:p>
          <a:endParaRPr lang="en-US"/>
        </a:p>
      </dgm:t>
    </dgm:pt>
    <dgm:pt modelId="{35E54F04-44FA-42FC-BCAC-487E28E616FA}" type="sibTrans" cxnId="{414A5E76-0153-4CC3-95DF-CA64D38F5467}">
      <dgm:prSet/>
      <dgm:spPr/>
      <dgm:t>
        <a:bodyPr/>
        <a:lstStyle/>
        <a:p>
          <a:endParaRPr lang="en-US"/>
        </a:p>
      </dgm:t>
    </dgm:pt>
    <dgm:pt modelId="{485F7878-43E2-4BB4-AC43-0F5FB8CC558B}">
      <dgm:prSet phldrT="[Text]"/>
      <dgm:spPr/>
      <dgm:t>
        <a:bodyPr/>
        <a:lstStyle/>
        <a:p>
          <a:r>
            <a:rPr lang="en-US" dirty="0" smtClean="0">
              <a:latin typeface="Arial" pitchFamily="34" charset="0"/>
              <a:cs typeface="Arial" pitchFamily="34" charset="0"/>
            </a:rPr>
            <a:t>Unleash competition on the access level and  provide more choices to consumers ( including by incumbent data service providers)</a:t>
          </a:r>
          <a:endParaRPr lang="en-US" dirty="0"/>
        </a:p>
      </dgm:t>
    </dgm:pt>
    <dgm:pt modelId="{05351593-4F63-4330-98C8-66AB2B170192}" type="parTrans" cxnId="{F9F07845-E6E9-48A4-83A6-74FA572D33E7}">
      <dgm:prSet/>
      <dgm:spPr/>
      <dgm:t>
        <a:bodyPr/>
        <a:lstStyle/>
        <a:p>
          <a:endParaRPr lang="en-US"/>
        </a:p>
      </dgm:t>
    </dgm:pt>
    <dgm:pt modelId="{9C174182-15A9-4687-B8D1-A9F54B2162C4}" type="sibTrans" cxnId="{F9F07845-E6E9-48A4-83A6-74FA572D33E7}">
      <dgm:prSet/>
      <dgm:spPr/>
      <dgm:t>
        <a:bodyPr/>
        <a:lstStyle/>
        <a:p>
          <a:endParaRPr lang="en-US"/>
        </a:p>
      </dgm:t>
    </dgm:pt>
    <dgm:pt modelId="{6986C8A4-8CA1-4F4A-860F-1319E411EBF8}">
      <dgm:prSet phldrT="[Text]" custT="1"/>
      <dgm:spPr/>
      <dgm:t>
        <a:bodyPr/>
        <a:lstStyle/>
        <a:p>
          <a:r>
            <a:rPr lang="en-US" sz="1500" dirty="0" smtClean="0"/>
            <a:t> </a:t>
          </a:r>
          <a:r>
            <a:rPr lang="en-US" sz="1600" dirty="0" smtClean="0"/>
            <a:t>Allow CS/CPS  whenever the market permits</a:t>
          </a:r>
          <a:endParaRPr lang="en-US" sz="1600" dirty="0"/>
        </a:p>
      </dgm:t>
    </dgm:pt>
    <dgm:pt modelId="{4495B2BC-4B26-4762-AB27-4070B755045B}" type="parTrans" cxnId="{02D01148-8A2F-4197-870E-1256C098FC18}">
      <dgm:prSet/>
      <dgm:spPr/>
      <dgm:t>
        <a:bodyPr/>
        <a:lstStyle/>
        <a:p>
          <a:endParaRPr lang="en-US"/>
        </a:p>
      </dgm:t>
    </dgm:pt>
    <dgm:pt modelId="{B81AE334-C64E-4BFC-9699-5E16890D5B59}" type="sibTrans" cxnId="{02D01148-8A2F-4197-870E-1256C098FC18}">
      <dgm:prSet/>
      <dgm:spPr/>
      <dgm:t>
        <a:bodyPr/>
        <a:lstStyle/>
        <a:p>
          <a:endParaRPr lang="en-US"/>
        </a:p>
      </dgm:t>
    </dgm:pt>
    <dgm:pt modelId="{2AE038BF-BBBE-4CB7-B5D1-7D6FF95293DA}">
      <dgm:prSet phldrT="[Text]"/>
      <dgm:spPr/>
      <dgm:t>
        <a:bodyPr/>
        <a:lstStyle/>
        <a:p>
          <a:r>
            <a:rPr lang="en-US" sz="1500" dirty="0" smtClean="0">
              <a:latin typeface="Arial" pitchFamily="34" charset="0"/>
              <a:cs typeface="Arial" pitchFamily="34" charset="0"/>
            </a:rPr>
            <a:t>Needs major upgrade of N</a:t>
          </a:r>
          <a:r>
            <a:rPr lang="en-US" sz="1500" u="sng" dirty="0" smtClean="0">
              <a:latin typeface="Arial" pitchFamily="34" charset="0"/>
              <a:cs typeface="Arial" pitchFamily="34" charset="0"/>
            </a:rPr>
            <a:t>ational</a:t>
          </a:r>
          <a:r>
            <a:rPr lang="en-US" sz="1500" dirty="0" smtClean="0">
              <a:latin typeface="Arial" pitchFamily="34" charset="0"/>
              <a:cs typeface="Arial" pitchFamily="34" charset="0"/>
            </a:rPr>
            <a:t> and I</a:t>
          </a:r>
          <a:r>
            <a:rPr lang="en-US" sz="1500" u="sng" dirty="0" smtClean="0">
              <a:latin typeface="Arial" pitchFamily="34" charset="0"/>
              <a:cs typeface="Arial" pitchFamily="34" charset="0"/>
            </a:rPr>
            <a:t>nternationa</a:t>
          </a:r>
          <a:r>
            <a:rPr lang="en-US" sz="1500" dirty="0" smtClean="0">
              <a:latin typeface="Arial" pitchFamily="34" charset="0"/>
              <a:cs typeface="Arial" pitchFamily="34" charset="0"/>
            </a:rPr>
            <a:t>l capacity</a:t>
          </a:r>
          <a:endParaRPr lang="en-US" sz="1500" dirty="0"/>
        </a:p>
      </dgm:t>
    </dgm:pt>
    <dgm:pt modelId="{8AA4A807-D539-40B9-B9E0-FC606F87E1C9}" type="parTrans" cxnId="{411FAA81-7CD5-47BA-ABA1-0DC2D0D15955}">
      <dgm:prSet/>
      <dgm:spPr/>
      <dgm:t>
        <a:bodyPr/>
        <a:lstStyle/>
        <a:p>
          <a:endParaRPr lang="en-US"/>
        </a:p>
      </dgm:t>
    </dgm:pt>
    <dgm:pt modelId="{8CCCC3FF-0885-4FD3-BC4D-C71708365CBB}" type="sibTrans" cxnId="{411FAA81-7CD5-47BA-ABA1-0DC2D0D15955}">
      <dgm:prSet/>
      <dgm:spPr/>
      <dgm:t>
        <a:bodyPr/>
        <a:lstStyle/>
        <a:p>
          <a:endParaRPr lang="en-US"/>
        </a:p>
      </dgm:t>
    </dgm:pt>
    <dgm:pt modelId="{8C2A8DD0-52C1-46CF-A29A-70A6343C420D}" type="pres">
      <dgm:prSet presAssocID="{B599E02E-A66D-4234-9509-29E0667A71E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ECE763B-F902-496D-8277-E0137DC39A52}" type="pres">
      <dgm:prSet presAssocID="{4CAC30C0-9F31-4436-89D7-3D8A90831AD2}" presName="linNode" presStyleCnt="0"/>
      <dgm:spPr/>
      <dgm:t>
        <a:bodyPr/>
        <a:lstStyle/>
        <a:p>
          <a:endParaRPr lang="en-US"/>
        </a:p>
      </dgm:t>
    </dgm:pt>
    <dgm:pt modelId="{2970A484-75CE-41FC-94B3-D601FD488F76}" type="pres">
      <dgm:prSet presAssocID="{4CAC30C0-9F31-4436-89D7-3D8A90831AD2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BE11C1-2091-4048-80AB-CE633BFDD056}" type="pres">
      <dgm:prSet presAssocID="{4CAC30C0-9F31-4436-89D7-3D8A90831AD2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3A358F-0A27-452F-BC9A-16E0CD5B9A19}" type="pres">
      <dgm:prSet presAssocID="{173B2E91-4A27-4FD3-B3F3-516BC026DA9C}" presName="sp" presStyleCnt="0"/>
      <dgm:spPr/>
      <dgm:t>
        <a:bodyPr/>
        <a:lstStyle/>
        <a:p>
          <a:endParaRPr lang="en-US"/>
        </a:p>
      </dgm:t>
    </dgm:pt>
    <dgm:pt modelId="{915C89C9-83D4-48F4-9472-956E82BB3A63}" type="pres">
      <dgm:prSet presAssocID="{C5EC3A7D-9864-45DF-9B13-302C48592A34}" presName="linNode" presStyleCnt="0"/>
      <dgm:spPr/>
      <dgm:t>
        <a:bodyPr/>
        <a:lstStyle/>
        <a:p>
          <a:endParaRPr lang="en-US"/>
        </a:p>
      </dgm:t>
    </dgm:pt>
    <dgm:pt modelId="{2616293F-812D-4566-9DFF-E9042E2B24C4}" type="pres">
      <dgm:prSet presAssocID="{C5EC3A7D-9864-45DF-9B13-302C48592A34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413590-E844-41B9-A1F9-07FD339F6565}" type="pres">
      <dgm:prSet presAssocID="{C5EC3A7D-9864-45DF-9B13-302C48592A34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97CF32-199F-4037-8A4C-0BDAA8012E55}" type="pres">
      <dgm:prSet presAssocID="{2C552FDB-4A5D-4CF8-AA1D-5FDA77A995FF}" presName="sp" presStyleCnt="0"/>
      <dgm:spPr/>
      <dgm:t>
        <a:bodyPr/>
        <a:lstStyle/>
        <a:p>
          <a:endParaRPr lang="en-US"/>
        </a:p>
      </dgm:t>
    </dgm:pt>
    <dgm:pt modelId="{858F5630-2A93-48F0-9C5D-2C02AF6C8515}" type="pres">
      <dgm:prSet presAssocID="{7F39F222-B64B-4FAC-BC73-6CDBA9761A6C}" presName="linNode" presStyleCnt="0"/>
      <dgm:spPr/>
      <dgm:t>
        <a:bodyPr/>
        <a:lstStyle/>
        <a:p>
          <a:endParaRPr lang="en-US"/>
        </a:p>
      </dgm:t>
    </dgm:pt>
    <dgm:pt modelId="{F5477FF6-2D43-441B-9FDB-48EA90F105D4}" type="pres">
      <dgm:prSet presAssocID="{7F39F222-B64B-4FAC-BC73-6CDBA9761A6C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4A155E-D64B-4685-AF72-D766296EFC53}" type="pres">
      <dgm:prSet presAssocID="{7F39F222-B64B-4FAC-BC73-6CDBA9761A6C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2D01148-8A2F-4197-870E-1256C098FC18}" srcId="{4CAC30C0-9F31-4436-89D7-3D8A90831AD2}" destId="{6986C8A4-8CA1-4F4A-860F-1319E411EBF8}" srcOrd="2" destOrd="0" parTransId="{4495B2BC-4B26-4762-AB27-4070B755045B}" sibTransId="{B81AE334-C64E-4BFC-9699-5E16890D5B59}"/>
    <dgm:cxn modelId="{614B9A44-542B-4942-8F53-9C09DEF12EB6}" type="presOf" srcId="{2AE038BF-BBBE-4CB7-B5D1-7D6FF95293DA}" destId="{B3BE11C1-2091-4048-80AB-CE633BFDD056}" srcOrd="0" destOrd="1" presId="urn:microsoft.com/office/officeart/2005/8/layout/vList5"/>
    <dgm:cxn modelId="{A6A9975C-9AA9-49B9-A027-14218DFA116B}" type="presOf" srcId="{7F39F222-B64B-4FAC-BC73-6CDBA9761A6C}" destId="{F5477FF6-2D43-441B-9FDB-48EA90F105D4}" srcOrd="0" destOrd="0" presId="urn:microsoft.com/office/officeart/2005/8/layout/vList5"/>
    <dgm:cxn modelId="{BFD76114-BCF7-4650-9C1E-F0E427307591}" type="presOf" srcId="{485F7878-43E2-4BB4-AC43-0F5FB8CC558B}" destId="{774A155E-D64B-4685-AF72-D766296EFC53}" srcOrd="0" destOrd="0" presId="urn:microsoft.com/office/officeart/2005/8/layout/vList5"/>
    <dgm:cxn modelId="{53A62956-28A3-43AD-A512-BD3122F3208B}" srcId="{B599E02E-A66D-4234-9509-29E0667A71E7}" destId="{4CAC30C0-9F31-4436-89D7-3D8A90831AD2}" srcOrd="0" destOrd="0" parTransId="{986BB57C-9BC8-44E7-A169-38155B2D674E}" sibTransId="{173B2E91-4A27-4FD3-B3F3-516BC026DA9C}"/>
    <dgm:cxn modelId="{38E37726-C4B4-4563-B70F-0002E933F0D8}" type="presOf" srcId="{2AACE9C9-B2E2-4C98-AC8A-A4F4B48D33CC}" destId="{8C413590-E844-41B9-A1F9-07FD339F6565}" srcOrd="0" destOrd="0" presId="urn:microsoft.com/office/officeart/2005/8/layout/vList5"/>
    <dgm:cxn modelId="{F9F07845-E6E9-48A4-83A6-74FA572D33E7}" srcId="{7F39F222-B64B-4FAC-BC73-6CDBA9761A6C}" destId="{485F7878-43E2-4BB4-AC43-0F5FB8CC558B}" srcOrd="0" destOrd="0" parTransId="{05351593-4F63-4330-98C8-66AB2B170192}" sibTransId="{9C174182-15A9-4687-B8D1-A9F54B2162C4}"/>
    <dgm:cxn modelId="{9761E1AA-828B-4F83-AB26-31D2A45863BD}" srcId="{B599E02E-A66D-4234-9509-29E0667A71E7}" destId="{C5EC3A7D-9864-45DF-9B13-302C48592A34}" srcOrd="1" destOrd="0" parTransId="{30333876-6D0E-4B9E-90CF-2F3CE7E08DE1}" sibTransId="{2C552FDB-4A5D-4CF8-AA1D-5FDA77A995FF}"/>
    <dgm:cxn modelId="{411FAA81-7CD5-47BA-ABA1-0DC2D0D15955}" srcId="{4CAC30C0-9F31-4436-89D7-3D8A90831AD2}" destId="{2AE038BF-BBBE-4CB7-B5D1-7D6FF95293DA}" srcOrd="1" destOrd="0" parTransId="{8AA4A807-D539-40B9-B9E0-FC606F87E1C9}" sibTransId="{8CCCC3FF-0885-4FD3-BC4D-C71708365CBB}"/>
    <dgm:cxn modelId="{6FF09A37-3442-449E-819B-9704DB865FCA}" type="presOf" srcId="{660A9200-7CD0-42AD-98E7-9E8DE8F1392F}" destId="{B3BE11C1-2091-4048-80AB-CE633BFDD056}" srcOrd="0" destOrd="0" presId="urn:microsoft.com/office/officeart/2005/8/layout/vList5"/>
    <dgm:cxn modelId="{414A5E76-0153-4CC3-95DF-CA64D38F5467}" srcId="{B599E02E-A66D-4234-9509-29E0667A71E7}" destId="{7F39F222-B64B-4FAC-BC73-6CDBA9761A6C}" srcOrd="2" destOrd="0" parTransId="{CD97D414-A0C3-43DC-BEE7-92218DD10C76}" sibTransId="{35E54F04-44FA-42FC-BCAC-487E28E616FA}"/>
    <dgm:cxn modelId="{21FDDDEF-6F13-4357-97D1-B4E90BEADAF0}" srcId="{C5EC3A7D-9864-45DF-9B13-302C48592A34}" destId="{2AACE9C9-B2E2-4C98-AC8A-A4F4B48D33CC}" srcOrd="0" destOrd="0" parTransId="{762D1EA6-0C14-41E0-B1DF-9C5C5C516E59}" sibTransId="{E9768DF0-69B9-4E26-9476-AE9C39D05400}"/>
    <dgm:cxn modelId="{1D855CE6-71BA-4CAB-A629-26AD5E3E4C4E}" type="presOf" srcId="{B599E02E-A66D-4234-9509-29E0667A71E7}" destId="{8C2A8DD0-52C1-46CF-A29A-70A6343C420D}" srcOrd="0" destOrd="0" presId="urn:microsoft.com/office/officeart/2005/8/layout/vList5"/>
    <dgm:cxn modelId="{9DCD81CE-1CCF-4891-9BC8-85AC89D8B4CC}" type="presOf" srcId="{C5EC3A7D-9864-45DF-9B13-302C48592A34}" destId="{2616293F-812D-4566-9DFF-E9042E2B24C4}" srcOrd="0" destOrd="0" presId="urn:microsoft.com/office/officeart/2005/8/layout/vList5"/>
    <dgm:cxn modelId="{0996869E-D980-472E-96F1-630DD622B631}" srcId="{4CAC30C0-9F31-4436-89D7-3D8A90831AD2}" destId="{660A9200-7CD0-42AD-98E7-9E8DE8F1392F}" srcOrd="0" destOrd="0" parTransId="{BF47C525-3852-4E35-A122-287C572E8833}" sibTransId="{FE411839-060B-4B06-8C10-F85210768AE6}"/>
    <dgm:cxn modelId="{2C69D87B-11D2-49B8-BF1A-B23A0A4D4D37}" type="presOf" srcId="{4CAC30C0-9F31-4436-89D7-3D8A90831AD2}" destId="{2970A484-75CE-41FC-94B3-D601FD488F76}" srcOrd="0" destOrd="0" presId="urn:microsoft.com/office/officeart/2005/8/layout/vList5"/>
    <dgm:cxn modelId="{D02C773C-543D-473D-8D07-39F80B0242AC}" type="presOf" srcId="{6986C8A4-8CA1-4F4A-860F-1319E411EBF8}" destId="{B3BE11C1-2091-4048-80AB-CE633BFDD056}" srcOrd="0" destOrd="2" presId="urn:microsoft.com/office/officeart/2005/8/layout/vList5"/>
    <dgm:cxn modelId="{BB6A256D-AE8D-496A-BEBB-A5389670AF1E}" type="presParOf" srcId="{8C2A8DD0-52C1-46CF-A29A-70A6343C420D}" destId="{FECE763B-F902-496D-8277-E0137DC39A52}" srcOrd="0" destOrd="0" presId="urn:microsoft.com/office/officeart/2005/8/layout/vList5"/>
    <dgm:cxn modelId="{2DBADBB2-178F-4AB7-8EBE-890CAA76A9CC}" type="presParOf" srcId="{FECE763B-F902-496D-8277-E0137DC39A52}" destId="{2970A484-75CE-41FC-94B3-D601FD488F76}" srcOrd="0" destOrd="0" presId="urn:microsoft.com/office/officeart/2005/8/layout/vList5"/>
    <dgm:cxn modelId="{1CA684A3-D7CB-4995-A779-2097B04499DD}" type="presParOf" srcId="{FECE763B-F902-496D-8277-E0137DC39A52}" destId="{B3BE11C1-2091-4048-80AB-CE633BFDD056}" srcOrd="1" destOrd="0" presId="urn:microsoft.com/office/officeart/2005/8/layout/vList5"/>
    <dgm:cxn modelId="{F7B9925F-D9CD-48DA-B67A-F49F5ABFD5B3}" type="presParOf" srcId="{8C2A8DD0-52C1-46CF-A29A-70A6343C420D}" destId="{A03A358F-0A27-452F-BC9A-16E0CD5B9A19}" srcOrd="1" destOrd="0" presId="urn:microsoft.com/office/officeart/2005/8/layout/vList5"/>
    <dgm:cxn modelId="{5BF652CD-307D-4B0B-A59D-E25AA89AFBDC}" type="presParOf" srcId="{8C2A8DD0-52C1-46CF-A29A-70A6343C420D}" destId="{915C89C9-83D4-48F4-9472-956E82BB3A63}" srcOrd="2" destOrd="0" presId="urn:microsoft.com/office/officeart/2005/8/layout/vList5"/>
    <dgm:cxn modelId="{C19121EC-A1AE-482F-B987-3F18D738704E}" type="presParOf" srcId="{915C89C9-83D4-48F4-9472-956E82BB3A63}" destId="{2616293F-812D-4566-9DFF-E9042E2B24C4}" srcOrd="0" destOrd="0" presId="urn:microsoft.com/office/officeart/2005/8/layout/vList5"/>
    <dgm:cxn modelId="{64BAED88-416E-4B5A-93C9-AFA222312761}" type="presParOf" srcId="{915C89C9-83D4-48F4-9472-956E82BB3A63}" destId="{8C413590-E844-41B9-A1F9-07FD339F6565}" srcOrd="1" destOrd="0" presId="urn:microsoft.com/office/officeart/2005/8/layout/vList5"/>
    <dgm:cxn modelId="{3B52162F-4ECB-45C0-90A4-AF04BADC1EC4}" type="presParOf" srcId="{8C2A8DD0-52C1-46CF-A29A-70A6343C420D}" destId="{AA97CF32-199F-4037-8A4C-0BDAA8012E55}" srcOrd="3" destOrd="0" presId="urn:microsoft.com/office/officeart/2005/8/layout/vList5"/>
    <dgm:cxn modelId="{92861D8C-3281-44BE-BB6D-A41B21E90CA9}" type="presParOf" srcId="{8C2A8DD0-52C1-46CF-A29A-70A6343C420D}" destId="{858F5630-2A93-48F0-9C5D-2C02AF6C8515}" srcOrd="4" destOrd="0" presId="urn:microsoft.com/office/officeart/2005/8/layout/vList5"/>
    <dgm:cxn modelId="{57129C39-B233-4487-9C4F-ACCD54CBBE77}" type="presParOf" srcId="{858F5630-2A93-48F0-9C5D-2C02AF6C8515}" destId="{F5477FF6-2D43-441B-9FDB-48EA90F105D4}" srcOrd="0" destOrd="0" presId="urn:microsoft.com/office/officeart/2005/8/layout/vList5"/>
    <dgm:cxn modelId="{5902014F-FB52-4932-85B3-86EC3AEAD0DE}" type="presParOf" srcId="{858F5630-2A93-48F0-9C5D-2C02AF6C8515}" destId="{774A155E-D64B-4685-AF72-D766296EFC5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8BF676-269B-4C12-8C64-97783895914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B1176AF-C6A9-48A6-93B3-EAA2DD5EF0C7}">
      <dgm:prSet phldrT="[Text]" custT="1"/>
      <dgm:spPr>
        <a:solidFill>
          <a:schemeClr val="accent4"/>
        </a:solidFill>
      </dgm:spPr>
      <dgm:t>
        <a:bodyPr/>
        <a:lstStyle/>
        <a:p>
          <a:r>
            <a:rPr lang="en-US" sz="1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Conditions of Use and Procedures</a:t>
          </a:r>
          <a:endParaRPr lang="en-US" sz="16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D8B39312-52AE-4C72-A5E2-0656938C00E3}" type="parTrans" cxnId="{6496501C-F93D-4E87-869B-3DEEA458DD3F}">
      <dgm:prSet/>
      <dgm:spPr/>
      <dgm:t>
        <a:bodyPr/>
        <a:lstStyle/>
        <a:p>
          <a:endParaRPr lang="en-US"/>
        </a:p>
      </dgm:t>
    </dgm:pt>
    <dgm:pt modelId="{C1A8086A-6454-4080-84AC-14E81894CEB0}" type="sibTrans" cxnId="{6496501C-F93D-4E87-869B-3DEEA458DD3F}">
      <dgm:prSet/>
      <dgm:spPr/>
      <dgm:t>
        <a:bodyPr/>
        <a:lstStyle/>
        <a:p>
          <a:endParaRPr lang="en-US"/>
        </a:p>
      </dgm:t>
    </dgm:pt>
    <dgm:pt modelId="{DFF8F30C-3A9C-4DF1-8FCF-08821A34CE44}">
      <dgm:prSet phldrT="[Text]" custT="1"/>
      <dgm:spPr>
        <a:solidFill>
          <a:schemeClr val="accent4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sz="1200" b="1" dirty="0" smtClean="0">
              <a:latin typeface="Arial" pitchFamily="34" charset="0"/>
              <a:cs typeface="Arial" pitchFamily="34" charset="0"/>
            </a:rPr>
            <a:t>Provision of available IS info</a:t>
          </a:r>
          <a:endParaRPr lang="en-US" sz="1200" b="1" dirty="0">
            <a:latin typeface="Arial" pitchFamily="34" charset="0"/>
            <a:cs typeface="Arial" pitchFamily="34" charset="0"/>
          </a:endParaRPr>
        </a:p>
      </dgm:t>
    </dgm:pt>
    <dgm:pt modelId="{A79315F0-C3D8-4465-86D1-9C386473458C}" type="parTrans" cxnId="{F8BF8A98-0AF1-4EDA-ACC0-AA5B0AD3A712}">
      <dgm:prSet/>
      <dgm:spPr/>
      <dgm:t>
        <a:bodyPr/>
        <a:lstStyle/>
        <a:p>
          <a:endParaRPr lang="en-US"/>
        </a:p>
      </dgm:t>
    </dgm:pt>
    <dgm:pt modelId="{B1C4FBB9-A2A4-4A57-BAEE-4F5632E750B3}" type="sibTrans" cxnId="{F8BF8A98-0AF1-4EDA-ACC0-AA5B0AD3A712}">
      <dgm:prSet/>
      <dgm:spPr/>
      <dgm:t>
        <a:bodyPr/>
        <a:lstStyle/>
        <a:p>
          <a:endParaRPr lang="en-US"/>
        </a:p>
      </dgm:t>
    </dgm:pt>
    <dgm:pt modelId="{E085A35F-D12D-427B-9F1E-1BD0577EA3BC}">
      <dgm:prSet phldrT="[Text]" custT="1"/>
      <dgm:spPr>
        <a:solidFill>
          <a:schemeClr val="accent4"/>
        </a:solidFill>
      </dgm:spPr>
      <dgm:t>
        <a:bodyPr/>
        <a:lstStyle/>
        <a:p>
          <a:r>
            <a:rPr lang="en-US" sz="1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Charges and Fees </a:t>
          </a:r>
        </a:p>
        <a:p>
          <a:r>
            <a:rPr lang="en-US" sz="1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(assessed by Public Entities)</a:t>
          </a:r>
          <a:endParaRPr lang="en-US" sz="16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1AF28444-FD48-4CC1-B2C9-56A9A89AF499}" type="parTrans" cxnId="{BD526F9C-3A3C-4490-8AF7-D09CE0D97EE5}">
      <dgm:prSet/>
      <dgm:spPr/>
      <dgm:t>
        <a:bodyPr/>
        <a:lstStyle/>
        <a:p>
          <a:endParaRPr lang="en-US"/>
        </a:p>
      </dgm:t>
    </dgm:pt>
    <dgm:pt modelId="{02560E9F-52B7-470F-93C8-F38B2C8CC5F4}" type="sibTrans" cxnId="{BD526F9C-3A3C-4490-8AF7-D09CE0D97EE5}">
      <dgm:prSet/>
      <dgm:spPr/>
      <dgm:t>
        <a:bodyPr/>
        <a:lstStyle/>
        <a:p>
          <a:endParaRPr lang="en-US"/>
        </a:p>
      </dgm:t>
    </dgm:pt>
    <dgm:pt modelId="{EBEB3E04-7D6C-4CE2-BCA1-B7499583B06A}">
      <dgm:prSet phldrT="[Text]" custT="1"/>
      <dgm:spPr>
        <a:solidFill>
          <a:schemeClr val="accent4">
            <a:lumMod val="40000"/>
            <a:lumOff val="60000"/>
            <a:alpha val="90000"/>
          </a:schemeClr>
        </a:solidFill>
      </dgm:spPr>
      <dgm:t>
        <a:bodyPr/>
        <a:lstStyle/>
        <a:p>
          <a:pPr algn="just"/>
          <a:r>
            <a:rPr lang="en-US" sz="1200" b="1" dirty="0" smtClean="0">
              <a:latin typeface="Arial" pitchFamily="34" charset="0"/>
              <a:cs typeface="Arial" pitchFamily="34" charset="0"/>
            </a:rPr>
            <a:t>Cost-based  administration, maintenance and capital improvement fees</a:t>
          </a:r>
          <a:endParaRPr lang="en-US" sz="1200" b="1" dirty="0">
            <a:latin typeface="Arial" pitchFamily="34" charset="0"/>
            <a:cs typeface="Arial" pitchFamily="34" charset="0"/>
          </a:endParaRPr>
        </a:p>
      </dgm:t>
    </dgm:pt>
    <dgm:pt modelId="{702DAED9-E97D-4D64-B7BF-28FFB30D6B93}" type="parTrans" cxnId="{1459E0D2-6282-48A9-B452-5C662B145CBE}">
      <dgm:prSet/>
      <dgm:spPr/>
      <dgm:t>
        <a:bodyPr/>
        <a:lstStyle/>
        <a:p>
          <a:endParaRPr lang="en-US"/>
        </a:p>
      </dgm:t>
    </dgm:pt>
    <dgm:pt modelId="{4EF5E579-C8D0-4545-87EA-313CF8802B7D}" type="sibTrans" cxnId="{1459E0D2-6282-48A9-B452-5C662B145CBE}">
      <dgm:prSet/>
      <dgm:spPr/>
      <dgm:t>
        <a:bodyPr/>
        <a:lstStyle/>
        <a:p>
          <a:endParaRPr lang="en-US"/>
        </a:p>
      </dgm:t>
    </dgm:pt>
    <dgm:pt modelId="{2CE15F66-75FE-4235-A49C-65212F62BF01}">
      <dgm:prSet phldrT="[Text]" custT="1"/>
      <dgm:spPr>
        <a:solidFill>
          <a:schemeClr val="accent4"/>
        </a:solidFill>
      </dgm:spPr>
      <dgm:t>
        <a:bodyPr/>
        <a:lstStyle/>
        <a:p>
          <a:r>
            <a:rPr lang="en-US" sz="1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Dispute Resolution</a:t>
          </a:r>
          <a:endParaRPr lang="en-US" sz="16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AA54C34A-AB0E-460C-9DC9-F8038514EEF7}" type="parTrans" cxnId="{2D21B307-6765-46F1-89F7-FBED3508BF0F}">
      <dgm:prSet/>
      <dgm:spPr/>
      <dgm:t>
        <a:bodyPr/>
        <a:lstStyle/>
        <a:p>
          <a:endParaRPr lang="en-US"/>
        </a:p>
      </dgm:t>
    </dgm:pt>
    <dgm:pt modelId="{8170ED34-E8BB-47AB-93E2-AD1AA5A2894B}" type="sibTrans" cxnId="{2D21B307-6765-46F1-89F7-FBED3508BF0F}">
      <dgm:prSet/>
      <dgm:spPr/>
      <dgm:t>
        <a:bodyPr/>
        <a:lstStyle/>
        <a:p>
          <a:endParaRPr lang="en-US"/>
        </a:p>
      </dgm:t>
    </dgm:pt>
    <dgm:pt modelId="{7829A204-63CF-4444-A24B-3859D66AF5C5}">
      <dgm:prSet phldrT="[Text]" custT="1"/>
      <dgm:spPr>
        <a:solidFill>
          <a:schemeClr val="accent4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sz="1200" b="1" dirty="0" smtClean="0">
              <a:latin typeface="Arial" pitchFamily="34" charset="0"/>
              <a:cs typeface="Arial" pitchFamily="34" charset="0"/>
            </a:rPr>
            <a:t>TRA plays the role of a mediator between  Public  Entity &amp; SP</a:t>
          </a:r>
          <a:endParaRPr lang="en-US" sz="1200" b="1" dirty="0">
            <a:latin typeface="Arial" pitchFamily="34" charset="0"/>
            <a:cs typeface="Arial" pitchFamily="34" charset="0"/>
          </a:endParaRPr>
        </a:p>
      </dgm:t>
    </dgm:pt>
    <dgm:pt modelId="{D97C6A5F-3A62-44D3-9ED1-6CD97277AC1D}" type="parTrans" cxnId="{FD52BA04-90F9-46B2-8FE6-BFF0F577F472}">
      <dgm:prSet/>
      <dgm:spPr/>
      <dgm:t>
        <a:bodyPr/>
        <a:lstStyle/>
        <a:p>
          <a:endParaRPr lang="en-US"/>
        </a:p>
      </dgm:t>
    </dgm:pt>
    <dgm:pt modelId="{AD8BBC64-0DD5-44EB-9CBD-4C9C6EF9DB2D}" type="sibTrans" cxnId="{FD52BA04-90F9-46B2-8FE6-BFF0F577F472}">
      <dgm:prSet/>
      <dgm:spPr/>
      <dgm:t>
        <a:bodyPr/>
        <a:lstStyle/>
        <a:p>
          <a:endParaRPr lang="en-US"/>
        </a:p>
      </dgm:t>
    </dgm:pt>
    <dgm:pt modelId="{5547378D-AB02-445C-BAFB-B4BA1A7829B0}">
      <dgm:prSet phldrT="[Text]" custT="1"/>
      <dgm:spPr>
        <a:solidFill>
          <a:schemeClr val="accent4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sz="1200" b="1" dirty="0" smtClean="0">
              <a:latin typeface="Arial" pitchFamily="34" charset="0"/>
              <a:cs typeface="Arial" pitchFamily="34" charset="0"/>
            </a:rPr>
            <a:t>Standard Application forms </a:t>
          </a:r>
          <a:endParaRPr lang="en-US" sz="1200" b="1" dirty="0">
            <a:latin typeface="Arial" pitchFamily="34" charset="0"/>
            <a:cs typeface="Arial" pitchFamily="34" charset="0"/>
          </a:endParaRPr>
        </a:p>
      </dgm:t>
    </dgm:pt>
    <dgm:pt modelId="{EF2A3FAA-8756-413C-A90B-55D57DAFFE56}" type="parTrans" cxnId="{A215D6C1-5FF0-4BB8-9AAD-1B4A11AB609B}">
      <dgm:prSet/>
      <dgm:spPr/>
      <dgm:t>
        <a:bodyPr/>
        <a:lstStyle/>
        <a:p>
          <a:endParaRPr lang="en-US"/>
        </a:p>
      </dgm:t>
    </dgm:pt>
    <dgm:pt modelId="{47903EF0-2CC1-49A0-AF78-07C519F840BE}" type="sibTrans" cxnId="{A215D6C1-5FF0-4BB8-9AAD-1B4A11AB609B}">
      <dgm:prSet/>
      <dgm:spPr/>
      <dgm:t>
        <a:bodyPr/>
        <a:lstStyle/>
        <a:p>
          <a:endParaRPr lang="en-US"/>
        </a:p>
      </dgm:t>
    </dgm:pt>
    <dgm:pt modelId="{4E718F12-B93E-4F1B-A999-B7271AC8A4C6}">
      <dgm:prSet phldrT="[Text]" custT="1"/>
      <dgm:spPr>
        <a:solidFill>
          <a:schemeClr val="accent4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sz="1200" b="1" dirty="0" smtClean="0">
              <a:latin typeface="Arial" pitchFamily="34" charset="0"/>
              <a:cs typeface="Arial" pitchFamily="34" charset="0"/>
            </a:rPr>
            <a:t>Defined period for approval</a:t>
          </a:r>
          <a:endParaRPr lang="en-US" sz="1200" b="1" dirty="0">
            <a:latin typeface="Arial" pitchFamily="34" charset="0"/>
            <a:cs typeface="Arial" pitchFamily="34" charset="0"/>
          </a:endParaRPr>
        </a:p>
      </dgm:t>
    </dgm:pt>
    <dgm:pt modelId="{6BB26FC1-C55C-4FE0-AD02-BDAB2364556C}" type="parTrans" cxnId="{72CAD5C9-690B-4639-95B6-121B371ACDF6}">
      <dgm:prSet/>
      <dgm:spPr/>
      <dgm:t>
        <a:bodyPr/>
        <a:lstStyle/>
        <a:p>
          <a:endParaRPr lang="en-US"/>
        </a:p>
      </dgm:t>
    </dgm:pt>
    <dgm:pt modelId="{C3A8F7BC-AABB-4364-B7FA-A06E62304EAA}" type="sibTrans" cxnId="{72CAD5C9-690B-4639-95B6-121B371ACDF6}">
      <dgm:prSet/>
      <dgm:spPr/>
      <dgm:t>
        <a:bodyPr/>
        <a:lstStyle/>
        <a:p>
          <a:endParaRPr lang="en-US"/>
        </a:p>
      </dgm:t>
    </dgm:pt>
    <dgm:pt modelId="{3A1CE99B-1600-438B-9E6C-21B69EAAD899}">
      <dgm:prSet phldrT="[Text]" custT="1"/>
      <dgm:spPr>
        <a:solidFill>
          <a:schemeClr val="accent4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sz="1200" b="1" dirty="0" smtClean="0">
              <a:latin typeface="Arial" pitchFamily="34" charset="0"/>
              <a:cs typeface="Arial" pitchFamily="34" charset="0"/>
            </a:rPr>
            <a:t>Clear justification of  denied requests</a:t>
          </a:r>
          <a:endParaRPr lang="en-US" sz="1200" b="1" dirty="0">
            <a:latin typeface="Arial" pitchFamily="34" charset="0"/>
            <a:cs typeface="Arial" pitchFamily="34" charset="0"/>
          </a:endParaRPr>
        </a:p>
      </dgm:t>
    </dgm:pt>
    <dgm:pt modelId="{608CD17C-5323-4F1F-8E61-F3C59C46E504}" type="parTrans" cxnId="{B442A0F3-8601-47E5-84C5-61FF08729061}">
      <dgm:prSet/>
      <dgm:spPr/>
      <dgm:t>
        <a:bodyPr/>
        <a:lstStyle/>
        <a:p>
          <a:endParaRPr lang="en-US"/>
        </a:p>
      </dgm:t>
    </dgm:pt>
    <dgm:pt modelId="{B2766B72-0698-47D0-ADA5-9DA221DCCCEB}" type="sibTrans" cxnId="{B442A0F3-8601-47E5-84C5-61FF08729061}">
      <dgm:prSet/>
      <dgm:spPr/>
      <dgm:t>
        <a:bodyPr/>
        <a:lstStyle/>
        <a:p>
          <a:endParaRPr lang="en-US"/>
        </a:p>
      </dgm:t>
    </dgm:pt>
    <dgm:pt modelId="{09C61FF5-29A8-4B32-8217-087146F3E3FF}">
      <dgm:prSet phldrT="[Text]" custT="1"/>
      <dgm:spPr>
        <a:solidFill>
          <a:schemeClr val="accent4">
            <a:lumMod val="40000"/>
            <a:lumOff val="60000"/>
            <a:alpha val="90000"/>
          </a:schemeClr>
        </a:solidFill>
      </dgm:spPr>
      <dgm:t>
        <a:bodyPr/>
        <a:lstStyle/>
        <a:p>
          <a:pPr algn="just"/>
          <a:r>
            <a:rPr lang="en-US" sz="1200" b="1" dirty="0" smtClean="0">
              <a:latin typeface="Arial" pitchFamily="34" charset="0"/>
              <a:cs typeface="Arial" pitchFamily="34" charset="0"/>
            </a:rPr>
            <a:t>ROW fees for New Infrastructure : </a:t>
          </a:r>
          <a:r>
            <a:rPr lang="en-US" sz="1200" b="0" dirty="0" smtClean="0">
              <a:latin typeface="Arial" pitchFamily="34" charset="0"/>
              <a:cs typeface="Arial" pitchFamily="34" charset="0"/>
            </a:rPr>
            <a:t>existing 10% VAT on telecom bills suffice</a:t>
          </a:r>
          <a:r>
            <a:rPr lang="en-US" sz="1200" b="1" dirty="0" smtClean="0">
              <a:latin typeface="Arial" pitchFamily="34" charset="0"/>
              <a:cs typeface="Arial" pitchFamily="34" charset="0"/>
            </a:rPr>
            <a:t>s</a:t>
          </a:r>
          <a:endParaRPr lang="en-US" sz="1200" b="1" dirty="0">
            <a:latin typeface="Arial" pitchFamily="34" charset="0"/>
            <a:cs typeface="Arial" pitchFamily="34" charset="0"/>
          </a:endParaRPr>
        </a:p>
      </dgm:t>
    </dgm:pt>
    <dgm:pt modelId="{3148E957-67A9-4FC7-A33B-1501DDCC4206}" type="parTrans" cxnId="{1F4D8EB1-1E98-4664-81F8-50783068C9D6}">
      <dgm:prSet/>
      <dgm:spPr/>
      <dgm:t>
        <a:bodyPr/>
        <a:lstStyle/>
        <a:p>
          <a:endParaRPr lang="en-US"/>
        </a:p>
      </dgm:t>
    </dgm:pt>
    <dgm:pt modelId="{9F16C38F-E9A0-4A80-9507-4775951B1FBD}" type="sibTrans" cxnId="{1F4D8EB1-1E98-4664-81F8-50783068C9D6}">
      <dgm:prSet/>
      <dgm:spPr/>
      <dgm:t>
        <a:bodyPr/>
        <a:lstStyle/>
        <a:p>
          <a:endParaRPr lang="en-US"/>
        </a:p>
      </dgm:t>
    </dgm:pt>
    <dgm:pt modelId="{9A6A2DBD-7313-4BB1-B88C-2E9B5158CD92}">
      <dgm:prSet phldrT="[Text]" custT="1"/>
      <dgm:spPr>
        <a:solidFill>
          <a:schemeClr val="accent4">
            <a:lumMod val="40000"/>
            <a:lumOff val="60000"/>
            <a:alpha val="90000"/>
          </a:schemeClr>
        </a:solidFill>
      </dgm:spPr>
      <dgm:t>
        <a:bodyPr/>
        <a:lstStyle/>
        <a:p>
          <a:pPr algn="just"/>
          <a:r>
            <a:rPr lang="en-US" sz="1200" b="1" dirty="0" smtClean="0">
              <a:latin typeface="Arial" pitchFamily="34" charset="0"/>
              <a:cs typeface="Arial" pitchFamily="34" charset="0"/>
            </a:rPr>
            <a:t>Existing Infrastructure (ducts, poles) : </a:t>
          </a:r>
          <a:r>
            <a:rPr lang="en-US" sz="1200" b="0" dirty="0" smtClean="0">
              <a:latin typeface="Arial" pitchFamily="34" charset="0"/>
              <a:cs typeface="Arial" pitchFamily="34" charset="0"/>
            </a:rPr>
            <a:t>rental fees based on the capacity used or occupied</a:t>
          </a:r>
          <a:endParaRPr lang="en-US" sz="1200" b="0" dirty="0">
            <a:latin typeface="Arial" pitchFamily="34" charset="0"/>
            <a:cs typeface="Arial" pitchFamily="34" charset="0"/>
          </a:endParaRPr>
        </a:p>
      </dgm:t>
    </dgm:pt>
    <dgm:pt modelId="{400A7E33-1601-446D-816D-1E341DBAFB12}" type="parTrans" cxnId="{27FB9FFC-36B7-4621-AE57-B9EDFA45E66D}">
      <dgm:prSet/>
      <dgm:spPr/>
      <dgm:t>
        <a:bodyPr/>
        <a:lstStyle/>
        <a:p>
          <a:endParaRPr lang="en-US"/>
        </a:p>
      </dgm:t>
    </dgm:pt>
    <dgm:pt modelId="{F046964F-8035-49E5-B239-5317C568EB4E}" type="sibTrans" cxnId="{27FB9FFC-36B7-4621-AE57-B9EDFA45E66D}">
      <dgm:prSet/>
      <dgm:spPr/>
      <dgm:t>
        <a:bodyPr/>
        <a:lstStyle/>
        <a:p>
          <a:endParaRPr lang="en-US"/>
        </a:p>
      </dgm:t>
    </dgm:pt>
    <dgm:pt modelId="{BCBB29A1-7B48-40FC-B82E-2D93DDEBB6CC}">
      <dgm:prSet phldrT="[Text]" custT="1"/>
      <dgm:spPr>
        <a:solidFill>
          <a:schemeClr val="accent4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sz="1200" b="1" dirty="0" smtClean="0">
              <a:latin typeface="Arial" pitchFamily="34" charset="0"/>
              <a:cs typeface="Arial" pitchFamily="34" charset="0"/>
            </a:rPr>
            <a:t>In case of disagreement, TRA will report the case directly to COM for final decision</a:t>
          </a:r>
          <a:endParaRPr lang="en-US" sz="1200" b="1" dirty="0">
            <a:latin typeface="Arial" pitchFamily="34" charset="0"/>
            <a:cs typeface="Arial" pitchFamily="34" charset="0"/>
          </a:endParaRPr>
        </a:p>
      </dgm:t>
    </dgm:pt>
    <dgm:pt modelId="{85DD7772-2FB8-478C-BCFD-3BEDF0BAC54E}" type="parTrans" cxnId="{CB721FC7-F808-45F3-B065-BA3C4166F241}">
      <dgm:prSet/>
      <dgm:spPr/>
      <dgm:t>
        <a:bodyPr/>
        <a:lstStyle/>
        <a:p>
          <a:endParaRPr lang="en-US"/>
        </a:p>
      </dgm:t>
    </dgm:pt>
    <dgm:pt modelId="{6756DC8F-6D49-4C51-B35A-D1AE4F6E0CC1}" type="sibTrans" cxnId="{CB721FC7-F808-45F3-B065-BA3C4166F241}">
      <dgm:prSet/>
      <dgm:spPr/>
      <dgm:t>
        <a:bodyPr/>
        <a:lstStyle/>
        <a:p>
          <a:endParaRPr lang="en-US"/>
        </a:p>
      </dgm:t>
    </dgm:pt>
    <dgm:pt modelId="{6C00B7BC-70A0-44CC-A480-95F4774F314F}">
      <dgm:prSet phldrT="[Text]" custT="1"/>
      <dgm:spPr>
        <a:solidFill>
          <a:schemeClr val="accent4">
            <a:lumMod val="40000"/>
            <a:lumOff val="60000"/>
            <a:alpha val="90000"/>
          </a:schemeClr>
        </a:solidFill>
      </dgm:spPr>
      <dgm:t>
        <a:bodyPr/>
        <a:lstStyle/>
        <a:p>
          <a:pPr algn="just"/>
          <a:r>
            <a:rPr lang="en-US" sz="1200" b="0" dirty="0" smtClean="0">
              <a:latin typeface="Arial" pitchFamily="34" charset="0"/>
              <a:cs typeface="Arial" pitchFamily="34" charset="0"/>
            </a:rPr>
            <a:t>Inspection &amp; supervision fees shared with TRA</a:t>
          </a:r>
          <a:endParaRPr lang="en-US" sz="1200" b="0" dirty="0">
            <a:latin typeface="Arial" pitchFamily="34" charset="0"/>
            <a:cs typeface="Arial" pitchFamily="34" charset="0"/>
          </a:endParaRPr>
        </a:p>
      </dgm:t>
    </dgm:pt>
    <dgm:pt modelId="{144DE1AA-DC36-4BAD-9E0C-94D3045CFBA7}" type="parTrans" cxnId="{73608500-3447-4BB5-9613-443D39B64435}">
      <dgm:prSet/>
      <dgm:spPr/>
      <dgm:t>
        <a:bodyPr/>
        <a:lstStyle/>
        <a:p>
          <a:endParaRPr lang="en-US"/>
        </a:p>
      </dgm:t>
    </dgm:pt>
    <dgm:pt modelId="{E6B51AA2-4F58-4782-BAAA-FD9C1314C10B}" type="sibTrans" cxnId="{73608500-3447-4BB5-9613-443D39B64435}">
      <dgm:prSet/>
      <dgm:spPr/>
      <dgm:t>
        <a:bodyPr/>
        <a:lstStyle/>
        <a:p>
          <a:endParaRPr lang="en-US"/>
        </a:p>
      </dgm:t>
    </dgm:pt>
    <dgm:pt modelId="{53FFCC0C-394D-4C85-A094-409995EAC434}" type="pres">
      <dgm:prSet presAssocID="{678BF676-269B-4C12-8C64-97783895914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6031E5E-0A7E-4C23-9606-C586EB85CF0B}" type="pres">
      <dgm:prSet presAssocID="{5B1176AF-C6A9-48A6-93B3-EAA2DD5EF0C7}" presName="parentLin" presStyleCnt="0"/>
      <dgm:spPr/>
    </dgm:pt>
    <dgm:pt modelId="{104497E4-FB9D-41F2-A31D-EDB146F0FC36}" type="pres">
      <dgm:prSet presAssocID="{5B1176AF-C6A9-48A6-93B3-EAA2DD5EF0C7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BFB10108-7C73-4CB3-9E7E-AFA2E39C9FEB}" type="pres">
      <dgm:prSet presAssocID="{5B1176AF-C6A9-48A6-93B3-EAA2DD5EF0C7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074787-31CA-4EA4-B5BC-25536D646D50}" type="pres">
      <dgm:prSet presAssocID="{5B1176AF-C6A9-48A6-93B3-EAA2DD5EF0C7}" presName="negativeSpace" presStyleCnt="0"/>
      <dgm:spPr/>
    </dgm:pt>
    <dgm:pt modelId="{06DEF8CE-1D3D-432D-9FD1-0FCA46A5E25F}" type="pres">
      <dgm:prSet presAssocID="{5B1176AF-C6A9-48A6-93B3-EAA2DD5EF0C7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350D1C-8E76-4E37-AE68-2C80CF5C599C}" type="pres">
      <dgm:prSet presAssocID="{C1A8086A-6454-4080-84AC-14E81894CEB0}" presName="spaceBetweenRectangles" presStyleCnt="0"/>
      <dgm:spPr/>
    </dgm:pt>
    <dgm:pt modelId="{B4FBB04A-FB28-4419-9E11-969F85599040}" type="pres">
      <dgm:prSet presAssocID="{E085A35F-D12D-427B-9F1E-1BD0577EA3BC}" presName="parentLin" presStyleCnt="0"/>
      <dgm:spPr/>
    </dgm:pt>
    <dgm:pt modelId="{305E5D1E-AB20-4F5B-A366-3D18844417EA}" type="pres">
      <dgm:prSet presAssocID="{E085A35F-D12D-427B-9F1E-1BD0577EA3BC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DCAFA79C-8273-40CC-89B4-85EF87FC3B0A}" type="pres">
      <dgm:prSet presAssocID="{E085A35F-D12D-427B-9F1E-1BD0577EA3BC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4D3A83-BED3-4AB1-B529-454A3511A604}" type="pres">
      <dgm:prSet presAssocID="{E085A35F-D12D-427B-9F1E-1BD0577EA3BC}" presName="negativeSpace" presStyleCnt="0"/>
      <dgm:spPr/>
    </dgm:pt>
    <dgm:pt modelId="{1D89F486-B29A-468A-9B86-BD0AD811C43C}" type="pres">
      <dgm:prSet presAssocID="{E085A35F-D12D-427B-9F1E-1BD0577EA3BC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92C1EF-3CB9-4345-A2D7-777235A6BE55}" type="pres">
      <dgm:prSet presAssocID="{02560E9F-52B7-470F-93C8-F38B2C8CC5F4}" presName="spaceBetweenRectangles" presStyleCnt="0"/>
      <dgm:spPr/>
    </dgm:pt>
    <dgm:pt modelId="{177C4C87-94B9-4C59-AB93-FB5CDF4735B7}" type="pres">
      <dgm:prSet presAssocID="{2CE15F66-75FE-4235-A49C-65212F62BF01}" presName="parentLin" presStyleCnt="0"/>
      <dgm:spPr/>
    </dgm:pt>
    <dgm:pt modelId="{81FCB765-6FA2-4A74-A0AE-637E8C672281}" type="pres">
      <dgm:prSet presAssocID="{2CE15F66-75FE-4235-A49C-65212F62BF01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0681284C-0D59-4CF1-92BB-D85FCED6623E}" type="pres">
      <dgm:prSet presAssocID="{2CE15F66-75FE-4235-A49C-65212F62BF01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7807EA-736A-4A48-A5B9-3EF023E4C52D}" type="pres">
      <dgm:prSet presAssocID="{2CE15F66-75FE-4235-A49C-65212F62BF01}" presName="negativeSpace" presStyleCnt="0"/>
      <dgm:spPr/>
    </dgm:pt>
    <dgm:pt modelId="{34BF8ACE-C836-4767-8ABD-8EF8FEB7E2F0}" type="pres">
      <dgm:prSet presAssocID="{2CE15F66-75FE-4235-A49C-65212F62BF01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7FB9FFC-36B7-4621-AE57-B9EDFA45E66D}" srcId="{E085A35F-D12D-427B-9F1E-1BD0577EA3BC}" destId="{9A6A2DBD-7313-4BB1-B88C-2E9B5158CD92}" srcOrd="2" destOrd="0" parTransId="{400A7E33-1601-446D-816D-1E341DBAFB12}" sibTransId="{F046964F-8035-49E5-B239-5317C568EB4E}"/>
    <dgm:cxn modelId="{5082D53B-A927-4E2D-AE01-824D6D4887ED}" type="presOf" srcId="{E085A35F-D12D-427B-9F1E-1BD0577EA3BC}" destId="{DCAFA79C-8273-40CC-89B4-85EF87FC3B0A}" srcOrd="1" destOrd="0" presId="urn:microsoft.com/office/officeart/2005/8/layout/list1"/>
    <dgm:cxn modelId="{306B610E-7AEF-43DA-84EA-39E81D36A3B2}" type="presOf" srcId="{4E718F12-B93E-4F1B-A999-B7271AC8A4C6}" destId="{06DEF8CE-1D3D-432D-9FD1-0FCA46A5E25F}" srcOrd="0" destOrd="2" presId="urn:microsoft.com/office/officeart/2005/8/layout/list1"/>
    <dgm:cxn modelId="{C56F72EB-F3B9-4805-B907-903196D2E246}" type="presOf" srcId="{678BF676-269B-4C12-8C64-977838959140}" destId="{53FFCC0C-394D-4C85-A094-409995EAC434}" srcOrd="0" destOrd="0" presId="urn:microsoft.com/office/officeart/2005/8/layout/list1"/>
    <dgm:cxn modelId="{77D6672C-D058-4D20-AD7A-E67C59FDD81D}" type="presOf" srcId="{7829A204-63CF-4444-A24B-3859D66AF5C5}" destId="{34BF8ACE-C836-4767-8ABD-8EF8FEB7E2F0}" srcOrd="0" destOrd="0" presId="urn:microsoft.com/office/officeart/2005/8/layout/list1"/>
    <dgm:cxn modelId="{F3D31CE9-61AE-42BC-81BE-7EFFB38A79B6}" type="presOf" srcId="{9A6A2DBD-7313-4BB1-B88C-2E9B5158CD92}" destId="{1D89F486-B29A-468A-9B86-BD0AD811C43C}" srcOrd="0" destOrd="2" presId="urn:microsoft.com/office/officeart/2005/8/layout/list1"/>
    <dgm:cxn modelId="{FD52BA04-90F9-46B2-8FE6-BFF0F577F472}" srcId="{2CE15F66-75FE-4235-A49C-65212F62BF01}" destId="{7829A204-63CF-4444-A24B-3859D66AF5C5}" srcOrd="0" destOrd="0" parTransId="{D97C6A5F-3A62-44D3-9ED1-6CD97277AC1D}" sibTransId="{AD8BBC64-0DD5-44EB-9CBD-4C9C6EF9DB2D}"/>
    <dgm:cxn modelId="{F3DEDA76-B79B-419A-8AE5-37925945FE0B}" type="presOf" srcId="{BCBB29A1-7B48-40FC-B82E-2D93DDEBB6CC}" destId="{34BF8ACE-C836-4767-8ABD-8EF8FEB7E2F0}" srcOrd="0" destOrd="1" presId="urn:microsoft.com/office/officeart/2005/8/layout/list1"/>
    <dgm:cxn modelId="{73608500-3447-4BB5-9613-443D39B64435}" srcId="{E085A35F-D12D-427B-9F1E-1BD0577EA3BC}" destId="{6C00B7BC-70A0-44CC-A480-95F4774F314F}" srcOrd="3" destOrd="0" parTransId="{144DE1AA-DC36-4BAD-9E0C-94D3045CFBA7}" sibTransId="{E6B51AA2-4F58-4782-BAAA-FD9C1314C10B}"/>
    <dgm:cxn modelId="{AF789F71-6EEE-40CE-8B14-7CCA4BA4FED5}" type="presOf" srcId="{5547378D-AB02-445C-BAFB-B4BA1A7829B0}" destId="{06DEF8CE-1D3D-432D-9FD1-0FCA46A5E25F}" srcOrd="0" destOrd="1" presId="urn:microsoft.com/office/officeart/2005/8/layout/list1"/>
    <dgm:cxn modelId="{CB721FC7-F808-45F3-B065-BA3C4166F241}" srcId="{2CE15F66-75FE-4235-A49C-65212F62BF01}" destId="{BCBB29A1-7B48-40FC-B82E-2D93DDEBB6CC}" srcOrd="1" destOrd="0" parTransId="{85DD7772-2FB8-478C-BCFD-3BEDF0BAC54E}" sibTransId="{6756DC8F-6D49-4C51-B35A-D1AE4F6E0CC1}"/>
    <dgm:cxn modelId="{2D21B307-6765-46F1-89F7-FBED3508BF0F}" srcId="{678BF676-269B-4C12-8C64-977838959140}" destId="{2CE15F66-75FE-4235-A49C-65212F62BF01}" srcOrd="2" destOrd="0" parTransId="{AA54C34A-AB0E-460C-9DC9-F8038514EEF7}" sibTransId="{8170ED34-E8BB-47AB-93E2-AD1AA5A2894B}"/>
    <dgm:cxn modelId="{16D0DE69-2BE0-4180-BFCA-64C78DD41F8C}" type="presOf" srcId="{3A1CE99B-1600-438B-9E6C-21B69EAAD899}" destId="{06DEF8CE-1D3D-432D-9FD1-0FCA46A5E25F}" srcOrd="0" destOrd="3" presId="urn:microsoft.com/office/officeart/2005/8/layout/list1"/>
    <dgm:cxn modelId="{5229B938-E917-445F-A913-3A6813883386}" type="presOf" srcId="{2CE15F66-75FE-4235-A49C-65212F62BF01}" destId="{81FCB765-6FA2-4A74-A0AE-637E8C672281}" srcOrd="0" destOrd="0" presId="urn:microsoft.com/office/officeart/2005/8/layout/list1"/>
    <dgm:cxn modelId="{40C2EB8D-B162-4A18-9FE1-803CEAEF0745}" type="presOf" srcId="{6C00B7BC-70A0-44CC-A480-95F4774F314F}" destId="{1D89F486-B29A-468A-9B86-BD0AD811C43C}" srcOrd="0" destOrd="3" presId="urn:microsoft.com/office/officeart/2005/8/layout/list1"/>
    <dgm:cxn modelId="{A215D6C1-5FF0-4BB8-9AAD-1B4A11AB609B}" srcId="{5B1176AF-C6A9-48A6-93B3-EAA2DD5EF0C7}" destId="{5547378D-AB02-445C-BAFB-B4BA1A7829B0}" srcOrd="1" destOrd="0" parTransId="{EF2A3FAA-8756-413C-A90B-55D57DAFFE56}" sibTransId="{47903EF0-2CC1-49A0-AF78-07C519F840BE}"/>
    <dgm:cxn modelId="{EA3EEAA6-7F04-4849-9853-79E8A8AAFE70}" type="presOf" srcId="{E085A35F-D12D-427B-9F1E-1BD0577EA3BC}" destId="{305E5D1E-AB20-4F5B-A366-3D18844417EA}" srcOrd="0" destOrd="0" presId="urn:microsoft.com/office/officeart/2005/8/layout/list1"/>
    <dgm:cxn modelId="{BD526F9C-3A3C-4490-8AF7-D09CE0D97EE5}" srcId="{678BF676-269B-4C12-8C64-977838959140}" destId="{E085A35F-D12D-427B-9F1E-1BD0577EA3BC}" srcOrd="1" destOrd="0" parTransId="{1AF28444-FD48-4CC1-B2C9-56A9A89AF499}" sibTransId="{02560E9F-52B7-470F-93C8-F38B2C8CC5F4}"/>
    <dgm:cxn modelId="{A105E250-7916-4B4D-B497-CAD16CF4B51B}" type="presOf" srcId="{5B1176AF-C6A9-48A6-93B3-EAA2DD5EF0C7}" destId="{BFB10108-7C73-4CB3-9E7E-AFA2E39C9FEB}" srcOrd="1" destOrd="0" presId="urn:microsoft.com/office/officeart/2005/8/layout/list1"/>
    <dgm:cxn modelId="{F8BF8A98-0AF1-4EDA-ACC0-AA5B0AD3A712}" srcId="{5B1176AF-C6A9-48A6-93B3-EAA2DD5EF0C7}" destId="{DFF8F30C-3A9C-4DF1-8FCF-08821A34CE44}" srcOrd="0" destOrd="0" parTransId="{A79315F0-C3D8-4465-86D1-9C386473458C}" sibTransId="{B1C4FBB9-A2A4-4A57-BAEE-4F5632E750B3}"/>
    <dgm:cxn modelId="{AB2FA640-8A72-436F-A734-F95E30DDC774}" type="presOf" srcId="{09C61FF5-29A8-4B32-8217-087146F3E3FF}" destId="{1D89F486-B29A-468A-9B86-BD0AD811C43C}" srcOrd="0" destOrd="1" presId="urn:microsoft.com/office/officeart/2005/8/layout/list1"/>
    <dgm:cxn modelId="{1F4D8EB1-1E98-4664-81F8-50783068C9D6}" srcId="{E085A35F-D12D-427B-9F1E-1BD0577EA3BC}" destId="{09C61FF5-29A8-4B32-8217-087146F3E3FF}" srcOrd="1" destOrd="0" parTransId="{3148E957-67A9-4FC7-A33B-1501DDCC4206}" sibTransId="{9F16C38F-E9A0-4A80-9507-4775951B1FBD}"/>
    <dgm:cxn modelId="{B442A0F3-8601-47E5-84C5-61FF08729061}" srcId="{5B1176AF-C6A9-48A6-93B3-EAA2DD5EF0C7}" destId="{3A1CE99B-1600-438B-9E6C-21B69EAAD899}" srcOrd="3" destOrd="0" parTransId="{608CD17C-5323-4F1F-8E61-F3C59C46E504}" sibTransId="{B2766B72-0698-47D0-ADA5-9DA221DCCCEB}"/>
    <dgm:cxn modelId="{72CAD5C9-690B-4639-95B6-121B371ACDF6}" srcId="{5B1176AF-C6A9-48A6-93B3-EAA2DD5EF0C7}" destId="{4E718F12-B93E-4F1B-A999-B7271AC8A4C6}" srcOrd="2" destOrd="0" parTransId="{6BB26FC1-C55C-4FE0-AD02-BDAB2364556C}" sibTransId="{C3A8F7BC-AABB-4364-B7FA-A06E62304EAA}"/>
    <dgm:cxn modelId="{1459E0D2-6282-48A9-B452-5C662B145CBE}" srcId="{E085A35F-D12D-427B-9F1E-1BD0577EA3BC}" destId="{EBEB3E04-7D6C-4CE2-BCA1-B7499583B06A}" srcOrd="0" destOrd="0" parTransId="{702DAED9-E97D-4D64-B7BF-28FFB30D6B93}" sibTransId="{4EF5E579-C8D0-4545-87EA-313CF8802B7D}"/>
    <dgm:cxn modelId="{50EAD100-B980-40D2-A3D2-DD3464617F63}" type="presOf" srcId="{5B1176AF-C6A9-48A6-93B3-EAA2DD5EF0C7}" destId="{104497E4-FB9D-41F2-A31D-EDB146F0FC36}" srcOrd="0" destOrd="0" presId="urn:microsoft.com/office/officeart/2005/8/layout/list1"/>
    <dgm:cxn modelId="{D739BAA3-D80C-4E04-A5DA-EFDA13D4C4DE}" type="presOf" srcId="{2CE15F66-75FE-4235-A49C-65212F62BF01}" destId="{0681284C-0D59-4CF1-92BB-D85FCED6623E}" srcOrd="1" destOrd="0" presId="urn:microsoft.com/office/officeart/2005/8/layout/list1"/>
    <dgm:cxn modelId="{A472E9D8-9667-454A-B9F7-401074A4E96B}" type="presOf" srcId="{DFF8F30C-3A9C-4DF1-8FCF-08821A34CE44}" destId="{06DEF8CE-1D3D-432D-9FD1-0FCA46A5E25F}" srcOrd="0" destOrd="0" presId="urn:microsoft.com/office/officeart/2005/8/layout/list1"/>
    <dgm:cxn modelId="{6496501C-F93D-4E87-869B-3DEEA458DD3F}" srcId="{678BF676-269B-4C12-8C64-977838959140}" destId="{5B1176AF-C6A9-48A6-93B3-EAA2DD5EF0C7}" srcOrd="0" destOrd="0" parTransId="{D8B39312-52AE-4C72-A5E2-0656938C00E3}" sibTransId="{C1A8086A-6454-4080-84AC-14E81894CEB0}"/>
    <dgm:cxn modelId="{8EF2BC49-3228-46FB-BE63-4E2832B065BB}" type="presOf" srcId="{EBEB3E04-7D6C-4CE2-BCA1-B7499583B06A}" destId="{1D89F486-B29A-468A-9B86-BD0AD811C43C}" srcOrd="0" destOrd="0" presId="urn:microsoft.com/office/officeart/2005/8/layout/list1"/>
    <dgm:cxn modelId="{72A63F72-83F1-477E-A355-4D245B7FE9C5}" type="presParOf" srcId="{53FFCC0C-394D-4C85-A094-409995EAC434}" destId="{06031E5E-0A7E-4C23-9606-C586EB85CF0B}" srcOrd="0" destOrd="0" presId="urn:microsoft.com/office/officeart/2005/8/layout/list1"/>
    <dgm:cxn modelId="{3F60E8F9-0B83-418A-9A83-1579742E989F}" type="presParOf" srcId="{06031E5E-0A7E-4C23-9606-C586EB85CF0B}" destId="{104497E4-FB9D-41F2-A31D-EDB146F0FC36}" srcOrd="0" destOrd="0" presId="urn:microsoft.com/office/officeart/2005/8/layout/list1"/>
    <dgm:cxn modelId="{7ED3C56F-EC70-41A2-BF95-6AAB3CD41F85}" type="presParOf" srcId="{06031E5E-0A7E-4C23-9606-C586EB85CF0B}" destId="{BFB10108-7C73-4CB3-9E7E-AFA2E39C9FEB}" srcOrd="1" destOrd="0" presId="urn:microsoft.com/office/officeart/2005/8/layout/list1"/>
    <dgm:cxn modelId="{07F0578A-31A3-414F-8CCC-2CE1009F9E73}" type="presParOf" srcId="{53FFCC0C-394D-4C85-A094-409995EAC434}" destId="{20074787-31CA-4EA4-B5BC-25536D646D50}" srcOrd="1" destOrd="0" presId="urn:microsoft.com/office/officeart/2005/8/layout/list1"/>
    <dgm:cxn modelId="{3CB2084D-136E-4D80-B1E4-5B6A766578D7}" type="presParOf" srcId="{53FFCC0C-394D-4C85-A094-409995EAC434}" destId="{06DEF8CE-1D3D-432D-9FD1-0FCA46A5E25F}" srcOrd="2" destOrd="0" presId="urn:microsoft.com/office/officeart/2005/8/layout/list1"/>
    <dgm:cxn modelId="{5475CB7A-F9A0-4EB7-AA1F-6A7C3062E797}" type="presParOf" srcId="{53FFCC0C-394D-4C85-A094-409995EAC434}" destId="{A4350D1C-8E76-4E37-AE68-2C80CF5C599C}" srcOrd="3" destOrd="0" presId="urn:microsoft.com/office/officeart/2005/8/layout/list1"/>
    <dgm:cxn modelId="{FA5C34E1-5CA0-42F9-A4D9-1B35F9909443}" type="presParOf" srcId="{53FFCC0C-394D-4C85-A094-409995EAC434}" destId="{B4FBB04A-FB28-4419-9E11-969F85599040}" srcOrd="4" destOrd="0" presId="urn:microsoft.com/office/officeart/2005/8/layout/list1"/>
    <dgm:cxn modelId="{6E3B4631-DAA5-4614-983F-903FEF19A293}" type="presParOf" srcId="{B4FBB04A-FB28-4419-9E11-969F85599040}" destId="{305E5D1E-AB20-4F5B-A366-3D18844417EA}" srcOrd="0" destOrd="0" presId="urn:microsoft.com/office/officeart/2005/8/layout/list1"/>
    <dgm:cxn modelId="{774A52C6-9D49-4F2A-9D62-74263D70E724}" type="presParOf" srcId="{B4FBB04A-FB28-4419-9E11-969F85599040}" destId="{DCAFA79C-8273-40CC-89B4-85EF87FC3B0A}" srcOrd="1" destOrd="0" presId="urn:microsoft.com/office/officeart/2005/8/layout/list1"/>
    <dgm:cxn modelId="{1E506576-1CA2-4406-A365-07757BB34964}" type="presParOf" srcId="{53FFCC0C-394D-4C85-A094-409995EAC434}" destId="{4C4D3A83-BED3-4AB1-B529-454A3511A604}" srcOrd="5" destOrd="0" presId="urn:microsoft.com/office/officeart/2005/8/layout/list1"/>
    <dgm:cxn modelId="{06D59FD0-A95A-459A-8968-176F8923B9AF}" type="presParOf" srcId="{53FFCC0C-394D-4C85-A094-409995EAC434}" destId="{1D89F486-B29A-468A-9B86-BD0AD811C43C}" srcOrd="6" destOrd="0" presId="urn:microsoft.com/office/officeart/2005/8/layout/list1"/>
    <dgm:cxn modelId="{4B247A4F-806F-4CDA-80C7-BB6E04552298}" type="presParOf" srcId="{53FFCC0C-394D-4C85-A094-409995EAC434}" destId="{8692C1EF-3CB9-4345-A2D7-777235A6BE55}" srcOrd="7" destOrd="0" presId="urn:microsoft.com/office/officeart/2005/8/layout/list1"/>
    <dgm:cxn modelId="{88985FE8-BC80-4112-8903-C674E3C9BE46}" type="presParOf" srcId="{53FFCC0C-394D-4C85-A094-409995EAC434}" destId="{177C4C87-94B9-4C59-AB93-FB5CDF4735B7}" srcOrd="8" destOrd="0" presId="urn:microsoft.com/office/officeart/2005/8/layout/list1"/>
    <dgm:cxn modelId="{84BEA080-C8C4-4E76-A8EE-E505C3E2623B}" type="presParOf" srcId="{177C4C87-94B9-4C59-AB93-FB5CDF4735B7}" destId="{81FCB765-6FA2-4A74-A0AE-637E8C672281}" srcOrd="0" destOrd="0" presId="urn:microsoft.com/office/officeart/2005/8/layout/list1"/>
    <dgm:cxn modelId="{10254FE5-E3BB-43F4-BC2A-DCBA954D5733}" type="presParOf" srcId="{177C4C87-94B9-4C59-AB93-FB5CDF4735B7}" destId="{0681284C-0D59-4CF1-92BB-D85FCED6623E}" srcOrd="1" destOrd="0" presId="urn:microsoft.com/office/officeart/2005/8/layout/list1"/>
    <dgm:cxn modelId="{75DD0529-D2BD-46A3-8274-95F3E923D803}" type="presParOf" srcId="{53FFCC0C-394D-4C85-A094-409995EAC434}" destId="{E97807EA-736A-4A48-A5B9-3EF023E4C52D}" srcOrd="9" destOrd="0" presId="urn:microsoft.com/office/officeart/2005/8/layout/list1"/>
    <dgm:cxn modelId="{303EC799-BD12-47E4-8501-9C3A3F275DA2}" type="presParOf" srcId="{53FFCC0C-394D-4C85-A094-409995EAC434}" destId="{34BF8ACE-C836-4767-8ABD-8EF8FEB7E2F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25BE710-0A1C-4518-BC0F-253B6E87F880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9013C2C9-3635-41A9-BBC7-62E20F5228EF}">
      <dgm:prSet phldrT="[Text]" custT="1"/>
      <dgm:spPr/>
      <dgm:t>
        <a:bodyPr/>
        <a:lstStyle/>
        <a:p>
          <a:r>
            <a:rPr lang="en-US" sz="1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TRA Drafted Decree for COM</a:t>
          </a:r>
          <a:endParaRPr lang="en-US" sz="16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DA78FCAB-9683-497B-845F-AD39AECACC4B}" type="parTrans" cxnId="{765CB645-2C4A-4614-8388-8BD6A8CBBD45}">
      <dgm:prSet/>
      <dgm:spPr/>
      <dgm:t>
        <a:bodyPr/>
        <a:lstStyle/>
        <a:p>
          <a:endParaRPr lang="en-US"/>
        </a:p>
      </dgm:t>
    </dgm:pt>
    <dgm:pt modelId="{B946EE0A-7F7F-4C36-A21A-DB21C027E7F4}" type="sibTrans" cxnId="{765CB645-2C4A-4614-8388-8BD6A8CBBD45}">
      <dgm:prSet/>
      <dgm:spPr/>
      <dgm:t>
        <a:bodyPr/>
        <a:lstStyle/>
        <a:p>
          <a:endParaRPr lang="en-US"/>
        </a:p>
      </dgm:t>
    </dgm:pt>
    <dgm:pt modelId="{8ECE6865-24C2-41FD-81A9-13A10611A542}" type="pres">
      <dgm:prSet presAssocID="{D25BE710-0A1C-4518-BC0F-253B6E87F880}" presName="Name0" presStyleCnt="0">
        <dgm:presLayoutVars>
          <dgm:dir/>
          <dgm:animLvl val="lvl"/>
          <dgm:resizeHandles val="exact"/>
        </dgm:presLayoutVars>
      </dgm:prSet>
      <dgm:spPr/>
    </dgm:pt>
    <dgm:pt modelId="{861EB616-DA17-44C0-8440-E5A0B759DD0A}" type="pres">
      <dgm:prSet presAssocID="{D25BE710-0A1C-4518-BC0F-253B6E87F880}" presName="dummy" presStyleCnt="0"/>
      <dgm:spPr/>
    </dgm:pt>
    <dgm:pt modelId="{FCFE057F-A08B-49FB-9ED0-EDF7E0BC81F0}" type="pres">
      <dgm:prSet presAssocID="{D25BE710-0A1C-4518-BC0F-253B6E87F880}" presName="linH" presStyleCnt="0"/>
      <dgm:spPr/>
    </dgm:pt>
    <dgm:pt modelId="{C46B14EE-BF3D-4DA9-97FF-4BB191FF1E4C}" type="pres">
      <dgm:prSet presAssocID="{D25BE710-0A1C-4518-BC0F-253B6E87F880}" presName="padding1" presStyleCnt="0"/>
      <dgm:spPr/>
    </dgm:pt>
    <dgm:pt modelId="{AA7644A4-80CE-4C29-B5C4-60F66A1383B9}" type="pres">
      <dgm:prSet presAssocID="{9013C2C9-3635-41A9-BBC7-62E20F5228EF}" presName="linV" presStyleCnt="0"/>
      <dgm:spPr/>
    </dgm:pt>
    <dgm:pt modelId="{24F1B013-1397-4D8E-93BB-67DE62138426}" type="pres">
      <dgm:prSet presAssocID="{9013C2C9-3635-41A9-BBC7-62E20F5228EF}" presName="spVertical1" presStyleCnt="0"/>
      <dgm:spPr/>
    </dgm:pt>
    <dgm:pt modelId="{57B8FE78-C8FE-46D3-9A48-6B4135B73A26}" type="pres">
      <dgm:prSet presAssocID="{9013C2C9-3635-41A9-BBC7-62E20F5228EF}" presName="parTx" presStyleLbl="revTx" presStyleIdx="0" presStyleCnt="1" custScaleY="111102" custLinFactY="34327" custLinFactNeighborX="-9845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08D18E-F5CF-40A8-A412-80645868E8BC}" type="pres">
      <dgm:prSet presAssocID="{9013C2C9-3635-41A9-BBC7-62E20F5228EF}" presName="spVertical2" presStyleCnt="0"/>
      <dgm:spPr/>
    </dgm:pt>
    <dgm:pt modelId="{14D22F75-E802-4459-87F3-08430BBE54D8}" type="pres">
      <dgm:prSet presAssocID="{9013C2C9-3635-41A9-BBC7-62E20F5228EF}" presName="spVertical3" presStyleCnt="0"/>
      <dgm:spPr/>
    </dgm:pt>
    <dgm:pt modelId="{6B9F0FD2-0700-4AF9-9B1C-CBD7BB339685}" type="pres">
      <dgm:prSet presAssocID="{D25BE710-0A1C-4518-BC0F-253B6E87F880}" presName="padding2" presStyleCnt="0"/>
      <dgm:spPr/>
    </dgm:pt>
    <dgm:pt modelId="{C80BA50C-4AE7-4E6D-8D34-74B51CD5FDA0}" type="pres">
      <dgm:prSet presAssocID="{D25BE710-0A1C-4518-BC0F-253B6E87F880}" presName="negArrow" presStyleCnt="0"/>
      <dgm:spPr/>
    </dgm:pt>
    <dgm:pt modelId="{36326C26-EF39-4B9A-9055-B7E03B5935E3}" type="pres">
      <dgm:prSet presAssocID="{D25BE710-0A1C-4518-BC0F-253B6E87F880}" presName="backgroundArrow" presStyleLbl="node1" presStyleIdx="0" presStyleCnt="1" custScaleY="187244" custLinFactNeighborX="4167" custLinFactNeighborY="0"/>
      <dgm:spPr>
        <a:solidFill>
          <a:schemeClr val="accent4"/>
        </a:solidFill>
      </dgm:spPr>
    </dgm:pt>
  </dgm:ptLst>
  <dgm:cxnLst>
    <dgm:cxn modelId="{765CB645-2C4A-4614-8388-8BD6A8CBBD45}" srcId="{D25BE710-0A1C-4518-BC0F-253B6E87F880}" destId="{9013C2C9-3635-41A9-BBC7-62E20F5228EF}" srcOrd="0" destOrd="0" parTransId="{DA78FCAB-9683-497B-845F-AD39AECACC4B}" sibTransId="{B946EE0A-7F7F-4C36-A21A-DB21C027E7F4}"/>
    <dgm:cxn modelId="{1934D2D5-12A6-42C1-AF5E-53FB26AA4085}" type="presOf" srcId="{D25BE710-0A1C-4518-BC0F-253B6E87F880}" destId="{8ECE6865-24C2-41FD-81A9-13A10611A542}" srcOrd="0" destOrd="0" presId="urn:microsoft.com/office/officeart/2005/8/layout/hProcess3"/>
    <dgm:cxn modelId="{A0F0538C-1BEF-4D56-8EC5-22F83F3760DD}" type="presOf" srcId="{9013C2C9-3635-41A9-BBC7-62E20F5228EF}" destId="{57B8FE78-C8FE-46D3-9A48-6B4135B73A26}" srcOrd="0" destOrd="0" presId="urn:microsoft.com/office/officeart/2005/8/layout/hProcess3"/>
    <dgm:cxn modelId="{FCE10484-28F4-43BD-B3ED-D89F077C8ED8}" type="presParOf" srcId="{8ECE6865-24C2-41FD-81A9-13A10611A542}" destId="{861EB616-DA17-44C0-8440-E5A0B759DD0A}" srcOrd="0" destOrd="0" presId="urn:microsoft.com/office/officeart/2005/8/layout/hProcess3"/>
    <dgm:cxn modelId="{E1CE3A35-FE46-4376-A865-F206AE0C5A6A}" type="presParOf" srcId="{8ECE6865-24C2-41FD-81A9-13A10611A542}" destId="{FCFE057F-A08B-49FB-9ED0-EDF7E0BC81F0}" srcOrd="1" destOrd="0" presId="urn:microsoft.com/office/officeart/2005/8/layout/hProcess3"/>
    <dgm:cxn modelId="{E017808B-EA8F-4EBD-94F5-349FAF1EAACB}" type="presParOf" srcId="{FCFE057F-A08B-49FB-9ED0-EDF7E0BC81F0}" destId="{C46B14EE-BF3D-4DA9-97FF-4BB191FF1E4C}" srcOrd="0" destOrd="0" presId="urn:microsoft.com/office/officeart/2005/8/layout/hProcess3"/>
    <dgm:cxn modelId="{7E73EB98-F92F-4FA7-B6F5-424EEE7715EB}" type="presParOf" srcId="{FCFE057F-A08B-49FB-9ED0-EDF7E0BC81F0}" destId="{AA7644A4-80CE-4C29-B5C4-60F66A1383B9}" srcOrd="1" destOrd="0" presId="urn:microsoft.com/office/officeart/2005/8/layout/hProcess3"/>
    <dgm:cxn modelId="{EB3DF401-1293-43D0-B940-A55CB673E09F}" type="presParOf" srcId="{AA7644A4-80CE-4C29-B5C4-60F66A1383B9}" destId="{24F1B013-1397-4D8E-93BB-67DE62138426}" srcOrd="0" destOrd="0" presId="urn:microsoft.com/office/officeart/2005/8/layout/hProcess3"/>
    <dgm:cxn modelId="{F2228993-DB4B-4CB0-93F8-038EB79A6498}" type="presParOf" srcId="{AA7644A4-80CE-4C29-B5C4-60F66A1383B9}" destId="{57B8FE78-C8FE-46D3-9A48-6B4135B73A26}" srcOrd="1" destOrd="0" presId="urn:microsoft.com/office/officeart/2005/8/layout/hProcess3"/>
    <dgm:cxn modelId="{204E042F-0EC5-40C5-B6F1-1D16646E23E8}" type="presParOf" srcId="{AA7644A4-80CE-4C29-B5C4-60F66A1383B9}" destId="{8508D18E-F5CF-40A8-A412-80645868E8BC}" srcOrd="2" destOrd="0" presId="urn:microsoft.com/office/officeart/2005/8/layout/hProcess3"/>
    <dgm:cxn modelId="{978EE8ED-F7F8-480F-9548-63B44E22C1FD}" type="presParOf" srcId="{AA7644A4-80CE-4C29-B5C4-60F66A1383B9}" destId="{14D22F75-E802-4459-87F3-08430BBE54D8}" srcOrd="3" destOrd="0" presId="urn:microsoft.com/office/officeart/2005/8/layout/hProcess3"/>
    <dgm:cxn modelId="{E8265CE7-DD3B-4BE5-9186-7AB64702D486}" type="presParOf" srcId="{FCFE057F-A08B-49FB-9ED0-EDF7E0BC81F0}" destId="{6B9F0FD2-0700-4AF9-9B1C-CBD7BB339685}" srcOrd="2" destOrd="0" presId="urn:microsoft.com/office/officeart/2005/8/layout/hProcess3"/>
    <dgm:cxn modelId="{49213305-02DF-4930-93C0-EA4667C7E818}" type="presParOf" srcId="{FCFE057F-A08B-49FB-9ED0-EDF7E0BC81F0}" destId="{C80BA50C-4AE7-4E6D-8D34-74B51CD5FDA0}" srcOrd="3" destOrd="0" presId="urn:microsoft.com/office/officeart/2005/8/layout/hProcess3"/>
    <dgm:cxn modelId="{C1551AF8-666C-4294-BEA5-0020013F53D1}" type="presParOf" srcId="{FCFE057F-A08B-49FB-9ED0-EDF7E0BC81F0}" destId="{36326C26-EF39-4B9A-9055-B7E03B5935E3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3BE11C1-2091-4048-80AB-CE633BFDD056}">
      <dsp:nvSpPr>
        <dsp:cNvPr id="0" name=""/>
        <dsp:cNvSpPr/>
      </dsp:nvSpPr>
      <dsp:spPr>
        <a:xfrm rot="5400000">
          <a:off x="4524053" y="-1654558"/>
          <a:ext cx="1211460" cy="4828032"/>
        </a:xfrm>
        <a:prstGeom prst="round2Same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>
              <a:latin typeface="Arial" pitchFamily="34" charset="0"/>
              <a:cs typeface="Arial" pitchFamily="34" charset="0"/>
            </a:rPr>
            <a:t>Currently the </a:t>
          </a:r>
          <a:r>
            <a:rPr lang="en-US" sz="1500" u="sng" kern="1200" dirty="0" smtClean="0">
              <a:latin typeface="Arial" pitchFamily="34" charset="0"/>
              <a:cs typeface="Arial" pitchFamily="34" charset="0"/>
            </a:rPr>
            <a:t>Only</a:t>
          </a:r>
          <a:r>
            <a:rPr lang="en-US" sz="1500" kern="1200" dirty="0" smtClean="0">
              <a:latin typeface="Arial" pitchFamily="34" charset="0"/>
              <a:cs typeface="Arial" pitchFamily="34" charset="0"/>
            </a:rPr>
            <a:t> provider of </a:t>
          </a:r>
          <a:r>
            <a:rPr lang="en-US" sz="1500" u="sng" kern="1200" dirty="0" smtClean="0">
              <a:latin typeface="Arial" pitchFamily="34" charset="0"/>
              <a:cs typeface="Arial" pitchFamily="34" charset="0"/>
            </a:rPr>
            <a:t>National Internet </a:t>
          </a:r>
          <a:r>
            <a:rPr lang="en-US" sz="1500" kern="1200" dirty="0" smtClean="0">
              <a:latin typeface="Arial" pitchFamily="34" charset="0"/>
              <a:cs typeface="Arial" pitchFamily="34" charset="0"/>
            </a:rPr>
            <a:t>and </a:t>
          </a:r>
          <a:r>
            <a:rPr lang="en-US" sz="1500" u="sng" kern="1200" dirty="0" smtClean="0">
              <a:latin typeface="Arial" pitchFamily="34" charset="0"/>
              <a:cs typeface="Arial" pitchFamily="34" charset="0"/>
            </a:rPr>
            <a:t>Data Transmission</a:t>
          </a:r>
          <a:endParaRPr lang="en-US" sz="1500" u="sng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>
              <a:latin typeface="Arial" pitchFamily="34" charset="0"/>
              <a:cs typeface="Arial" pitchFamily="34" charset="0"/>
            </a:rPr>
            <a:t>Needs major upgrade of N</a:t>
          </a:r>
          <a:r>
            <a:rPr lang="en-US" sz="1500" u="sng" kern="1200" dirty="0" smtClean="0">
              <a:latin typeface="Arial" pitchFamily="34" charset="0"/>
              <a:cs typeface="Arial" pitchFamily="34" charset="0"/>
            </a:rPr>
            <a:t>ational</a:t>
          </a:r>
          <a:r>
            <a:rPr lang="en-US" sz="1500" kern="1200" dirty="0" smtClean="0">
              <a:latin typeface="Arial" pitchFamily="34" charset="0"/>
              <a:cs typeface="Arial" pitchFamily="34" charset="0"/>
            </a:rPr>
            <a:t> and I</a:t>
          </a:r>
          <a:r>
            <a:rPr lang="en-US" sz="1500" u="sng" kern="1200" dirty="0" smtClean="0">
              <a:latin typeface="Arial" pitchFamily="34" charset="0"/>
              <a:cs typeface="Arial" pitchFamily="34" charset="0"/>
            </a:rPr>
            <a:t>nternationa</a:t>
          </a:r>
          <a:r>
            <a:rPr lang="en-US" sz="1500" kern="1200" dirty="0" smtClean="0">
              <a:latin typeface="Arial" pitchFamily="34" charset="0"/>
              <a:cs typeface="Arial" pitchFamily="34" charset="0"/>
            </a:rPr>
            <a:t>l capacity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 </a:t>
          </a:r>
          <a:r>
            <a:rPr lang="en-US" sz="1600" kern="1200" dirty="0" smtClean="0"/>
            <a:t>Allow CS/CPS  whenever the market permits</a:t>
          </a:r>
          <a:endParaRPr lang="en-US" sz="1600" kern="1200" dirty="0"/>
        </a:p>
      </dsp:txBody>
      <dsp:txXfrm rot="5400000">
        <a:off x="4524053" y="-1654558"/>
        <a:ext cx="1211460" cy="4828032"/>
      </dsp:txXfrm>
    </dsp:sp>
    <dsp:sp modelId="{2970A484-75CE-41FC-94B3-D601FD488F76}">
      <dsp:nvSpPr>
        <dsp:cNvPr id="0" name=""/>
        <dsp:cNvSpPr/>
      </dsp:nvSpPr>
      <dsp:spPr>
        <a:xfrm>
          <a:off x="0" y="2294"/>
          <a:ext cx="2715768" cy="1514326"/>
        </a:xfrm>
        <a:prstGeom prst="roundRect">
          <a:avLst/>
        </a:prstGeom>
        <a:solidFill>
          <a:schemeClr val="accent4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i="0" u="none" kern="1200" dirty="0" smtClean="0">
              <a:latin typeface="Arial" pitchFamily="34" charset="0"/>
              <a:cs typeface="Arial" pitchFamily="34" charset="0"/>
            </a:rPr>
            <a:t>Fixed </a:t>
          </a:r>
          <a:r>
            <a:rPr lang="en-US" sz="1800" b="1" i="0" u="none" kern="1200" dirty="0" err="1" smtClean="0">
              <a:latin typeface="Arial" pitchFamily="34" charset="0"/>
              <a:cs typeface="Arial" pitchFamily="34" charset="0"/>
            </a:rPr>
            <a:t>MoT</a:t>
          </a:r>
          <a:r>
            <a:rPr lang="en-US" sz="1800" b="1" i="0" u="none" kern="1200" dirty="0" smtClean="0">
              <a:latin typeface="Arial" pitchFamily="34" charset="0"/>
              <a:cs typeface="Arial" pitchFamily="34" charset="0"/>
            </a:rPr>
            <a:t> Infrastructure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 dirty="0"/>
        </a:p>
      </dsp:txBody>
      <dsp:txXfrm>
        <a:off x="0" y="2294"/>
        <a:ext cx="2715768" cy="1514326"/>
      </dsp:txXfrm>
    </dsp:sp>
    <dsp:sp modelId="{8C413590-E844-41B9-A1F9-07FD339F6565}">
      <dsp:nvSpPr>
        <dsp:cNvPr id="0" name=""/>
        <dsp:cNvSpPr/>
      </dsp:nvSpPr>
      <dsp:spPr>
        <a:xfrm rot="5400000">
          <a:off x="4524053" y="-64515"/>
          <a:ext cx="1211460" cy="4828032"/>
        </a:xfrm>
        <a:prstGeom prst="round2Same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>
              <a:latin typeface="Arial" pitchFamily="34" charset="0"/>
              <a:cs typeface="Arial" pitchFamily="34" charset="0"/>
            </a:rPr>
            <a:t>Provide a best in class alternative </a:t>
          </a:r>
          <a:r>
            <a:rPr lang="en-US" sz="1700" u="sng" kern="1200" dirty="0" smtClean="0">
              <a:latin typeface="Arial" pitchFamily="34" charset="0"/>
              <a:cs typeface="Arial" pitchFamily="34" charset="0"/>
            </a:rPr>
            <a:t>National Networks</a:t>
          </a:r>
          <a:r>
            <a:rPr lang="en-US" sz="1700" kern="1200" dirty="0" smtClean="0">
              <a:latin typeface="Arial" pitchFamily="34" charset="0"/>
              <a:cs typeface="Arial" pitchFamily="34" charset="0"/>
            </a:rPr>
            <a:t> (core, metropolitan and access), enabling the </a:t>
          </a:r>
          <a:r>
            <a:rPr lang="en-US" sz="1700" u="sng" kern="1200" dirty="0" smtClean="0">
              <a:latin typeface="Arial" pitchFamily="34" charset="0"/>
              <a:cs typeface="Arial" pitchFamily="34" charset="0"/>
            </a:rPr>
            <a:t>National Transmission</a:t>
          </a:r>
          <a:r>
            <a:rPr lang="en-US" sz="1700" kern="1200" dirty="0" smtClean="0">
              <a:latin typeface="Arial" pitchFamily="34" charset="0"/>
              <a:cs typeface="Arial" pitchFamily="34" charset="0"/>
            </a:rPr>
            <a:t> of </a:t>
          </a:r>
          <a:r>
            <a:rPr lang="en-US" sz="1700" u="sng" kern="1200" dirty="0" smtClean="0">
              <a:latin typeface="Arial" pitchFamily="34" charset="0"/>
              <a:cs typeface="Arial" pitchFamily="34" charset="0"/>
            </a:rPr>
            <a:t>Data</a:t>
          </a:r>
          <a:r>
            <a:rPr lang="en-US" sz="1700" kern="1200" dirty="0" smtClean="0">
              <a:latin typeface="Arial" pitchFamily="34" charset="0"/>
              <a:cs typeface="Arial" pitchFamily="34" charset="0"/>
            </a:rPr>
            <a:t> and provision of </a:t>
          </a:r>
          <a:r>
            <a:rPr lang="en-US" sz="1700" u="sng" kern="1200" dirty="0" smtClean="0">
              <a:latin typeface="Arial" pitchFamily="34" charset="0"/>
              <a:cs typeface="Arial" pitchFamily="34" charset="0"/>
            </a:rPr>
            <a:t>High Speed </a:t>
          </a:r>
          <a:r>
            <a:rPr lang="en-US" sz="1700" kern="1200" dirty="0" smtClean="0">
              <a:latin typeface="Arial" pitchFamily="34" charset="0"/>
              <a:cs typeface="Arial" pitchFamily="34" charset="0"/>
            </a:rPr>
            <a:t>communications </a:t>
          </a:r>
          <a:r>
            <a:rPr lang="en-US" sz="1700" b="1" i="1" u="sng" kern="1200" dirty="0" smtClean="0">
              <a:latin typeface="Arial" pitchFamily="34" charset="0"/>
              <a:cs typeface="Arial" pitchFamily="34" charset="0"/>
            </a:rPr>
            <a:t> </a:t>
          </a:r>
          <a:endParaRPr lang="en-US" sz="1700" kern="1200" dirty="0"/>
        </a:p>
      </dsp:txBody>
      <dsp:txXfrm rot="5400000">
        <a:off x="4524053" y="-64515"/>
        <a:ext cx="1211460" cy="4828032"/>
      </dsp:txXfrm>
    </dsp:sp>
    <dsp:sp modelId="{2616293F-812D-4566-9DFF-E9042E2B24C4}">
      <dsp:nvSpPr>
        <dsp:cNvPr id="0" name=""/>
        <dsp:cNvSpPr/>
      </dsp:nvSpPr>
      <dsp:spPr>
        <a:xfrm>
          <a:off x="0" y="1592336"/>
          <a:ext cx="2715768" cy="1514326"/>
        </a:xfrm>
        <a:prstGeom prst="roundRect">
          <a:avLst/>
        </a:prstGeom>
        <a:solidFill>
          <a:schemeClr val="accent4">
            <a:alpha val="90000"/>
            <a:hueOff val="0"/>
            <a:satOff val="0"/>
            <a:lumOff val="0"/>
            <a:alphaOff val="-2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100" b="1" i="1" u="none" kern="1200" dirty="0" smtClean="0">
              <a:latin typeface="Arial" pitchFamily="34" charset="0"/>
              <a:cs typeface="Arial" pitchFamily="34" charset="0"/>
            </a:rPr>
            <a:t>National Broadband Licenses</a:t>
          </a:r>
          <a:endParaRPr lang="en-US" sz="2100" b="1" u="none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 dirty="0"/>
        </a:p>
      </dsp:txBody>
      <dsp:txXfrm>
        <a:off x="0" y="1592336"/>
        <a:ext cx="2715768" cy="1514326"/>
      </dsp:txXfrm>
    </dsp:sp>
    <dsp:sp modelId="{774A155E-D64B-4685-AF72-D766296EFC53}">
      <dsp:nvSpPr>
        <dsp:cNvPr id="0" name=""/>
        <dsp:cNvSpPr/>
      </dsp:nvSpPr>
      <dsp:spPr>
        <a:xfrm rot="5400000">
          <a:off x="4524053" y="1525526"/>
          <a:ext cx="1211460" cy="4828032"/>
        </a:xfrm>
        <a:prstGeom prst="round2Same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>
              <a:latin typeface="Arial" pitchFamily="34" charset="0"/>
              <a:cs typeface="Arial" pitchFamily="34" charset="0"/>
            </a:rPr>
            <a:t>Unleash competition on the access level and  provide more choices to consumers ( including by incumbent data service providers)</a:t>
          </a:r>
          <a:endParaRPr lang="en-US" sz="1700" kern="1200" dirty="0"/>
        </a:p>
      </dsp:txBody>
      <dsp:txXfrm rot="5400000">
        <a:off x="4524053" y="1525526"/>
        <a:ext cx="1211460" cy="4828032"/>
      </dsp:txXfrm>
    </dsp:sp>
    <dsp:sp modelId="{F5477FF6-2D43-441B-9FDB-48EA90F105D4}">
      <dsp:nvSpPr>
        <dsp:cNvPr id="0" name=""/>
        <dsp:cNvSpPr/>
      </dsp:nvSpPr>
      <dsp:spPr>
        <a:xfrm>
          <a:off x="0" y="3182379"/>
          <a:ext cx="2715768" cy="1514326"/>
        </a:xfrm>
        <a:prstGeom prst="roundRect">
          <a:avLst/>
        </a:prstGeom>
        <a:solidFill>
          <a:schemeClr val="accent4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100" b="1" i="1" u="none" kern="1200" dirty="0" smtClean="0">
              <a:latin typeface="Arial" pitchFamily="34" charset="0"/>
              <a:cs typeface="Arial" pitchFamily="34" charset="0"/>
            </a:rPr>
            <a:t>Broadband Access Licenses</a:t>
          </a:r>
          <a:endParaRPr lang="en-US" sz="2100" b="1" u="none" kern="1200" dirty="0" smtClean="0"/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 dirty="0"/>
        </a:p>
      </dsp:txBody>
      <dsp:txXfrm>
        <a:off x="0" y="3182379"/>
        <a:ext cx="2715768" cy="151432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6DEF8CE-1D3D-432D-9FD1-0FCA46A5E25F}">
      <dsp:nvSpPr>
        <dsp:cNvPr id="0" name=""/>
        <dsp:cNvSpPr/>
      </dsp:nvSpPr>
      <dsp:spPr>
        <a:xfrm>
          <a:off x="0" y="289942"/>
          <a:ext cx="4724399" cy="1197000"/>
        </a:xfrm>
        <a:prstGeom prst="rect">
          <a:avLst/>
        </a:prstGeom>
        <a:solidFill>
          <a:schemeClr val="accent4">
            <a:lumMod val="40000"/>
            <a:lumOff val="6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6666" tIns="395732" rIns="366666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Provision of available IS info</a:t>
          </a:r>
          <a:endParaRPr lang="en-US" sz="1200" b="1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Standard Application forms </a:t>
          </a:r>
          <a:endParaRPr lang="en-US" sz="1200" b="1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Defined period for approval</a:t>
          </a:r>
          <a:endParaRPr lang="en-US" sz="1200" b="1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Clear justification of  denied requests</a:t>
          </a:r>
          <a:endParaRPr lang="en-US" sz="1200" b="1" kern="1200" dirty="0">
            <a:latin typeface="Arial" pitchFamily="34" charset="0"/>
            <a:cs typeface="Arial" pitchFamily="34" charset="0"/>
          </a:endParaRPr>
        </a:p>
      </dsp:txBody>
      <dsp:txXfrm>
        <a:off x="0" y="289942"/>
        <a:ext cx="4724399" cy="1197000"/>
      </dsp:txXfrm>
    </dsp:sp>
    <dsp:sp modelId="{BFB10108-7C73-4CB3-9E7E-AFA2E39C9FEB}">
      <dsp:nvSpPr>
        <dsp:cNvPr id="0" name=""/>
        <dsp:cNvSpPr/>
      </dsp:nvSpPr>
      <dsp:spPr>
        <a:xfrm>
          <a:off x="236220" y="9502"/>
          <a:ext cx="3307080" cy="560880"/>
        </a:xfrm>
        <a:prstGeom prst="roundRect">
          <a:avLst/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000" tIns="0" rIns="12500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Conditions of Use and Procedures</a:t>
          </a:r>
          <a:endParaRPr lang="en-US" sz="1600" b="1" kern="12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sp:txBody>
      <dsp:txXfrm>
        <a:off x="236220" y="9502"/>
        <a:ext cx="3307080" cy="560880"/>
      </dsp:txXfrm>
    </dsp:sp>
    <dsp:sp modelId="{1D89F486-B29A-468A-9B86-BD0AD811C43C}">
      <dsp:nvSpPr>
        <dsp:cNvPr id="0" name=""/>
        <dsp:cNvSpPr/>
      </dsp:nvSpPr>
      <dsp:spPr>
        <a:xfrm>
          <a:off x="0" y="1869982"/>
          <a:ext cx="4724399" cy="1675800"/>
        </a:xfrm>
        <a:prstGeom prst="rect">
          <a:avLst/>
        </a:prstGeom>
        <a:solidFill>
          <a:schemeClr val="accent4">
            <a:lumMod val="40000"/>
            <a:lumOff val="6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6666" tIns="395732" rIns="366666" bIns="85344" numCol="1" spcCol="1270" anchor="t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Cost-based  administration, maintenance and capital improvement fees</a:t>
          </a:r>
          <a:endParaRPr lang="en-US" sz="1200" b="1" kern="1200" dirty="0">
            <a:latin typeface="Arial" pitchFamily="34" charset="0"/>
            <a:cs typeface="Arial" pitchFamily="34" charset="0"/>
          </a:endParaRPr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ROW fees for New Infrastructure : </a:t>
          </a:r>
          <a:r>
            <a:rPr lang="en-US" sz="1200" b="0" kern="1200" dirty="0" smtClean="0">
              <a:latin typeface="Arial" pitchFamily="34" charset="0"/>
              <a:cs typeface="Arial" pitchFamily="34" charset="0"/>
            </a:rPr>
            <a:t>existing 10% VAT on telecom bills suffice</a:t>
          </a: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s</a:t>
          </a:r>
          <a:endParaRPr lang="en-US" sz="1200" b="1" kern="1200" dirty="0">
            <a:latin typeface="Arial" pitchFamily="34" charset="0"/>
            <a:cs typeface="Arial" pitchFamily="34" charset="0"/>
          </a:endParaRPr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Existing Infrastructure (ducts, poles) : </a:t>
          </a:r>
          <a:r>
            <a:rPr lang="en-US" sz="1200" b="0" kern="1200" dirty="0" smtClean="0">
              <a:latin typeface="Arial" pitchFamily="34" charset="0"/>
              <a:cs typeface="Arial" pitchFamily="34" charset="0"/>
            </a:rPr>
            <a:t>rental fees based on the capacity used or occupied</a:t>
          </a:r>
          <a:endParaRPr lang="en-US" sz="1200" b="0" kern="1200" dirty="0">
            <a:latin typeface="Arial" pitchFamily="34" charset="0"/>
            <a:cs typeface="Arial" pitchFamily="34" charset="0"/>
          </a:endParaRPr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0" kern="1200" dirty="0" smtClean="0">
              <a:latin typeface="Arial" pitchFamily="34" charset="0"/>
              <a:cs typeface="Arial" pitchFamily="34" charset="0"/>
            </a:rPr>
            <a:t>Inspection &amp; supervision fees shared with TRA</a:t>
          </a:r>
          <a:endParaRPr lang="en-US" sz="1200" b="0" kern="1200" dirty="0">
            <a:latin typeface="Arial" pitchFamily="34" charset="0"/>
            <a:cs typeface="Arial" pitchFamily="34" charset="0"/>
          </a:endParaRPr>
        </a:p>
      </dsp:txBody>
      <dsp:txXfrm>
        <a:off x="0" y="1869982"/>
        <a:ext cx="4724399" cy="1675800"/>
      </dsp:txXfrm>
    </dsp:sp>
    <dsp:sp modelId="{DCAFA79C-8273-40CC-89B4-85EF87FC3B0A}">
      <dsp:nvSpPr>
        <dsp:cNvPr id="0" name=""/>
        <dsp:cNvSpPr/>
      </dsp:nvSpPr>
      <dsp:spPr>
        <a:xfrm>
          <a:off x="236220" y="1589542"/>
          <a:ext cx="3307080" cy="560880"/>
        </a:xfrm>
        <a:prstGeom prst="roundRect">
          <a:avLst/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000" tIns="0" rIns="12500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Charges and Fees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(assessed by Public Entities)</a:t>
          </a:r>
          <a:endParaRPr lang="en-US" sz="1600" b="1" kern="12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sp:txBody>
      <dsp:txXfrm>
        <a:off x="236220" y="1589542"/>
        <a:ext cx="3307080" cy="560880"/>
      </dsp:txXfrm>
    </dsp:sp>
    <dsp:sp modelId="{34BF8ACE-C836-4767-8ABD-8EF8FEB7E2F0}">
      <dsp:nvSpPr>
        <dsp:cNvPr id="0" name=""/>
        <dsp:cNvSpPr/>
      </dsp:nvSpPr>
      <dsp:spPr>
        <a:xfrm>
          <a:off x="0" y="3928822"/>
          <a:ext cx="4724399" cy="1167075"/>
        </a:xfrm>
        <a:prstGeom prst="rect">
          <a:avLst/>
        </a:prstGeom>
        <a:solidFill>
          <a:schemeClr val="accent4">
            <a:lumMod val="40000"/>
            <a:lumOff val="6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6666" tIns="395732" rIns="366666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TRA plays the role of a mediator between  Public  Entity &amp; SP</a:t>
          </a:r>
          <a:endParaRPr lang="en-US" sz="1200" b="1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>
              <a:latin typeface="Arial" pitchFamily="34" charset="0"/>
              <a:cs typeface="Arial" pitchFamily="34" charset="0"/>
            </a:rPr>
            <a:t>In case of disagreement, TRA will report the case directly to COM for final decision</a:t>
          </a:r>
          <a:endParaRPr lang="en-US" sz="1200" b="1" kern="1200" dirty="0">
            <a:latin typeface="Arial" pitchFamily="34" charset="0"/>
            <a:cs typeface="Arial" pitchFamily="34" charset="0"/>
          </a:endParaRPr>
        </a:p>
      </dsp:txBody>
      <dsp:txXfrm>
        <a:off x="0" y="3928822"/>
        <a:ext cx="4724399" cy="1167075"/>
      </dsp:txXfrm>
    </dsp:sp>
    <dsp:sp modelId="{0681284C-0D59-4CF1-92BB-D85FCED6623E}">
      <dsp:nvSpPr>
        <dsp:cNvPr id="0" name=""/>
        <dsp:cNvSpPr/>
      </dsp:nvSpPr>
      <dsp:spPr>
        <a:xfrm>
          <a:off x="236220" y="3648382"/>
          <a:ext cx="3307080" cy="560880"/>
        </a:xfrm>
        <a:prstGeom prst="roundRect">
          <a:avLst/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000" tIns="0" rIns="12500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Dispute Resolution</a:t>
          </a:r>
          <a:endParaRPr lang="en-US" sz="1600" b="1" kern="12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sp:txBody>
      <dsp:txXfrm>
        <a:off x="236220" y="3648382"/>
        <a:ext cx="3307080" cy="56088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6326C26-EF39-4B9A-9055-B7E03B5935E3}">
      <dsp:nvSpPr>
        <dsp:cNvPr id="0" name=""/>
        <dsp:cNvSpPr/>
      </dsp:nvSpPr>
      <dsp:spPr>
        <a:xfrm>
          <a:off x="0" y="2927"/>
          <a:ext cx="1828800" cy="2965944"/>
        </a:xfrm>
        <a:prstGeom prst="rightArrow">
          <a:avLst/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B8FE78-C8FE-46D3-9A48-6B4135B73A26}">
      <dsp:nvSpPr>
        <dsp:cNvPr id="0" name=""/>
        <dsp:cNvSpPr/>
      </dsp:nvSpPr>
      <dsp:spPr>
        <a:xfrm>
          <a:off x="0" y="1066797"/>
          <a:ext cx="1498401" cy="8799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62560" rIns="0" bIns="1625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TRA Drafted Decree for COM</a:t>
          </a:r>
          <a:endParaRPr lang="en-US" sz="1600" b="1" kern="12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sp:txBody>
      <dsp:txXfrm>
        <a:off x="0" y="1066797"/>
        <a:ext cx="1498401" cy="8799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9494763-1726-48C5-B365-2D479AA252B7}" type="datetimeFigureOut">
              <a:rPr lang="en-US"/>
              <a:pPr>
                <a:defRPr/>
              </a:pPr>
              <a:t>6/12/2009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20B9527-175E-438F-9A35-23711F26CD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A82CAFB-2A7B-4499-B62A-8E7C1C0E03C8}" type="datetimeFigureOut">
              <a:rPr lang="en-US"/>
              <a:pPr>
                <a:defRPr/>
              </a:pPr>
              <a:t>6/12/2009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B1776B0-5433-410A-BE52-B1C4A5F7A9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A0C90B-653F-4A99-91D4-81D633E0CD0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CA94ABD-8191-4385-B54E-60AEC2CC7F3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47DE8A-F333-40BB-A116-2B16DF091CD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F8EBBBE-E5A2-4DCF-9BC3-B00504E1350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39BE6A0-6439-4E33-8F37-356CD00B41C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6B0E4D5-53A5-4CC8-9BBD-AA3E08087E9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301F7BF-9CBA-4E07-B71C-E9548F09A7C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0E48DC-81DC-4A5F-A94E-309F39EE9B3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35C0FC5-47DF-45EA-8649-A85E15AC719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04CD70B-330D-4B55-8509-410D4FA55BB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07C4A65-B5D4-4DAA-85EC-5282646AD6C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8686800" y="6488113"/>
            <a:ext cx="396875" cy="307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CBD086B4-05C4-4E7E-80A5-F12978B61CC5}" type="slidenum">
              <a:rPr lang="en-US" sz="1400">
                <a:latin typeface="+mn-lt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400" dirty="0">
              <a:latin typeface="+mn-lt"/>
              <a:cs typeface="+mn-cs"/>
            </a:endParaRPr>
          </a:p>
        </p:txBody>
      </p:sp>
      <p:pic>
        <p:nvPicPr>
          <p:cNvPr id="5" name="Picture 6" descr="Eng_LogoLR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828800" cy="175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8686800" y="6488113"/>
            <a:ext cx="396875" cy="307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0ED2285D-8046-4E85-9DE5-2F9444705E8F}" type="slidenum">
              <a:rPr lang="en-US" sz="1400">
                <a:latin typeface="+mn-lt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400" dirty="0">
              <a:latin typeface="+mn-lt"/>
              <a:cs typeface="+mn-cs"/>
            </a:endParaRPr>
          </a:p>
        </p:txBody>
      </p:sp>
      <p:pic>
        <p:nvPicPr>
          <p:cNvPr id="6" name="Picture 6" descr="Eng_LogoLR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71438"/>
            <a:ext cx="121920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371600" y="152400"/>
            <a:ext cx="7467600" cy="1066800"/>
          </a:xfrm>
          <a:prstGeom prst="rect">
            <a:avLst/>
          </a:prstGeom>
          <a:solidFill>
            <a:srgbClr val="4F3F7E"/>
          </a:solidFill>
        </p:spPr>
        <p:txBody>
          <a:bodyPr anchor="ctr"/>
          <a:lstStyle>
            <a:lvl1pPr>
              <a:defRPr lang="en-US" sz="2000" b="1" kern="1200" noProof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8686800" y="6488113"/>
            <a:ext cx="396875" cy="307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FFEECED-30F2-478B-9485-4C3AF7716FE3}" type="slidenum">
              <a:rPr lang="en-US" sz="1400">
                <a:latin typeface="+mn-lt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400" dirty="0">
              <a:latin typeface="+mn-lt"/>
              <a:cs typeface="+mn-cs"/>
            </a:endParaRPr>
          </a:p>
        </p:txBody>
      </p:sp>
      <p:pic>
        <p:nvPicPr>
          <p:cNvPr id="5" name="Picture 6" descr="Eng_LogoLR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71438"/>
            <a:ext cx="121920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8686800" y="6488113"/>
            <a:ext cx="396875" cy="307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74A09942-BFDC-4B1A-8472-06319D154094}" type="slidenum">
              <a:rPr lang="en-US" sz="1400">
                <a:latin typeface="+mn-lt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400" dirty="0">
              <a:latin typeface="+mn-lt"/>
              <a:cs typeface="+mn-cs"/>
            </a:endParaRPr>
          </a:p>
        </p:txBody>
      </p:sp>
      <p:pic>
        <p:nvPicPr>
          <p:cNvPr id="5" name="Picture 6" descr="Eng_LogoLR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71438"/>
            <a:ext cx="121920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447800" y="76200"/>
            <a:ext cx="7467600" cy="1066800"/>
          </a:xfrm>
          <a:prstGeom prst="rect">
            <a:avLst/>
          </a:prstGeom>
          <a:solidFill>
            <a:srgbClr val="4F3F7E"/>
          </a:solidFill>
        </p:spPr>
        <p:txBody>
          <a:bodyPr anchor="ctr"/>
          <a:lstStyle>
            <a:lvl1pPr>
              <a:defRPr lang="en-US" sz="2000" b="1" kern="1200" noProof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8686800" y="6488113"/>
            <a:ext cx="396875" cy="307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247CFD3-BED2-4D7C-9D4B-5C7F387FA4F7}" type="slidenum">
              <a:rPr lang="en-US" sz="1400">
                <a:latin typeface="+mn-lt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400" dirty="0">
              <a:latin typeface="+mn-lt"/>
              <a:cs typeface="+mn-cs"/>
            </a:endParaRPr>
          </a:p>
        </p:txBody>
      </p:sp>
      <p:pic>
        <p:nvPicPr>
          <p:cNvPr id="5" name="Picture 6" descr="Eng_LogoLR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71438"/>
            <a:ext cx="121920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371600" y="152400"/>
            <a:ext cx="7467600" cy="1066800"/>
          </a:xfrm>
          <a:prstGeom prst="rect">
            <a:avLst/>
          </a:prstGeom>
          <a:solidFill>
            <a:srgbClr val="4F3F7E"/>
          </a:solidFill>
        </p:spPr>
        <p:txBody>
          <a:bodyPr anchor="ctr"/>
          <a:lstStyle>
            <a:lvl1pPr>
              <a:defRPr lang="en-US" sz="2000" b="1" kern="1200" noProof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8686800" y="6488113"/>
            <a:ext cx="396875" cy="307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7E56D07C-B25C-4FF9-860C-0B94C8807072}" type="slidenum">
              <a:rPr lang="en-US" sz="1400">
                <a:latin typeface="+mn-lt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400" dirty="0">
              <a:latin typeface="+mn-lt"/>
              <a:cs typeface="+mn-cs"/>
            </a:endParaRPr>
          </a:p>
        </p:txBody>
      </p:sp>
      <p:pic>
        <p:nvPicPr>
          <p:cNvPr id="5" name="Picture 6" descr="Eng_LogoLR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71438"/>
            <a:ext cx="121920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447800" y="76200"/>
            <a:ext cx="6705600" cy="1066800"/>
          </a:xfrm>
          <a:prstGeom prst="rect">
            <a:avLst/>
          </a:prstGeom>
          <a:solidFill>
            <a:srgbClr val="4F3F7E"/>
          </a:solidFill>
        </p:spPr>
        <p:txBody>
          <a:bodyPr anchor="ctr"/>
          <a:lstStyle>
            <a:lvl1pPr>
              <a:defRPr lang="en-US" sz="1800" b="1" kern="1200" noProof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ransition spd="med">
    <p:fade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8686800" y="6488113"/>
            <a:ext cx="396875" cy="307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55FB3523-7B90-4951-9AF5-71AB1955247C}" type="slidenum">
              <a:rPr lang="en-US" sz="1400">
                <a:latin typeface="+mn-lt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400" dirty="0">
              <a:latin typeface="+mn-lt"/>
              <a:cs typeface="+mn-cs"/>
            </a:endParaRPr>
          </a:p>
        </p:txBody>
      </p:sp>
      <p:pic>
        <p:nvPicPr>
          <p:cNvPr id="5" name="Picture 6" descr="Eng_LogoLR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71438"/>
            <a:ext cx="121920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447800" y="76200"/>
            <a:ext cx="7467600" cy="1066800"/>
          </a:xfrm>
          <a:prstGeom prst="rect">
            <a:avLst/>
          </a:prstGeom>
          <a:solidFill>
            <a:srgbClr val="4F3F7E"/>
          </a:solidFill>
        </p:spPr>
        <p:txBody>
          <a:bodyPr anchor="ctr"/>
          <a:lstStyle>
            <a:lvl1pPr>
              <a:defRPr lang="en-US" sz="2000" b="1" kern="1200" noProof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ransition spd="med"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8686800" y="6488113"/>
            <a:ext cx="396875" cy="307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05E6B443-93A8-42BF-93E3-615F24636498}" type="slidenum">
              <a:rPr lang="en-US" sz="1400">
                <a:latin typeface="+mn-lt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400" dirty="0">
              <a:latin typeface="+mn-lt"/>
              <a:cs typeface="+mn-cs"/>
            </a:endParaRPr>
          </a:p>
        </p:txBody>
      </p:sp>
      <p:pic>
        <p:nvPicPr>
          <p:cNvPr id="5" name="Picture 6" descr="Eng_LogoLR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71438"/>
            <a:ext cx="121920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447800" y="76200"/>
            <a:ext cx="7467600" cy="1066800"/>
          </a:xfrm>
          <a:prstGeom prst="rect">
            <a:avLst/>
          </a:prstGeom>
          <a:solidFill>
            <a:srgbClr val="4F3F7E"/>
          </a:solidFill>
        </p:spPr>
        <p:txBody>
          <a:bodyPr anchor="ctr"/>
          <a:lstStyle>
            <a:lvl1pPr>
              <a:defRPr lang="en-US" sz="2000" b="1" kern="1200" noProof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ransition spd="med">
    <p:fade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8686800" y="6488113"/>
            <a:ext cx="396875" cy="307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36C29C8E-CA03-4874-B595-F5061257C370}" type="slidenum">
              <a:rPr lang="en-US" sz="1400">
                <a:latin typeface="+mn-lt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400" dirty="0">
              <a:latin typeface="+mn-lt"/>
              <a:cs typeface="+mn-cs"/>
            </a:endParaRPr>
          </a:p>
        </p:txBody>
      </p:sp>
      <p:pic>
        <p:nvPicPr>
          <p:cNvPr id="6" name="Picture 6" descr="Eng_LogoLR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71438"/>
            <a:ext cx="121920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 descr="Eng_LogoLR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828800" cy="175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1295400" y="2209800"/>
            <a:ext cx="6477000" cy="1219200"/>
          </a:xfrm>
          <a:prstGeom prst="rect">
            <a:avLst/>
          </a:prstGeom>
          <a:solidFill>
            <a:srgbClr val="75689F"/>
          </a:solidFill>
          <a:ln>
            <a:solidFill>
              <a:srgbClr val="75689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/>
          <a:lstStyle>
            <a:lvl1pPr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 lang="en-US" sz="3600" b="1" i="1" kern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Text Placeholder 2"/>
          <p:cNvSpPr>
            <a:spLocks noGrp="1"/>
          </p:cNvSpPr>
          <p:nvPr>
            <p:ph idx="1"/>
          </p:nvPr>
        </p:nvSpPr>
        <p:spPr>
          <a:xfrm>
            <a:off x="533400" y="3810000"/>
            <a:ext cx="82296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algn="ctr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lang="en-US" sz="2000" i="1" kern="1200" dirty="0" smtClean="0">
                <a:solidFill>
                  <a:srgbClr val="005E97"/>
                </a:solidFill>
                <a:latin typeface="Arial" charset="0"/>
                <a:ea typeface="+mn-ea"/>
                <a:cs typeface="Arial" charset="0"/>
              </a:defRPr>
            </a:lvl1pPr>
            <a:lvl2pPr algn="ctr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lang="en-US" sz="2000" i="1" kern="1200" dirty="0" smtClean="0">
                <a:solidFill>
                  <a:srgbClr val="005E97"/>
                </a:solidFill>
                <a:latin typeface="Arial" charset="0"/>
                <a:ea typeface="+mn-ea"/>
                <a:cs typeface="Arial" charset="0"/>
              </a:defRPr>
            </a:lvl2pPr>
            <a:lvl3pPr algn="ctr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lang="en-US" sz="2000" i="1" kern="1200" dirty="0" smtClean="0">
                <a:solidFill>
                  <a:srgbClr val="005E97"/>
                </a:solidFill>
                <a:latin typeface="Arial" charset="0"/>
                <a:ea typeface="+mn-ea"/>
                <a:cs typeface="Arial" charset="0"/>
              </a:defRPr>
            </a:lvl3pPr>
            <a:lvl4pPr algn="ctr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lang="en-US" sz="2000" i="1" kern="1200" dirty="0" smtClean="0">
                <a:solidFill>
                  <a:srgbClr val="005E97"/>
                </a:solidFill>
                <a:latin typeface="Arial" charset="0"/>
                <a:ea typeface="+mn-ea"/>
                <a:cs typeface="Arial" charset="0"/>
              </a:defRPr>
            </a:lvl4pPr>
            <a:lvl5pPr algn="ctr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lang="en-US" sz="2000" i="1" kern="1200" dirty="0" smtClean="0">
                <a:solidFill>
                  <a:srgbClr val="005E97"/>
                </a:solidFill>
                <a:latin typeface="Arial" charset="0"/>
                <a:ea typeface="+mn-ea"/>
                <a:cs typeface="Arial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3962400" y="6477000"/>
            <a:ext cx="1447800" cy="276999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Eng_LogoLR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71438"/>
            <a:ext cx="121920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447800" y="76200"/>
            <a:ext cx="6705600" cy="1066800"/>
          </a:xfrm>
          <a:prstGeom prst="rect">
            <a:avLst/>
          </a:prstGeom>
          <a:solidFill>
            <a:srgbClr val="4F3F7E"/>
          </a:solidFill>
        </p:spPr>
        <p:txBody>
          <a:bodyPr anchor="ctr"/>
          <a:lstStyle>
            <a:lvl1pPr>
              <a:defRPr lang="en-US" sz="1800" b="1" kern="1200" noProof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8686800" y="6488113"/>
            <a:ext cx="396875" cy="307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3D81BDF-9333-4F48-9BF6-EB9E2AD7F7B2}" type="slidenum">
              <a:rPr lang="en-US" sz="1400">
                <a:latin typeface="+mn-lt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400" dirty="0">
              <a:latin typeface="+mn-lt"/>
              <a:cs typeface="+mn-cs"/>
            </a:endParaRPr>
          </a:p>
        </p:txBody>
      </p:sp>
      <p:pic>
        <p:nvPicPr>
          <p:cNvPr id="5" name="Picture 6" descr="Eng_LogoLR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71438"/>
            <a:ext cx="121920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8686800" y="6488113"/>
            <a:ext cx="396875" cy="307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407CA63E-1854-4EF8-A504-1D22F3995C57}" type="slidenum">
              <a:rPr lang="en-US" sz="1400">
                <a:latin typeface="+mn-lt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400" dirty="0">
              <a:latin typeface="+mn-lt"/>
              <a:cs typeface="+mn-cs"/>
            </a:endParaRPr>
          </a:p>
        </p:txBody>
      </p:sp>
      <p:pic>
        <p:nvPicPr>
          <p:cNvPr id="5" name="Picture 6" descr="Eng_LogoLR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71438"/>
            <a:ext cx="121920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8686800" y="6488113"/>
            <a:ext cx="396875" cy="307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649A587-544F-4C17-9B0F-220677A5F19A}" type="slidenum">
              <a:rPr lang="en-US" sz="1400">
                <a:latin typeface="+mn-lt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400" dirty="0">
              <a:latin typeface="+mn-lt"/>
              <a:cs typeface="+mn-cs"/>
            </a:endParaRPr>
          </a:p>
        </p:txBody>
      </p:sp>
      <p:pic>
        <p:nvPicPr>
          <p:cNvPr id="6" name="Picture 6" descr="Eng_LogoLR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71438"/>
            <a:ext cx="121920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8686800" y="6488113"/>
            <a:ext cx="396875" cy="307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61537AD-CDD1-49A3-8F41-8CC12946697F}" type="slidenum">
              <a:rPr lang="en-US" sz="1400">
                <a:latin typeface="+mn-lt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400" dirty="0">
              <a:latin typeface="+mn-lt"/>
              <a:cs typeface="+mn-cs"/>
            </a:endParaRPr>
          </a:p>
        </p:txBody>
      </p:sp>
      <p:pic>
        <p:nvPicPr>
          <p:cNvPr id="8" name="Picture 6" descr="Eng_LogoLR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71438"/>
            <a:ext cx="121920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8686800" y="6488113"/>
            <a:ext cx="396875" cy="307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0F920E1-E090-4FFC-A713-F12A652897A3}" type="slidenum">
              <a:rPr lang="en-US" sz="1400">
                <a:latin typeface="+mn-lt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400" dirty="0">
              <a:latin typeface="+mn-lt"/>
              <a:cs typeface="+mn-cs"/>
            </a:endParaRPr>
          </a:p>
        </p:txBody>
      </p:sp>
      <p:pic>
        <p:nvPicPr>
          <p:cNvPr id="4" name="Picture 6" descr="Eng_LogoLR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71438"/>
            <a:ext cx="121920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8686800" y="6488113"/>
            <a:ext cx="396875" cy="307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BAE9D0D2-579D-4C0B-87E1-FC355B3E2C20}" type="slidenum">
              <a:rPr lang="en-US" sz="1400">
                <a:latin typeface="+mn-lt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400" dirty="0">
              <a:latin typeface="+mn-lt"/>
              <a:cs typeface="+mn-cs"/>
            </a:endParaRPr>
          </a:p>
        </p:txBody>
      </p:sp>
      <p:pic>
        <p:nvPicPr>
          <p:cNvPr id="3" name="Picture 6" descr="Eng_LogoLR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71438"/>
            <a:ext cx="121920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8686800" y="6488113"/>
            <a:ext cx="396875" cy="307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76C1F464-7914-41F1-87C5-66CC0C221BE4}" type="slidenum">
              <a:rPr lang="en-US" sz="1400">
                <a:latin typeface="+mn-lt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400" dirty="0">
              <a:latin typeface="+mn-lt"/>
              <a:cs typeface="+mn-cs"/>
            </a:endParaRPr>
          </a:p>
        </p:txBody>
      </p:sp>
      <p:pic>
        <p:nvPicPr>
          <p:cNvPr id="6" name="Picture 6" descr="Eng_LogoLR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71438"/>
            <a:ext cx="121920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8686800" y="6488113"/>
            <a:ext cx="396875" cy="307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57E03841-2472-46AF-B7CD-3809C3E47064}" type="slidenum">
              <a:rPr lang="en-US" sz="1400">
                <a:latin typeface="+mn-lt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400" dirty="0">
              <a:latin typeface="+mn-lt"/>
              <a:cs typeface="+mn-cs"/>
            </a:endParaRPr>
          </a:p>
        </p:txBody>
      </p:sp>
      <p:pic>
        <p:nvPicPr>
          <p:cNvPr id="6" name="Picture 6" descr="Eng_LogoLR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71438"/>
            <a:ext cx="121920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  <p:sldLayoutId id="2147483702" r:id="rId14"/>
    <p:sldLayoutId id="2147483703" r:id="rId15"/>
    <p:sldLayoutId id="2147483704" r:id="rId16"/>
    <p:sldLayoutId id="2147483705" r:id="rId17"/>
    <p:sldLayoutId id="2147483706" r:id="rId18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Office_Excel_Chart1.xls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1230313" y="4267200"/>
            <a:ext cx="7658100" cy="1138238"/>
          </a:xfrm>
          <a:prstGeom prst="rect">
            <a:avLst/>
          </a:prstGeom>
        </p:spPr>
        <p:txBody>
          <a:bodyPr/>
          <a:lstStyle/>
          <a:p>
            <a:pPr algn="r" rtl="1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600" b="1" i="1" dirty="0">
                <a:latin typeface="Arial" charset="0"/>
                <a:cs typeface="Arial" charset="0"/>
              </a:rPr>
              <a:t>Dr. Kamal Shehadi, </a:t>
            </a:r>
          </a:p>
          <a:p>
            <a:pPr algn="r" rtl="1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600" b="1" i="1" dirty="0">
                <a:latin typeface="Arial" charset="0"/>
                <a:cs typeface="Arial" charset="0"/>
              </a:rPr>
              <a:t>Chairman  and CEO</a:t>
            </a:r>
          </a:p>
          <a:p>
            <a:pPr algn="r" rtl="1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600" b="1" i="1" dirty="0">
                <a:latin typeface="Arial" charset="0"/>
                <a:cs typeface="Arial" charset="0"/>
              </a:rPr>
              <a:t>Telecommunications Regulatory Authority of Lebanon</a:t>
            </a:r>
          </a:p>
          <a:p>
            <a:pPr algn="r" rtl="1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2000" b="1" i="1" dirty="0">
              <a:latin typeface="+mj-lt"/>
              <a:cs typeface="+mn-cs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i="1" dirty="0">
                <a:latin typeface="+mn-lt"/>
                <a:cs typeface="+mn-cs"/>
              </a:rPr>
              <a:t>Telecom Finance- London</a:t>
            </a:r>
          </a:p>
          <a:p>
            <a:pPr algn="r" rtl="1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600" b="1" i="1" dirty="0">
                <a:latin typeface="+mn-lt"/>
                <a:cs typeface="+mn-cs"/>
              </a:rPr>
              <a:t>27</a:t>
            </a:r>
            <a:r>
              <a:rPr lang="en-US" sz="1600" b="1" i="1" baseline="30000" dirty="0">
                <a:latin typeface="+mn-lt"/>
                <a:cs typeface="+mn-cs"/>
              </a:rPr>
              <a:t>th</a:t>
            </a:r>
            <a:r>
              <a:rPr lang="en-US" sz="1600" b="1" i="1" dirty="0">
                <a:latin typeface="+mn-lt"/>
                <a:cs typeface="+mn-cs"/>
              </a:rPr>
              <a:t> January 2009</a:t>
            </a:r>
            <a:endParaRPr lang="en-US" sz="1600" b="1" i="1" dirty="0">
              <a:latin typeface="+mn-lt"/>
              <a:cs typeface="+mn-cs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431213" cy="1828800"/>
          </a:xfrm>
          <a:solidFill>
            <a:srgbClr val="7030A0"/>
          </a:solidFill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sz="3200">
                <a:effectLst/>
              </a:rPr>
              <a:t>	</a:t>
            </a:r>
            <a:br>
              <a:rPr sz="3200">
                <a:effectLst/>
              </a:rPr>
            </a:br>
            <a:r>
              <a:rPr sz="3200">
                <a:effectLst/>
              </a:rPr>
              <a:t>	</a:t>
            </a:r>
            <a:r>
              <a:rPr sz="3200">
                <a:effectLst/>
              </a:rPr>
              <a:t>Building </a:t>
            </a:r>
            <a:r>
              <a:rPr sz="3200">
                <a:effectLst/>
              </a:rPr>
              <a:t>the </a:t>
            </a:r>
            <a:r>
              <a:rPr sz="3200">
                <a:effectLst/>
              </a:rPr>
              <a:t>Telecom Highways </a:t>
            </a:r>
            <a:r>
              <a:rPr sz="3200">
                <a:effectLst/>
              </a:rPr>
              <a:t>for Economic </a:t>
            </a:r>
            <a:r>
              <a:rPr sz="3200">
                <a:effectLst/>
              </a:rPr>
              <a:t>Prosperity in Lebanon</a:t>
            </a:r>
            <a:r>
              <a:rPr>
                <a:solidFill>
                  <a:srgbClr val="1A004E"/>
                </a:solidFill>
                <a:effectLst/>
              </a:rPr>
              <a:t/>
            </a:r>
            <a:br>
              <a:rPr>
                <a:solidFill>
                  <a:srgbClr val="1A004E"/>
                </a:solidFill>
                <a:effectLst/>
              </a:rPr>
            </a:b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81000" y="4114800"/>
            <a:ext cx="8534400" cy="381000"/>
          </a:xfrm>
          <a:prstGeom prst="rect">
            <a:avLst/>
          </a:prstGeom>
          <a:effectLst>
            <a:outerShdw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ar-SA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Incumbent Benefits</a:t>
            </a:r>
            <a:endParaRPr lang="en-GB" altLang="ar-SA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81000" y="5334000"/>
            <a:ext cx="8534400" cy="381000"/>
          </a:xfrm>
          <a:prstGeom prst="rect">
            <a:avLst/>
          </a:prstGeom>
          <a:effectLst>
            <a:outerShdw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ar-SA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New Entrant Benefits</a:t>
            </a:r>
            <a:endParaRPr lang="en-GB" altLang="ar-SA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81000" y="1371600"/>
            <a:ext cx="8534400" cy="381000"/>
          </a:xfrm>
          <a:prstGeom prst="rect">
            <a:avLst/>
          </a:prstGeom>
          <a:effectLst>
            <a:outerShdw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ar-SA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Broader Benefits</a:t>
            </a:r>
            <a:endParaRPr lang="en-GB" altLang="ar-SA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>
          <a:solidFill>
            <a:srgbClr val="7030A0"/>
          </a:solidFill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altLang="ar-SA" sz="1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Allowing </a:t>
            </a:r>
            <a:r>
              <a:rPr altLang="ar-SA" sz="1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infrastructure sharing has important benefits for all stakeholders</a:t>
            </a:r>
            <a:endParaRPr altLang="ar-SA" sz="16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381000" y="4495800"/>
            <a:ext cx="8534400" cy="762000"/>
          </a:xfrm>
          <a:prstGeom prst="rect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prstClr val="black">
                <a:alpha val="40000"/>
              </a:prstClr>
            </a:outerShdw>
          </a:effectLst>
        </p:spPr>
        <p:txBody>
          <a:bodyPr bIns="91440" anchor="ctr"/>
          <a:lstStyle/>
          <a:p>
            <a:pPr marL="228600" indent="-228600" eaLnBrk="0" fontAlgn="auto" hangingPunct="0">
              <a:lnSpc>
                <a:spcPct val="150000"/>
              </a:lnSpc>
              <a:spcBef>
                <a:spcPct val="25000"/>
              </a:spcBef>
              <a:spcAft>
                <a:spcPts val="0"/>
              </a:spcAft>
              <a:buClr>
                <a:srgbClr val="0B1F65"/>
              </a:buClr>
              <a:buFont typeface="Wingdings" pitchFamily="2" charset="2"/>
              <a:buChar char="§"/>
              <a:defRPr/>
            </a:pPr>
            <a:r>
              <a:rPr lang="en-US" sz="1400" dirty="0"/>
              <a:t>Allows for quick recovery of new investment cost</a:t>
            </a:r>
          </a:p>
          <a:p>
            <a:pPr marL="228600" indent="-228600" eaLnBrk="0" fontAlgn="auto" hangingPunct="0">
              <a:lnSpc>
                <a:spcPct val="150000"/>
              </a:lnSpc>
              <a:spcBef>
                <a:spcPct val="25000"/>
              </a:spcBef>
              <a:spcAft>
                <a:spcPts val="0"/>
              </a:spcAft>
              <a:buClr>
                <a:srgbClr val="0B1F65"/>
              </a:buClr>
              <a:buFont typeface="Wingdings" pitchFamily="2" charset="2"/>
              <a:buChar char="§"/>
              <a:defRPr/>
            </a:pPr>
            <a:r>
              <a:rPr lang="en-US" sz="1400" dirty="0"/>
              <a:t>Provides new revenue stream through cost-based rent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81000" y="5715000"/>
            <a:ext cx="8534400" cy="762000"/>
          </a:xfrm>
          <a:prstGeom prst="rect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prstClr val="black">
                <a:alpha val="40000"/>
              </a:prstClr>
            </a:outerShdw>
          </a:effectLst>
        </p:spPr>
        <p:txBody>
          <a:bodyPr bIns="91440" anchor="ctr"/>
          <a:lstStyle/>
          <a:p>
            <a:pPr marL="228600" indent="-228600" eaLnBrk="0" fontAlgn="auto" hangingPunct="0">
              <a:lnSpc>
                <a:spcPct val="150000"/>
              </a:lnSpc>
              <a:spcBef>
                <a:spcPct val="25000"/>
              </a:spcBef>
              <a:spcAft>
                <a:spcPts val="0"/>
              </a:spcAft>
              <a:buClr>
                <a:srgbClr val="0B1F65"/>
              </a:buClr>
              <a:buFont typeface="Wingdings" pitchFamily="2" charset="2"/>
              <a:buChar char="§"/>
              <a:defRPr/>
            </a:pPr>
            <a:r>
              <a:rPr lang="en-US" sz="1400" dirty="0"/>
              <a:t>Deploys network and services to customers faster</a:t>
            </a:r>
          </a:p>
          <a:p>
            <a:pPr marL="228600" indent="-228600" eaLnBrk="0" fontAlgn="auto" hangingPunct="0">
              <a:lnSpc>
                <a:spcPct val="150000"/>
              </a:lnSpc>
              <a:spcBef>
                <a:spcPct val="25000"/>
              </a:spcBef>
              <a:spcAft>
                <a:spcPts val="0"/>
              </a:spcAft>
              <a:buClr>
                <a:srgbClr val="0B1F65"/>
              </a:buClr>
              <a:buFont typeface="Wingdings" pitchFamily="2" charset="2"/>
              <a:buChar char="§"/>
              <a:defRPr/>
            </a:pPr>
            <a:r>
              <a:rPr lang="en-US" sz="1400" dirty="0"/>
              <a:t>Reduces cost of deploying new network for new entrant (60-70% for civil works)</a:t>
            </a:r>
            <a:endParaRPr lang="en-US" sz="1400" dirty="0"/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381000" y="1752600"/>
            <a:ext cx="8534400" cy="2286000"/>
          </a:xfrm>
          <a:prstGeom prst="rect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tl" rotWithShape="0">
              <a:prstClr val="black">
                <a:alpha val="40000"/>
              </a:prstClr>
            </a:outerShdw>
          </a:effectLst>
        </p:spPr>
        <p:txBody>
          <a:bodyPr bIns="91440" anchor="ctr"/>
          <a:lstStyle/>
          <a:p>
            <a:pPr marL="228600" indent="-228600" eaLnBrk="0" fontAlgn="auto" hangingPunct="0">
              <a:lnSpc>
                <a:spcPct val="150000"/>
              </a:lnSpc>
              <a:spcBef>
                <a:spcPct val="25000"/>
              </a:spcBef>
              <a:spcAft>
                <a:spcPts val="0"/>
              </a:spcAft>
              <a:buClr>
                <a:srgbClr val="0B1F65"/>
              </a:buClr>
              <a:buFont typeface="Wingdings" pitchFamily="2" charset="2"/>
              <a:buChar char="§"/>
              <a:defRPr/>
            </a:pPr>
            <a:r>
              <a:rPr lang="en-US" sz="1400" dirty="0"/>
              <a:t>Faster deployment</a:t>
            </a:r>
          </a:p>
          <a:p>
            <a:pPr marL="228600" indent="-228600" eaLnBrk="0" fontAlgn="auto" hangingPunct="0">
              <a:lnSpc>
                <a:spcPct val="150000"/>
              </a:lnSpc>
              <a:spcBef>
                <a:spcPct val="25000"/>
              </a:spcBef>
              <a:spcAft>
                <a:spcPts val="0"/>
              </a:spcAft>
              <a:buClr>
                <a:srgbClr val="0B1F65"/>
              </a:buClr>
              <a:buFont typeface="Wingdings" pitchFamily="2" charset="2"/>
              <a:buChar char="§"/>
              <a:defRPr/>
            </a:pPr>
            <a:r>
              <a:rPr lang="en-US" sz="1400" dirty="0"/>
              <a:t>Allows investors to reach less densely-populated areas by sharing deployment cost</a:t>
            </a:r>
          </a:p>
          <a:p>
            <a:pPr marL="228600" indent="-228600" eaLnBrk="0" fontAlgn="auto" hangingPunct="0">
              <a:lnSpc>
                <a:spcPct val="150000"/>
              </a:lnSpc>
              <a:spcBef>
                <a:spcPct val="25000"/>
              </a:spcBef>
              <a:spcAft>
                <a:spcPts val="0"/>
              </a:spcAft>
              <a:buClr>
                <a:srgbClr val="0B1F65"/>
              </a:buClr>
              <a:buFont typeface="Wingdings" pitchFamily="2" charset="2"/>
              <a:buChar char="§"/>
              <a:defRPr/>
            </a:pPr>
            <a:r>
              <a:rPr lang="en-US" sz="1400" dirty="0"/>
              <a:t>Optimize use of scarce national resources</a:t>
            </a:r>
          </a:p>
          <a:p>
            <a:pPr marL="228600" indent="-228600" eaLnBrk="0" fontAlgn="auto" hangingPunct="0">
              <a:lnSpc>
                <a:spcPct val="150000"/>
              </a:lnSpc>
              <a:spcBef>
                <a:spcPct val="25000"/>
              </a:spcBef>
              <a:spcAft>
                <a:spcPts val="0"/>
              </a:spcAft>
              <a:buClr>
                <a:srgbClr val="0B1F65"/>
              </a:buClr>
              <a:buFont typeface="Wingdings" pitchFamily="2" charset="2"/>
              <a:buChar char="§"/>
              <a:defRPr/>
            </a:pPr>
            <a:r>
              <a:rPr lang="en-US" sz="1400" dirty="0"/>
              <a:t>Eliminates redundant, costly, and </a:t>
            </a:r>
            <a:r>
              <a:rPr lang="en-US" sz="1400" u="sng" dirty="0"/>
              <a:t>disruptive </a:t>
            </a:r>
            <a:r>
              <a:rPr lang="en-US" sz="1400" dirty="0"/>
              <a:t>public works</a:t>
            </a:r>
          </a:p>
          <a:p>
            <a:pPr marL="228600" indent="-228600" eaLnBrk="0" fontAlgn="auto" hangingPunct="0">
              <a:lnSpc>
                <a:spcPct val="150000"/>
              </a:lnSpc>
              <a:spcBef>
                <a:spcPct val="25000"/>
              </a:spcBef>
              <a:spcAft>
                <a:spcPts val="0"/>
              </a:spcAft>
              <a:buClr>
                <a:srgbClr val="0B1F65"/>
              </a:buClr>
              <a:buFont typeface="Wingdings" pitchFamily="2" charset="2"/>
              <a:buChar char="§"/>
              <a:defRPr/>
            </a:pPr>
            <a:r>
              <a:rPr lang="en-US" sz="1400" dirty="0"/>
              <a:t>Reduces environmental damage caused by constructing new data networks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447800" y="76200"/>
            <a:ext cx="7391400" cy="1066800"/>
          </a:xfrm>
          <a:solidFill>
            <a:srgbClr val="7030A0"/>
          </a:solidFill>
          <a:ln>
            <a:solidFill>
              <a:schemeClr val="accent4"/>
            </a:solidFill>
          </a:ln>
        </p:spPr>
        <p:txBody>
          <a:bodyPr rtlCol="0">
            <a:normAutofit/>
          </a:bodyPr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altLang="ar-SA" sz="1600">
                <a:effectLst/>
                <a:ea typeface="+mn-ea"/>
              </a:rPr>
              <a:t>The </a:t>
            </a:r>
            <a:r>
              <a:rPr altLang="ar-SA" sz="1600">
                <a:effectLst/>
                <a:ea typeface="+mn-ea"/>
              </a:rPr>
              <a:t>TRA expects a decision by the Government of Lebanon to re-launch the mobile auction following the parliamentary elections (Summer 09)</a:t>
            </a:r>
            <a:endParaRPr altLang="ar-SA" sz="1600">
              <a:effectLst/>
              <a:ea typeface="+mn-e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454025" y="3373438"/>
            <a:ext cx="8582025" cy="374650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304800" y="3657600"/>
            <a:ext cx="8534400" cy="26670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47891" tIns="47891" rIns="47891" bIns="47891"/>
          <a:lstStyle/>
          <a:p>
            <a:r>
              <a:rPr lang="en-US" sz="1400" b="1">
                <a:latin typeface="Calibri" pitchFamily="34" charset="0"/>
                <a:ea typeface="Batang"/>
                <a:cs typeface="Times New Roman" pitchFamily="18" charset="0"/>
              </a:rPr>
              <a:t>Scope of Mobile Licenses</a:t>
            </a:r>
          </a:p>
          <a:p>
            <a:pPr>
              <a:buFont typeface="Wingdings" pitchFamily="2" charset="2"/>
              <a:buChar char="Ø"/>
            </a:pPr>
            <a:r>
              <a:rPr lang="en-US" sz="1400">
                <a:latin typeface="Calibri" pitchFamily="34" charset="0"/>
                <a:ea typeface="Batang"/>
                <a:cs typeface="Times New Roman" pitchFamily="18" charset="0"/>
              </a:rPr>
              <a:t> Provision of any service over the licensed frequencies, including 3G mobile broadband services</a:t>
            </a:r>
          </a:p>
          <a:p>
            <a:pPr>
              <a:buFont typeface="Wingdings" pitchFamily="2" charset="2"/>
              <a:buChar char="Ø"/>
            </a:pPr>
            <a:r>
              <a:rPr lang="en-US" altLang="ko-KR" sz="1400">
                <a:latin typeface="Calibri" pitchFamily="34" charset="0"/>
                <a:ea typeface="Batang"/>
                <a:cs typeface="Times New Roman" pitchFamily="18" charset="0"/>
              </a:rPr>
              <a:t> Build-out and operation of a facilities-based international gateway</a:t>
            </a:r>
          </a:p>
          <a:p>
            <a:pPr>
              <a:buFont typeface="Wingdings" pitchFamily="2" charset="2"/>
              <a:buChar char="Ø"/>
            </a:pPr>
            <a:r>
              <a:rPr lang="en-US" altLang="ko-KR" sz="1400">
                <a:latin typeface="Calibri" pitchFamily="34" charset="0"/>
                <a:ea typeface="Batang"/>
                <a:cs typeface="Times New Roman" pitchFamily="18" charset="0"/>
              </a:rPr>
              <a:t> Provision of all international services to their own end users</a:t>
            </a:r>
          </a:p>
          <a:p>
            <a:pPr>
              <a:buFont typeface="Wingdings" pitchFamily="2" charset="2"/>
              <a:buChar char="Ø"/>
            </a:pPr>
            <a:r>
              <a:rPr lang="en-US" altLang="ko-KR" sz="1400">
                <a:latin typeface="Calibri" pitchFamily="34" charset="0"/>
                <a:ea typeface="Batang"/>
                <a:cs typeface="Times New Roman" pitchFamily="18" charset="0"/>
              </a:rPr>
              <a:t>Infrastructure sharing strongly encouraged as long as it does not limit competition</a:t>
            </a:r>
          </a:p>
          <a:p>
            <a:pPr>
              <a:buFont typeface="Wingdings" pitchFamily="2" charset="2"/>
              <a:buChar char="Ø"/>
            </a:pPr>
            <a:endParaRPr lang="en-US" altLang="ko-KR" sz="1400">
              <a:latin typeface="Calibri" pitchFamily="34" charset="0"/>
              <a:ea typeface="Batang"/>
              <a:cs typeface="Times New Roman" pitchFamily="18" charset="0"/>
            </a:endParaRPr>
          </a:p>
          <a:p>
            <a:r>
              <a:rPr lang="en-US" altLang="ko-KR" sz="1400" b="1">
                <a:latin typeface="Calibri" pitchFamily="34" charset="0"/>
                <a:ea typeface="Batang"/>
                <a:cs typeface="Times New Roman" pitchFamily="18" charset="0"/>
              </a:rPr>
              <a:t>Obligations</a:t>
            </a:r>
          </a:p>
          <a:p>
            <a:pPr>
              <a:buFont typeface="Wingdings" pitchFamily="2" charset="2"/>
              <a:buChar char="Ø"/>
            </a:pPr>
            <a:r>
              <a:rPr lang="en-US" altLang="ko-KR" sz="1400">
                <a:latin typeface="Calibri" pitchFamily="34" charset="0"/>
                <a:ea typeface="Batang"/>
                <a:cs typeface="Times New Roman" pitchFamily="18" charset="0"/>
              </a:rPr>
              <a:t> Geographic roll-out and coverage obligations are not onerous (areas already covered)</a:t>
            </a:r>
          </a:p>
          <a:p>
            <a:pPr>
              <a:buFont typeface="Wingdings" pitchFamily="2" charset="2"/>
              <a:buChar char="Ø"/>
            </a:pPr>
            <a:r>
              <a:rPr lang="en-US" altLang="ko-KR" sz="1400">
                <a:latin typeface="Calibri" pitchFamily="34" charset="0"/>
                <a:ea typeface="Batang"/>
                <a:cs typeface="Times New Roman" pitchFamily="18" charset="0"/>
              </a:rPr>
              <a:t> Introduction of mobile number portability</a:t>
            </a:r>
          </a:p>
          <a:p>
            <a:pPr>
              <a:buFont typeface="Wingdings" pitchFamily="2" charset="2"/>
              <a:buChar char="Ø"/>
            </a:pPr>
            <a:r>
              <a:rPr lang="en-US" altLang="ko-KR" sz="1400">
                <a:latin typeface="Calibri" pitchFamily="34" charset="0"/>
                <a:ea typeface="Batang"/>
                <a:cs typeface="Times New Roman" pitchFamily="18" charset="0"/>
              </a:rPr>
              <a:t> Provision of national roaming to the third entrant to allow a faster development of competition</a:t>
            </a:r>
          </a:p>
          <a:p>
            <a:pPr>
              <a:buFont typeface="Wingdings" pitchFamily="2" charset="2"/>
              <a:buChar char="Ø"/>
            </a:pPr>
            <a:endParaRPr lang="en-US" altLang="ko-KR" sz="1400">
              <a:latin typeface="Calibri" pitchFamily="34" charset="0"/>
              <a:ea typeface="Batang"/>
              <a:cs typeface="Times New Roman" pitchFamily="18" charset="0"/>
            </a:endParaRPr>
          </a:p>
          <a:p>
            <a:pPr eaLnBrk="0" hangingPunct="0">
              <a:lnSpc>
                <a:spcPts val="2000"/>
              </a:lnSpc>
              <a:spcBef>
                <a:spcPct val="20000"/>
              </a:spcBef>
              <a:buClr>
                <a:srgbClr val="4F3F7E"/>
              </a:buClr>
              <a:buFont typeface="Wingdings" pitchFamily="2" charset="2"/>
              <a:buChar char="Ø"/>
            </a:pPr>
            <a:endParaRPr lang="en-US" sz="1400">
              <a:ea typeface="Batang"/>
            </a:endParaRPr>
          </a:p>
          <a:p>
            <a:pPr eaLnBrk="0" hangingPunct="0">
              <a:lnSpc>
                <a:spcPts val="2000"/>
              </a:lnSpc>
              <a:spcBef>
                <a:spcPct val="20000"/>
              </a:spcBef>
              <a:buClr>
                <a:srgbClr val="4F3F7E"/>
              </a:buClr>
              <a:buFont typeface="Wingdings" pitchFamily="2" charset="2"/>
              <a:buChar char="Ø"/>
            </a:pPr>
            <a:endParaRPr lang="en-US" sz="1400">
              <a:ea typeface="Batang"/>
            </a:endParaRPr>
          </a:p>
        </p:txBody>
      </p:sp>
      <p:cxnSp>
        <p:nvCxnSpPr>
          <p:cNvPr id="23" name="Straight Connector 200"/>
          <p:cNvCxnSpPr>
            <a:cxnSpLocks noChangeShapeType="1"/>
          </p:cNvCxnSpPr>
          <p:nvPr/>
        </p:nvCxnSpPr>
        <p:spPr bwMode="auto">
          <a:xfrm rot="5400000" flipH="1" flipV="1">
            <a:off x="7667625" y="2295525"/>
            <a:ext cx="446088" cy="1588"/>
          </a:xfrm>
          <a:prstGeom prst="line">
            <a:avLst/>
          </a:prstGeom>
          <a:noFill/>
          <a:ln w="12700" algn="ctr">
            <a:solidFill>
              <a:schemeClr val="accent5">
                <a:lumMod val="10000"/>
              </a:schemeClr>
            </a:solidFill>
            <a:round/>
            <a:headEnd/>
            <a:tailEnd/>
          </a:ln>
        </p:spPr>
      </p:cxnSp>
      <p:sp>
        <p:nvSpPr>
          <p:cNvPr id="30726" name="Rectangle 12"/>
          <p:cNvSpPr>
            <a:spLocks noChangeArrowheads="1"/>
          </p:cNvSpPr>
          <p:nvPr/>
        </p:nvSpPr>
        <p:spPr bwMode="auto">
          <a:xfrm>
            <a:off x="2233613" y="1960563"/>
            <a:ext cx="1265237" cy="228600"/>
          </a:xfrm>
          <a:prstGeom prst="rect">
            <a:avLst/>
          </a:prstGeom>
          <a:solidFill>
            <a:schemeClr val="bg1"/>
          </a:solidFill>
          <a:ln w="635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200">
              <a:solidFill>
                <a:srgbClr val="FFFFFF"/>
              </a:solidFill>
            </a:endParaRPr>
          </a:p>
        </p:txBody>
      </p:sp>
      <p:cxnSp>
        <p:nvCxnSpPr>
          <p:cNvPr id="26" name="Straight Connector 72"/>
          <p:cNvCxnSpPr>
            <a:cxnSpLocks noChangeShapeType="1"/>
            <a:stCxn id="28" idx="0"/>
          </p:cNvCxnSpPr>
          <p:nvPr/>
        </p:nvCxnSpPr>
        <p:spPr bwMode="auto">
          <a:xfrm rot="16200000" flipV="1">
            <a:off x="765969" y="2239169"/>
            <a:ext cx="582612" cy="0"/>
          </a:xfrm>
          <a:prstGeom prst="line">
            <a:avLst/>
          </a:prstGeom>
          <a:noFill/>
          <a:ln w="12700" algn="ctr">
            <a:solidFill>
              <a:schemeClr val="accent5">
                <a:lumMod val="10000"/>
              </a:schemeClr>
            </a:solidFill>
            <a:round/>
            <a:headEnd/>
            <a:tailEnd/>
          </a:ln>
        </p:spPr>
      </p:cxnSp>
      <p:sp>
        <p:nvSpPr>
          <p:cNvPr id="28" name="TextBox 32"/>
          <p:cNvSpPr txBox="1">
            <a:spLocks noChangeArrowheads="1"/>
          </p:cNvSpPr>
          <p:nvPr/>
        </p:nvSpPr>
        <p:spPr bwMode="auto">
          <a:xfrm>
            <a:off x="298450" y="2530475"/>
            <a:ext cx="1517650" cy="9747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latin typeface="Arial" pitchFamily="34" charset="0"/>
                <a:cs typeface="Arial" pitchFamily="34" charset="0"/>
              </a:rPr>
              <a:t>Mobile Auction Launch: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RFA published</a:t>
            </a:r>
          </a:p>
        </p:txBody>
      </p:sp>
      <p:sp>
        <p:nvSpPr>
          <p:cNvPr id="29" name="Right Arrow 47"/>
          <p:cNvSpPr>
            <a:spLocks noChangeArrowheads="1"/>
          </p:cNvSpPr>
          <p:nvPr/>
        </p:nvSpPr>
        <p:spPr bwMode="auto">
          <a:xfrm>
            <a:off x="228600" y="1825625"/>
            <a:ext cx="8610600" cy="457200"/>
          </a:xfrm>
          <a:prstGeom prst="rightArrow">
            <a:avLst>
              <a:gd name="adj1" fmla="val 50000"/>
              <a:gd name="adj2" fmla="val 51792"/>
            </a:avLst>
          </a:prstGeom>
          <a:ln w="25400"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298450" y="1803400"/>
            <a:ext cx="8582025" cy="374650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1" name="TextBox 37"/>
          <p:cNvSpPr txBox="1">
            <a:spLocks noChangeArrowheads="1"/>
          </p:cNvSpPr>
          <p:nvPr/>
        </p:nvSpPr>
        <p:spPr bwMode="auto">
          <a:xfrm>
            <a:off x="2057400" y="1593850"/>
            <a:ext cx="1295400" cy="969963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b="1" dirty="0">
                <a:latin typeface="Arial" pitchFamily="34" charset="0"/>
                <a:cs typeface="Arial" pitchFamily="34" charset="0"/>
              </a:rPr>
              <a:t>January 2008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5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latin typeface="Arial" pitchFamily="34" charset="0"/>
                <a:cs typeface="Arial" pitchFamily="34" charset="0"/>
              </a:rPr>
              <a:t>Licensing </a:t>
            </a:r>
            <a:r>
              <a:rPr lang="en-US" sz="1300" dirty="0">
                <a:latin typeface="Arial" pitchFamily="34" charset="0"/>
                <a:cs typeface="Arial" pitchFamily="34" charset="0"/>
              </a:rPr>
              <a:t>Process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dirty="0">
                <a:latin typeface="Arial" pitchFamily="34" charset="0"/>
                <a:cs typeface="Arial" pitchFamily="34" charset="0"/>
              </a:rPr>
              <a:t>Suspended</a:t>
            </a:r>
            <a:endParaRPr lang="en-US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Equal 31"/>
          <p:cNvSpPr/>
          <p:nvPr/>
        </p:nvSpPr>
        <p:spPr bwMode="auto">
          <a:xfrm rot="18476530">
            <a:off x="1751013" y="1881188"/>
            <a:ext cx="663575" cy="320675"/>
          </a:xfrm>
          <a:prstGeom prst="mathEqual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Equal 33"/>
          <p:cNvSpPr/>
          <p:nvPr/>
        </p:nvSpPr>
        <p:spPr bwMode="auto">
          <a:xfrm rot="18476530">
            <a:off x="2970213" y="1839913"/>
            <a:ext cx="663575" cy="320675"/>
          </a:xfrm>
          <a:prstGeom prst="mathEqual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7"/>
          <p:cNvSpPr txBox="1">
            <a:spLocks noChangeArrowheads="1"/>
          </p:cNvSpPr>
          <p:nvPr/>
        </p:nvSpPr>
        <p:spPr bwMode="auto">
          <a:xfrm>
            <a:off x="338138" y="1582738"/>
            <a:ext cx="1490662" cy="293687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b="1" dirty="0">
                <a:latin typeface="Arial" pitchFamily="34" charset="0"/>
                <a:cs typeface="Arial" pitchFamily="34" charset="0"/>
              </a:rPr>
              <a:t>November 2007 </a:t>
            </a:r>
          </a:p>
        </p:txBody>
      </p:sp>
      <p:sp>
        <p:nvSpPr>
          <p:cNvPr id="36" name="TextBox 37"/>
          <p:cNvSpPr txBox="1">
            <a:spLocks noChangeArrowheads="1"/>
          </p:cNvSpPr>
          <p:nvPr/>
        </p:nvSpPr>
        <p:spPr bwMode="auto">
          <a:xfrm>
            <a:off x="4343400" y="1600200"/>
            <a:ext cx="1517650" cy="292100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b="1" dirty="0">
                <a:latin typeface="Arial" pitchFamily="34" charset="0"/>
                <a:cs typeface="Arial" pitchFamily="34" charset="0"/>
              </a:rPr>
              <a:t>To+ 2 (Mths)</a:t>
            </a:r>
            <a:endParaRPr lang="en-US" sz="13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2"/>
          <p:cNvSpPr txBox="1">
            <a:spLocks noChangeArrowheads="1"/>
          </p:cNvSpPr>
          <p:nvPr/>
        </p:nvSpPr>
        <p:spPr bwMode="auto">
          <a:xfrm>
            <a:off x="3200400" y="2514600"/>
            <a:ext cx="1066800" cy="9747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err="1">
                <a:latin typeface="Arial" pitchFamily="34" charset="0"/>
                <a:cs typeface="Arial" pitchFamily="34" charset="0"/>
              </a:rPr>
              <a:t>GoL</a:t>
            </a:r>
            <a:r>
              <a:rPr lang="en-US" sz="1200" b="1" dirty="0">
                <a:latin typeface="Arial" pitchFamily="34" charset="0"/>
                <a:cs typeface="Arial" pitchFamily="34" charset="0"/>
              </a:rPr>
              <a:t> Decision to Re launch Process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2"/>
          <p:cNvSpPr txBox="1">
            <a:spLocks noChangeArrowheads="1"/>
          </p:cNvSpPr>
          <p:nvPr/>
        </p:nvSpPr>
        <p:spPr bwMode="auto">
          <a:xfrm>
            <a:off x="5715000" y="2514600"/>
            <a:ext cx="1143000" cy="9747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latin typeface="Arial" pitchFamily="34" charset="0"/>
                <a:cs typeface="Arial" pitchFamily="34" charset="0"/>
              </a:rPr>
              <a:t>Auction – Announcing two winning bidders 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7"/>
          <p:cNvSpPr txBox="1">
            <a:spLocks noChangeArrowheads="1"/>
          </p:cNvSpPr>
          <p:nvPr/>
        </p:nvSpPr>
        <p:spPr bwMode="auto">
          <a:xfrm>
            <a:off x="3429000" y="1582738"/>
            <a:ext cx="1303338" cy="293687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b="1" dirty="0">
                <a:latin typeface="Arial" pitchFamily="34" charset="0"/>
                <a:cs typeface="Arial" pitchFamily="34" charset="0"/>
              </a:rPr>
              <a:t>     To</a:t>
            </a:r>
            <a:endParaRPr lang="en-US" sz="13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7"/>
          <p:cNvSpPr txBox="1">
            <a:spLocks noChangeArrowheads="1"/>
          </p:cNvSpPr>
          <p:nvPr/>
        </p:nvSpPr>
        <p:spPr bwMode="auto">
          <a:xfrm>
            <a:off x="6940550" y="1573213"/>
            <a:ext cx="1517650" cy="293687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b="1" dirty="0">
                <a:latin typeface="Arial" pitchFamily="34" charset="0"/>
                <a:cs typeface="Arial" pitchFamily="34" charset="0"/>
              </a:rPr>
              <a:t>To+ 5 (Mths)</a:t>
            </a:r>
            <a:endParaRPr lang="en-US" sz="13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32"/>
          <p:cNvSpPr txBox="1">
            <a:spLocks noChangeArrowheads="1"/>
          </p:cNvSpPr>
          <p:nvPr/>
        </p:nvSpPr>
        <p:spPr bwMode="auto">
          <a:xfrm>
            <a:off x="6940550" y="2517775"/>
            <a:ext cx="1898650" cy="9747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latin typeface="Arial" pitchFamily="34" charset="0"/>
                <a:cs typeface="Arial" pitchFamily="34" charset="0"/>
              </a:rPr>
              <a:t>Handover </a:t>
            </a:r>
            <a:r>
              <a:rPr lang="en-US" sz="1200" b="1" dirty="0">
                <a:latin typeface="Arial" pitchFamily="34" charset="0"/>
                <a:cs typeface="Arial" pitchFamily="34" charset="0"/>
              </a:rPr>
              <a:t>completed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i="1" dirty="0">
                <a:latin typeface="Arial" pitchFamily="34" charset="0"/>
                <a:cs typeface="Arial" pitchFamily="34" charset="0"/>
              </a:rPr>
              <a:t>Crucial phase that should be completed smoothly and in the specified time </a:t>
            </a:r>
          </a:p>
        </p:txBody>
      </p:sp>
      <p:cxnSp>
        <p:nvCxnSpPr>
          <p:cNvPr id="48" name="Straight Connector 200"/>
          <p:cNvCxnSpPr>
            <a:cxnSpLocks noChangeShapeType="1"/>
          </p:cNvCxnSpPr>
          <p:nvPr/>
        </p:nvCxnSpPr>
        <p:spPr bwMode="auto">
          <a:xfrm rot="5400000" flipH="1" flipV="1">
            <a:off x="4844256" y="2318544"/>
            <a:ext cx="369888" cy="0"/>
          </a:xfrm>
          <a:prstGeom prst="line">
            <a:avLst/>
          </a:prstGeom>
          <a:noFill/>
          <a:ln w="12700" algn="ctr">
            <a:solidFill>
              <a:schemeClr val="accent5">
                <a:lumMod val="10000"/>
              </a:schemeClr>
            </a:solidFill>
            <a:round/>
            <a:headEnd/>
            <a:tailEnd/>
          </a:ln>
        </p:spPr>
      </p:cxnSp>
      <p:cxnSp>
        <p:nvCxnSpPr>
          <p:cNvPr id="49" name="Straight Connector 200"/>
          <p:cNvCxnSpPr>
            <a:cxnSpLocks noChangeShapeType="1"/>
          </p:cNvCxnSpPr>
          <p:nvPr/>
        </p:nvCxnSpPr>
        <p:spPr bwMode="auto">
          <a:xfrm rot="5400000" flipH="1" flipV="1">
            <a:off x="3548856" y="2318544"/>
            <a:ext cx="369888" cy="0"/>
          </a:xfrm>
          <a:prstGeom prst="line">
            <a:avLst/>
          </a:prstGeom>
          <a:noFill/>
          <a:ln w="12700" algn="ctr">
            <a:solidFill>
              <a:schemeClr val="accent5">
                <a:lumMod val="10000"/>
              </a:schemeClr>
            </a:solidFill>
            <a:round/>
            <a:headEnd/>
            <a:tailEnd/>
          </a:ln>
        </p:spPr>
      </p:cxnSp>
      <p:sp>
        <p:nvSpPr>
          <p:cNvPr id="52" name="TextBox 32"/>
          <p:cNvSpPr txBox="1">
            <a:spLocks noChangeArrowheads="1"/>
          </p:cNvSpPr>
          <p:nvPr/>
        </p:nvSpPr>
        <p:spPr bwMode="auto">
          <a:xfrm>
            <a:off x="4419600" y="2514600"/>
            <a:ext cx="1143000" cy="9747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latin typeface="Arial" pitchFamily="34" charset="0"/>
                <a:cs typeface="Arial" pitchFamily="34" charset="0"/>
              </a:rPr>
              <a:t>Technical &amp; Pre-Auction Financial  Bids Due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3" name="Straight Connector 200"/>
          <p:cNvCxnSpPr>
            <a:cxnSpLocks noChangeShapeType="1"/>
          </p:cNvCxnSpPr>
          <p:nvPr/>
        </p:nvCxnSpPr>
        <p:spPr bwMode="auto">
          <a:xfrm rot="5400000" flipH="1" flipV="1">
            <a:off x="6139656" y="2318544"/>
            <a:ext cx="369888" cy="0"/>
          </a:xfrm>
          <a:prstGeom prst="line">
            <a:avLst/>
          </a:prstGeom>
          <a:noFill/>
          <a:ln w="12700" algn="ctr">
            <a:solidFill>
              <a:schemeClr val="accent5">
                <a:lumMod val="10000"/>
              </a:schemeClr>
            </a:solidFill>
            <a:round/>
            <a:headEnd/>
            <a:tailEnd/>
          </a:ln>
        </p:spPr>
      </p:cxnSp>
      <p:sp>
        <p:nvSpPr>
          <p:cNvPr id="55" name="TextBox 37"/>
          <p:cNvSpPr txBox="1">
            <a:spLocks noChangeArrowheads="1"/>
          </p:cNvSpPr>
          <p:nvPr/>
        </p:nvSpPr>
        <p:spPr bwMode="auto">
          <a:xfrm>
            <a:off x="5562600" y="1600200"/>
            <a:ext cx="1517650" cy="292100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b="1" dirty="0">
                <a:latin typeface="Arial" pitchFamily="34" charset="0"/>
                <a:cs typeface="Arial" pitchFamily="34" charset="0"/>
              </a:rPr>
              <a:t>To+ 3 (Mths)</a:t>
            </a:r>
            <a:endParaRPr lang="en-US" sz="13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solidFill>
            <a:srgbClr val="7030A0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sz="1600"/>
              <a:t>The way forward for regulators</a:t>
            </a:r>
            <a:endParaRPr sz="1600"/>
          </a:p>
        </p:txBody>
      </p:sp>
      <p:sp>
        <p:nvSpPr>
          <p:cNvPr id="3" name="Rectangle 2"/>
          <p:cNvSpPr/>
          <p:nvPr/>
        </p:nvSpPr>
        <p:spPr>
          <a:xfrm>
            <a:off x="152400" y="1765300"/>
            <a:ext cx="8839200" cy="39703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50000"/>
              <a:buFont typeface="Wingdings" pitchFamily="2" charset="2"/>
              <a:buChar char="ü"/>
              <a:defRPr/>
            </a:pPr>
            <a:r>
              <a:rPr lang="en-US" dirty="0"/>
              <a:t> Regulators must give higher priority to lowering the financial and physical barriers to entry to promote investments in underserved markets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50000"/>
              <a:defRPr/>
            </a:pPr>
            <a:endParaRPr lang="en-US" dirty="0"/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50000"/>
              <a:buFont typeface="Wingdings" pitchFamily="2" charset="2"/>
              <a:buChar char="ü"/>
              <a:defRPr/>
            </a:pPr>
            <a:r>
              <a:rPr lang="en-US" dirty="0"/>
              <a:t>Infrastructure sharing, both for new and existing infrastructure, has become even more pressing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50000"/>
              <a:defRPr/>
            </a:pPr>
            <a:endParaRPr lang="en-US" dirty="0"/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50000"/>
              <a:buFont typeface="Wingdings" pitchFamily="2" charset="2"/>
              <a:buChar char="ü"/>
              <a:defRPr/>
            </a:pPr>
            <a:r>
              <a:rPr lang="en-US" dirty="0"/>
              <a:t> Auctions are still the preferred way to go, not primarily for the revenue-generating objective, but for the fairness, simplicity, and transparency of a well-designed auction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50000"/>
              <a:defRPr/>
            </a:pPr>
            <a:endParaRPr lang="en-US" dirty="0"/>
          </a:p>
          <a:p>
            <a:pPr algn="just" fontAlgn="auto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50000"/>
              <a:buFont typeface="Wingdings" pitchFamily="2" charset="2"/>
              <a:buChar char="ü"/>
              <a:defRPr/>
            </a:pPr>
            <a:r>
              <a:rPr lang="en-US" dirty="0"/>
              <a:t> Regulators should look at revenue-sharing arrangements more positively than in the past for two reasons:</a:t>
            </a:r>
          </a:p>
          <a:p>
            <a:pPr lvl="1" algn="just" fontAlgn="auto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50000"/>
              <a:buFont typeface="Wingdings" pitchFamily="2" charset="2"/>
              <a:buChar char="ü"/>
              <a:defRPr/>
            </a:pPr>
            <a:r>
              <a:rPr lang="en-US" dirty="0"/>
              <a:t>As one way to ease the financing requirements of new telecom investments</a:t>
            </a:r>
          </a:p>
          <a:p>
            <a:pPr lvl="1" algn="just" fontAlgn="auto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50000"/>
              <a:buFont typeface="Wingdings" pitchFamily="2" charset="2"/>
              <a:buChar char="ü"/>
              <a:defRPr/>
            </a:pPr>
            <a:r>
              <a:rPr lang="en-US" dirty="0"/>
              <a:t>As a mechanism to ensure that the value of the telecom assets is carried over beyond the current economic and financial crisis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solidFill>
            <a:srgbClr val="7030A0"/>
          </a:solidFill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sz="1900">
                <a:latin typeface="Arial "/>
              </a:rPr>
              <a:t>Although reform has started with the establishment of the </a:t>
            </a:r>
            <a:r>
              <a:rPr sz="1900">
                <a:latin typeface="Arial "/>
              </a:rPr>
              <a:t>TRA,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sz="1900">
                <a:latin typeface="Arial "/>
              </a:rPr>
              <a:t>most telecoms </a:t>
            </a:r>
            <a:r>
              <a:rPr sz="1900">
                <a:latin typeface="Arial "/>
              </a:rPr>
              <a:t>markets in Lebanon are </a:t>
            </a:r>
            <a:r>
              <a:rPr sz="1900">
                <a:latin typeface="Arial "/>
              </a:rPr>
              <a:t>growing slowly and suffer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sz="1900">
                <a:latin typeface="Arial "/>
              </a:rPr>
              <a:t>f</a:t>
            </a:r>
            <a:r>
              <a:rPr sz="1900">
                <a:latin typeface="Arial "/>
              </a:rPr>
              <a:t>rom </a:t>
            </a:r>
            <a:r>
              <a:rPr sz="1900">
                <a:latin typeface="Arial "/>
              </a:rPr>
              <a:t>lack of </a:t>
            </a:r>
            <a:r>
              <a:rPr sz="1900">
                <a:latin typeface="Arial "/>
              </a:rPr>
              <a:t>competition</a:t>
            </a:r>
            <a:r>
              <a:rPr>
                <a:latin typeface="Arial "/>
              </a:rPr>
              <a:t/>
            </a:r>
            <a:br>
              <a:rPr>
                <a:latin typeface="Arial "/>
              </a:rPr>
            </a:br>
            <a:endParaRPr/>
          </a:p>
        </p:txBody>
      </p:sp>
      <p:grpSp>
        <p:nvGrpSpPr>
          <p:cNvPr id="22531" name="Group 43"/>
          <p:cNvGrpSpPr>
            <a:grpSpLocks/>
          </p:cNvGrpSpPr>
          <p:nvPr/>
        </p:nvGrpSpPr>
        <p:grpSpPr bwMode="auto">
          <a:xfrm>
            <a:off x="533400" y="1905000"/>
            <a:ext cx="8159750" cy="3810000"/>
            <a:chOff x="533400" y="1447800"/>
            <a:chExt cx="8686800" cy="1872712"/>
          </a:xfrm>
        </p:grpSpPr>
        <p:sp>
          <p:nvSpPr>
            <p:cNvPr id="4" name="Rectangle 3"/>
            <p:cNvSpPr/>
            <p:nvPr/>
          </p:nvSpPr>
          <p:spPr>
            <a:xfrm>
              <a:off x="533400" y="1447800"/>
              <a:ext cx="1676519" cy="380785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tx1"/>
                  </a:solidFill>
                </a:rPr>
                <a:t>Current Indicators </a:t>
              </a:r>
              <a:endParaRPr 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209919" y="1822342"/>
              <a:ext cx="1372312" cy="380785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tx1"/>
                  </a:solidFill>
                </a:rPr>
                <a:t>35%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533400" y="1822342"/>
              <a:ext cx="1676519" cy="380785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tx1"/>
                  </a:solidFill>
                </a:rPr>
                <a:t>Mobile Market 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533400" y="2196885"/>
              <a:ext cx="1676519" cy="380785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tx1"/>
                  </a:solidFill>
                </a:rPr>
                <a:t>Fixed Market 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533400" y="2565185"/>
              <a:ext cx="1676519" cy="380785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tx1"/>
                  </a:solidFill>
                </a:rPr>
                <a:t>Internet Market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533400" y="2939727"/>
              <a:ext cx="1676519" cy="380785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tx1"/>
                  </a:solidFill>
                </a:rPr>
                <a:t>ADSL Market 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582230" y="1822342"/>
              <a:ext cx="1370622" cy="380785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209919" y="1447800"/>
              <a:ext cx="1524415" cy="374542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tx1"/>
                  </a:solidFill>
                </a:rPr>
                <a:t>Penetration 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582230" y="1447800"/>
              <a:ext cx="1370622" cy="374542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tx1"/>
                  </a:solidFill>
                </a:rPr>
                <a:t>Number of SP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952852" y="1447800"/>
              <a:ext cx="2134519" cy="374542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tx1"/>
                  </a:solidFill>
                </a:rPr>
                <a:t>Private / State-owned 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087371" y="1447800"/>
              <a:ext cx="2132829" cy="374542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tx1"/>
                  </a:solidFill>
                </a:rPr>
                <a:t>Level of Competition 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952852" y="1822342"/>
              <a:ext cx="2134519" cy="380785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tx1"/>
                  </a:solidFill>
                </a:rPr>
                <a:t>State-Owned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7087371" y="1822342"/>
              <a:ext cx="2132829" cy="380785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tx1"/>
                  </a:solidFill>
                </a:rPr>
                <a:t>Monopoly 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209919" y="2196885"/>
              <a:ext cx="1372312" cy="380785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tx1"/>
                  </a:solidFill>
                </a:rPr>
                <a:t>63%</a:t>
              </a:r>
              <a:r>
                <a:rPr lang="en-US" sz="1600" baseline="30000" dirty="0">
                  <a:solidFill>
                    <a:schemeClr val="tx1"/>
                  </a:solidFill>
                </a:rPr>
                <a:t> (*)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dirty="0">
                <a:solidFill>
                  <a:schemeClr val="tx1"/>
                </a:solidFill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tx1"/>
                  </a:solidFill>
                </a:rPr>
                <a:t> </a:t>
              </a:r>
              <a:endParaRPr 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582230" y="2196885"/>
              <a:ext cx="1370622" cy="380785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952852" y="2196885"/>
              <a:ext cx="2134519" cy="380785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tx1"/>
                  </a:solidFill>
                </a:rPr>
                <a:t>State-Owned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7087371" y="2196885"/>
              <a:ext cx="2132829" cy="380785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tx1"/>
                  </a:solidFill>
                </a:rPr>
                <a:t>Monopoly 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209919" y="2565185"/>
              <a:ext cx="1372312" cy="380785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tx1"/>
                  </a:solidFill>
                </a:rPr>
                <a:t>32.5%</a:t>
              </a:r>
              <a:r>
                <a:rPr lang="en-US" sz="1600" baseline="30000" dirty="0">
                  <a:solidFill>
                    <a:schemeClr val="tx1"/>
                  </a:solidFill>
                </a:rPr>
                <a:t> </a:t>
              </a:r>
              <a:r>
                <a:rPr lang="en-US" sz="1600" baseline="30000" dirty="0">
                  <a:solidFill>
                    <a:schemeClr val="tx1"/>
                  </a:solidFill>
                </a:rPr>
                <a:t>(*)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dirty="0">
                <a:solidFill>
                  <a:schemeClr val="tx1"/>
                </a:solidFill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582230" y="2565185"/>
              <a:ext cx="1370622" cy="380785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tx1"/>
                  </a:solidFill>
                </a:rPr>
                <a:t>~ 16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952852" y="2565185"/>
              <a:ext cx="2134519" cy="380785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tx1"/>
                  </a:solidFill>
                </a:rPr>
                <a:t>Private 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7087371" y="2565185"/>
              <a:ext cx="2132829" cy="380785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tx1"/>
                  </a:solidFill>
                </a:rPr>
                <a:t>Competition 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209919" y="2939727"/>
              <a:ext cx="1372312" cy="380785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tx1"/>
                  </a:solidFill>
                </a:rPr>
                <a:t>~ </a:t>
              </a:r>
              <a:r>
                <a:rPr lang="en-US" sz="1600" b="1" dirty="0">
                  <a:solidFill>
                    <a:schemeClr val="tx1"/>
                  </a:solidFill>
                </a:rPr>
                <a:t>7.7% </a:t>
              </a:r>
              <a:r>
                <a:rPr lang="en-US" sz="1600" baseline="30000" dirty="0">
                  <a:solidFill>
                    <a:schemeClr val="tx1"/>
                  </a:solidFill>
                </a:rPr>
                <a:t>(*)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dirty="0">
                <a:solidFill>
                  <a:schemeClr val="tx1"/>
                </a:solidFill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baseline="30000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582230" y="2939727"/>
              <a:ext cx="1370622" cy="380785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tx1"/>
                  </a:solidFill>
                </a:rPr>
                <a:t>~ 8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952852" y="2939727"/>
              <a:ext cx="2134519" cy="380785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 err="1">
                  <a:solidFill>
                    <a:schemeClr val="tx1"/>
                  </a:solidFill>
                </a:rPr>
                <a:t>MoT</a:t>
              </a:r>
              <a:r>
                <a:rPr lang="en-US" sz="1600" b="1" dirty="0">
                  <a:solidFill>
                    <a:schemeClr val="tx1"/>
                  </a:solidFill>
                </a:rPr>
                <a:t> / </a:t>
              </a:r>
              <a:r>
                <a:rPr lang="en-US" sz="1600" b="1" dirty="0" err="1">
                  <a:solidFill>
                    <a:schemeClr val="tx1"/>
                  </a:solidFill>
                </a:rPr>
                <a:t>Ogero</a:t>
              </a:r>
              <a:endParaRPr lang="en-US" sz="1600" b="1" dirty="0">
                <a:solidFill>
                  <a:schemeClr val="tx1"/>
                </a:solidFill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tx1"/>
                  </a:solidFill>
                </a:rPr>
                <a:t>Private (</a:t>
              </a:r>
              <a:r>
                <a:rPr lang="en-US" sz="1600" b="1" dirty="0" err="1">
                  <a:solidFill>
                    <a:schemeClr val="tx1"/>
                  </a:solidFill>
                </a:rPr>
                <a:t>bitstream</a:t>
              </a:r>
              <a:r>
                <a:rPr lang="en-US" sz="1600" b="1" dirty="0">
                  <a:solidFill>
                    <a:schemeClr val="tx1"/>
                  </a:solidFill>
                </a:rPr>
                <a:t>, line sharing) </a:t>
              </a:r>
              <a:endParaRPr 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087371" y="2939727"/>
              <a:ext cx="2132829" cy="380785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chemeClr val="tx1"/>
                  </a:solidFill>
                </a:rPr>
                <a:t>Limited Competition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solidFill>
            <a:srgbClr val="7030A0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sz="160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sz="1600"/>
              <a:t>T</a:t>
            </a:r>
            <a:r>
              <a:rPr sz="1600"/>
              <a:t>he telecommunications market</a:t>
            </a:r>
            <a:r>
              <a:rPr sz="1600"/>
              <a:t> </a:t>
            </a:r>
            <a:r>
              <a:rPr sz="1600"/>
              <a:t>is still underdeveloped when compared </a:t>
            </a:r>
            <a:r>
              <a:rPr sz="1600"/>
              <a:t>to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sz="1600"/>
              <a:t>o</a:t>
            </a:r>
            <a:r>
              <a:rPr sz="1600"/>
              <a:t>ther countries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/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320675" y="2097088"/>
          <a:ext cx="2955925" cy="2971800"/>
        </p:xfrm>
        <a:graphic>
          <a:graphicData uri="http://schemas.openxmlformats.org/presentationml/2006/ole">
            <p:oleObj spid="_x0000_s1026" name="Chart" r:id="rId4" imgW="3248025" imgH="3009900" progId="MSGraph.Chart.8">
              <p:embed followColorScheme="full"/>
            </p:oleObj>
          </a:graphicData>
        </a:graphic>
      </p:graphicFrame>
      <p:graphicFrame>
        <p:nvGraphicFramePr>
          <p:cNvPr id="1027" name="Object 7"/>
          <p:cNvGraphicFramePr>
            <a:graphicFrameLocks noChangeAspect="1"/>
          </p:cNvGraphicFramePr>
          <p:nvPr/>
        </p:nvGraphicFramePr>
        <p:xfrm>
          <a:off x="3178175" y="2147888"/>
          <a:ext cx="2954338" cy="2921000"/>
        </p:xfrm>
        <a:graphic>
          <a:graphicData uri="http://schemas.openxmlformats.org/presentationml/2006/ole">
            <p:oleObj spid="_x0000_s1027" name="Chart" r:id="rId5" imgW="3248025" imgH="2962275" progId="MSGraph.Chart.8">
              <p:embed followColorScheme="full"/>
            </p:oleObj>
          </a:graphicData>
        </a:graphic>
      </p:graphicFrame>
      <p:graphicFrame>
        <p:nvGraphicFramePr>
          <p:cNvPr id="1029" name="Object 10"/>
          <p:cNvGraphicFramePr>
            <a:graphicFrameLocks noChangeAspect="1"/>
          </p:cNvGraphicFramePr>
          <p:nvPr/>
        </p:nvGraphicFramePr>
        <p:xfrm>
          <a:off x="6062663" y="2185988"/>
          <a:ext cx="2955925" cy="2908300"/>
        </p:xfrm>
        <a:graphic>
          <a:graphicData uri="http://schemas.openxmlformats.org/presentationml/2006/ole">
            <p:oleObj spid="_x0000_s1029" r:id="rId6" imgW="2950720" imgH="2908044" progId="Excel.Chart.8">
              <p:embed/>
            </p:oleObj>
          </a:graphicData>
        </a:graphic>
      </p:graphicFrame>
      <p:sp>
        <p:nvSpPr>
          <p:cNvPr id="1030" name="Text Box 4"/>
          <p:cNvSpPr txBox="1">
            <a:spLocks noChangeArrowheads="1"/>
          </p:cNvSpPr>
          <p:nvPr/>
        </p:nvSpPr>
        <p:spPr bwMode="auto">
          <a:xfrm>
            <a:off x="990600" y="1676400"/>
            <a:ext cx="1909763" cy="369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200" b="1">
                <a:latin typeface="Calibri" pitchFamily="34" charset="0"/>
              </a:rPr>
              <a:t>Fixed Line Penetration vs.</a:t>
            </a:r>
          </a:p>
          <a:p>
            <a:pPr algn="ctr" eaLnBrk="0" hangingPunct="0"/>
            <a:r>
              <a:rPr lang="en-US" sz="1200" b="1">
                <a:latin typeface="Calibri" pitchFamily="34" charset="0"/>
              </a:rPr>
              <a:t> GDP per Capita (2005)</a:t>
            </a:r>
          </a:p>
        </p:txBody>
      </p:sp>
      <p:sp>
        <p:nvSpPr>
          <p:cNvPr id="1031" name="Text Box 5"/>
          <p:cNvSpPr txBox="1">
            <a:spLocks noChangeArrowheads="1"/>
          </p:cNvSpPr>
          <p:nvPr/>
        </p:nvSpPr>
        <p:spPr bwMode="auto">
          <a:xfrm rot="-5400000">
            <a:off x="-231774" y="3530600"/>
            <a:ext cx="1027112" cy="15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ctr" eaLnBrk="0" hangingPunct="0"/>
            <a:r>
              <a:rPr lang="en-US" sz="1000">
                <a:latin typeface="Calibri" pitchFamily="34" charset="0"/>
              </a:rPr>
              <a:t>PSTN Penetration</a:t>
            </a:r>
          </a:p>
        </p:txBody>
      </p:sp>
      <p:sp>
        <p:nvSpPr>
          <p:cNvPr id="1032" name="Text Box 6"/>
          <p:cNvSpPr txBox="1">
            <a:spLocks noChangeArrowheads="1"/>
          </p:cNvSpPr>
          <p:nvPr/>
        </p:nvSpPr>
        <p:spPr bwMode="auto">
          <a:xfrm>
            <a:off x="676275" y="5043488"/>
            <a:ext cx="24844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/>
            <a:r>
              <a:rPr lang="en-US" sz="1000">
                <a:latin typeface="Calibri" pitchFamily="34" charset="0"/>
              </a:rPr>
              <a:t>GDP per Capita (USD/ Year)</a:t>
            </a:r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 rot="-5400000">
            <a:off x="2700338" y="3546475"/>
            <a:ext cx="1062038" cy="15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ctr" eaLnBrk="0" hangingPunct="0"/>
            <a:r>
              <a:rPr lang="en-US" sz="1000">
                <a:latin typeface="Calibri" pitchFamily="34" charset="0"/>
              </a:rPr>
              <a:t>Mobile Penetration</a:t>
            </a:r>
          </a:p>
        </p:txBody>
      </p:sp>
      <p:sp>
        <p:nvSpPr>
          <p:cNvPr id="1034" name="Text Box 12"/>
          <p:cNvSpPr txBox="1">
            <a:spLocks noChangeArrowheads="1"/>
          </p:cNvSpPr>
          <p:nvPr/>
        </p:nvSpPr>
        <p:spPr bwMode="auto">
          <a:xfrm rot="-5400000">
            <a:off x="5513388" y="3571875"/>
            <a:ext cx="1116012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ctr" eaLnBrk="0" hangingPunct="0"/>
            <a:r>
              <a:rPr lang="en-US" sz="1000">
                <a:latin typeface="Calibri" pitchFamily="34" charset="0"/>
              </a:rPr>
              <a:t>Internet Penetration</a:t>
            </a:r>
          </a:p>
        </p:txBody>
      </p:sp>
      <p:sp>
        <p:nvSpPr>
          <p:cNvPr id="1035" name="Text Box 8"/>
          <p:cNvSpPr txBox="1">
            <a:spLocks noChangeArrowheads="1"/>
          </p:cNvSpPr>
          <p:nvPr/>
        </p:nvSpPr>
        <p:spPr bwMode="auto">
          <a:xfrm>
            <a:off x="3962400" y="1676400"/>
            <a:ext cx="1677988" cy="369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200" b="1">
                <a:latin typeface="Calibri" pitchFamily="34" charset="0"/>
              </a:rPr>
              <a:t>Mobile Penetration vs. </a:t>
            </a:r>
          </a:p>
          <a:p>
            <a:pPr algn="ctr" eaLnBrk="0" hangingPunct="0"/>
            <a:r>
              <a:rPr lang="en-US" sz="1200" b="1">
                <a:latin typeface="Calibri" pitchFamily="34" charset="0"/>
              </a:rPr>
              <a:t>GDP per Capita (2005)</a:t>
            </a:r>
          </a:p>
        </p:txBody>
      </p:sp>
      <p:sp>
        <p:nvSpPr>
          <p:cNvPr id="1036" name="Text Box 11"/>
          <p:cNvSpPr txBox="1">
            <a:spLocks noChangeArrowheads="1"/>
          </p:cNvSpPr>
          <p:nvPr/>
        </p:nvSpPr>
        <p:spPr bwMode="auto">
          <a:xfrm>
            <a:off x="6858000" y="1676400"/>
            <a:ext cx="1709738" cy="369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200" b="1">
                <a:latin typeface="Calibri" pitchFamily="34" charset="0"/>
              </a:rPr>
              <a:t>Internet Penetration vs.</a:t>
            </a:r>
          </a:p>
          <a:p>
            <a:pPr algn="ctr" eaLnBrk="0" hangingPunct="0"/>
            <a:r>
              <a:rPr lang="en-US" sz="1200" b="1">
                <a:latin typeface="Calibri" pitchFamily="34" charset="0"/>
              </a:rPr>
              <a:t> GDP per Capita (2005)</a:t>
            </a:r>
          </a:p>
        </p:txBody>
      </p:sp>
      <p:sp>
        <p:nvSpPr>
          <p:cNvPr id="1037" name="Text Box 15"/>
          <p:cNvSpPr txBox="1">
            <a:spLocks noChangeArrowheads="1"/>
          </p:cNvSpPr>
          <p:nvPr/>
        </p:nvSpPr>
        <p:spPr bwMode="auto">
          <a:xfrm>
            <a:off x="3578225" y="5043488"/>
            <a:ext cx="24844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/>
            <a:r>
              <a:rPr lang="en-US" sz="1000">
                <a:latin typeface="Calibri" pitchFamily="34" charset="0"/>
              </a:rPr>
              <a:t>GDP per Capita (USD/ Year)</a:t>
            </a:r>
          </a:p>
        </p:txBody>
      </p:sp>
      <p:sp>
        <p:nvSpPr>
          <p:cNvPr id="1038" name="Text Box 13"/>
          <p:cNvSpPr txBox="1">
            <a:spLocks noChangeArrowheads="1"/>
          </p:cNvSpPr>
          <p:nvPr/>
        </p:nvSpPr>
        <p:spPr bwMode="auto">
          <a:xfrm>
            <a:off x="6969125" y="5043488"/>
            <a:ext cx="1633538" cy="15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000">
                <a:latin typeface="Calibri" pitchFamily="34" charset="0"/>
              </a:rPr>
              <a:t>GDP per Capita (USD/ Year)</a:t>
            </a:r>
          </a:p>
        </p:txBody>
      </p:sp>
      <p:sp>
        <p:nvSpPr>
          <p:cNvPr id="1039" name="Text Box 14"/>
          <p:cNvSpPr txBox="1">
            <a:spLocks noChangeArrowheads="1"/>
          </p:cNvSpPr>
          <p:nvPr/>
        </p:nvSpPr>
        <p:spPr bwMode="auto">
          <a:xfrm>
            <a:off x="228600" y="6477000"/>
            <a:ext cx="4303713" cy="231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46038" tIns="46038" rIns="46038" bIns="46038">
            <a:spAutoFit/>
          </a:bodyPr>
          <a:lstStyle/>
          <a:p>
            <a:pPr eaLnBrk="0" hangingPunct="0"/>
            <a:r>
              <a:rPr lang="en-US" sz="900" i="1">
                <a:latin typeface="Calibri" pitchFamily="34" charset="0"/>
              </a:rPr>
              <a:t>Sources:  Economist Intelligence Unit, interviews with industry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57200" y="5334000"/>
            <a:ext cx="2819400" cy="646113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+mn-lt"/>
                <a:cs typeface="+mn-cs"/>
              </a:rPr>
              <a:t>With its GDP per Capita, Lebanon should be at around 55% penetration rate in Fixed Lines.</a:t>
            </a:r>
            <a:endParaRPr lang="en-US" sz="1200" dirty="0">
              <a:latin typeface="+mn-lt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429000" y="5334000"/>
            <a:ext cx="2743200" cy="646113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+mn-lt"/>
                <a:cs typeface="+mn-cs"/>
              </a:rPr>
              <a:t>With its GDP per Capita, Lebanon should be at around 60% penetration rate in Mobile Lines.</a:t>
            </a:r>
            <a:endParaRPr lang="en-US" sz="1200" dirty="0">
              <a:latin typeface="+mn-lt"/>
              <a:cs typeface="+mn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324600" y="5334000"/>
            <a:ext cx="2743200" cy="646113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+mn-lt"/>
                <a:cs typeface="+mn-cs"/>
              </a:rPr>
              <a:t>With its GDP per Capita, Lebanon should be at around 22% penetration rate in Internet.</a:t>
            </a:r>
            <a:endParaRPr lang="en-US" sz="1200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solidFill>
            <a:srgbClr val="7030A0"/>
          </a:solidFill>
          <a:ln>
            <a:solidFill>
              <a:srgbClr val="7030A0"/>
            </a:solidFill>
          </a:ln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sz="1600"/>
              <a:t>The TRA has assessed the strengths and opportunities of </a:t>
            </a:r>
            <a:r>
              <a:rPr sz="1600"/>
              <a:t>the telecommunications </a:t>
            </a:r>
            <a:r>
              <a:rPr sz="1600"/>
              <a:t>market in its reform and liberalization process</a:t>
            </a:r>
          </a:p>
        </p:txBody>
      </p:sp>
      <p:sp>
        <p:nvSpPr>
          <p:cNvPr id="3" name="AutoShape 13"/>
          <p:cNvSpPr>
            <a:spLocks noChangeArrowheads="1"/>
          </p:cNvSpPr>
          <p:nvPr/>
        </p:nvSpPr>
        <p:spPr bwMode="auto">
          <a:xfrm>
            <a:off x="1454150" y="3200400"/>
            <a:ext cx="2051050" cy="1371600"/>
          </a:xfrm>
          <a:prstGeom prst="roundRect">
            <a:avLst>
              <a:gd name="adj" fmla="val 3101"/>
            </a:avLst>
          </a:prstGeom>
          <a:ln>
            <a:solidFill>
              <a:srgbClr val="7030A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45720" tIns="46038" rIns="45720" bIns="46038" anchor="ctr"/>
          <a:lstStyle/>
          <a:p>
            <a:pPr marL="231775" indent="-231775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en-US" sz="1200" dirty="0">
                <a:cs typeface="Times New Roman" pitchFamily="18" charset="0"/>
              </a:rPr>
              <a:t>Pent up demand for </a:t>
            </a:r>
            <a:r>
              <a:rPr lang="en-US" sz="1200" dirty="0">
                <a:cs typeface="Times New Roman" pitchFamily="18" charset="0"/>
              </a:rPr>
              <a:t>Mobile </a:t>
            </a:r>
            <a:r>
              <a:rPr lang="en-US" sz="1200" dirty="0">
                <a:cs typeface="Times New Roman" pitchFamily="18" charset="0"/>
              </a:rPr>
              <a:t>services </a:t>
            </a:r>
          </a:p>
          <a:p>
            <a:pPr marL="231775" indent="-231775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en-US" sz="1200" dirty="0">
                <a:cs typeface="Times New Roman" pitchFamily="18" charset="0"/>
              </a:rPr>
              <a:t>High </a:t>
            </a:r>
            <a:r>
              <a:rPr lang="en-US" sz="1200" dirty="0">
                <a:cs typeface="Times New Roman" pitchFamily="18" charset="0"/>
              </a:rPr>
              <a:t>Mobile revenues (ARPU over US$ 65/month) </a:t>
            </a:r>
            <a:endParaRPr lang="en-US" sz="1200" dirty="0">
              <a:cs typeface="Times New Roman" pitchFamily="18" charset="0"/>
            </a:endParaRPr>
          </a:p>
        </p:txBody>
      </p:sp>
      <p:sp>
        <p:nvSpPr>
          <p:cNvPr id="4" name="AutoShape 14"/>
          <p:cNvSpPr>
            <a:spLocks noChangeArrowheads="1"/>
          </p:cNvSpPr>
          <p:nvPr/>
        </p:nvSpPr>
        <p:spPr bwMode="auto">
          <a:xfrm>
            <a:off x="3581400" y="3200400"/>
            <a:ext cx="2667000" cy="1371600"/>
          </a:xfrm>
          <a:prstGeom prst="roundRect">
            <a:avLst>
              <a:gd name="adj" fmla="val 3874"/>
            </a:avLst>
          </a:prstGeom>
          <a:ln>
            <a:solidFill>
              <a:srgbClr val="7030A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45720" tIns="46038" rIns="45720" bIns="46038" anchor="ctr"/>
          <a:lstStyle/>
          <a:p>
            <a:pPr marL="231775" indent="-231775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defRPr/>
            </a:pPr>
            <a:r>
              <a:rPr lang="en-US" sz="1200" b="1" dirty="0">
                <a:solidFill>
                  <a:schemeClr val="tx1"/>
                </a:solidFill>
                <a:cs typeface="Times New Roman" pitchFamily="18" charset="0"/>
              </a:rPr>
              <a:t>High charges</a:t>
            </a:r>
          </a:p>
          <a:p>
            <a:pPr marL="231775" indent="-231775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en-US" sz="1200" dirty="0">
                <a:solidFill>
                  <a:schemeClr val="tx1"/>
                </a:solidFill>
                <a:cs typeface="Times New Roman" pitchFamily="18" charset="0"/>
              </a:rPr>
              <a:t>Lag behind in terms of new technologies</a:t>
            </a:r>
          </a:p>
          <a:p>
            <a:pPr marL="231775" indent="-231775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en-US" sz="1200" dirty="0">
                <a:solidFill>
                  <a:schemeClr val="tx1"/>
                </a:solidFill>
                <a:cs typeface="Times New Roman" pitchFamily="18" charset="0"/>
              </a:rPr>
              <a:t>Low market penetration</a:t>
            </a:r>
          </a:p>
          <a:p>
            <a:pPr marL="231775" indent="-231775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en-US" sz="1200" dirty="0">
                <a:solidFill>
                  <a:schemeClr val="tx1"/>
                </a:solidFill>
                <a:cs typeface="Times New Roman" pitchFamily="18" charset="0"/>
              </a:rPr>
              <a:t>Limited choice in mobile </a:t>
            </a:r>
            <a:r>
              <a:rPr lang="en-US" sz="1200" dirty="0">
                <a:solidFill>
                  <a:schemeClr val="tx1"/>
                </a:solidFill>
                <a:cs typeface="Times New Roman" pitchFamily="18" charset="0"/>
              </a:rPr>
              <a:t>bundled tariffs packages</a:t>
            </a:r>
            <a:endParaRPr lang="en-US" sz="1200" dirty="0">
              <a:solidFill>
                <a:schemeClr val="tx1"/>
              </a:solidFill>
              <a:cs typeface="Times New Roman" pitchFamily="18" charset="0"/>
            </a:endParaRPr>
          </a:p>
          <a:p>
            <a:pPr marL="231775" indent="-231775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en-US" sz="1200" dirty="0">
                <a:solidFill>
                  <a:schemeClr val="tx1"/>
                </a:solidFill>
                <a:cs typeface="Times New Roman" pitchFamily="18" charset="0"/>
              </a:rPr>
              <a:t>Shortage of adequate investments</a:t>
            </a:r>
          </a:p>
        </p:txBody>
      </p:sp>
      <p:sp>
        <p:nvSpPr>
          <p:cNvPr id="5" name="AutoShape 15"/>
          <p:cNvSpPr>
            <a:spLocks noChangeArrowheads="1"/>
          </p:cNvSpPr>
          <p:nvPr/>
        </p:nvSpPr>
        <p:spPr bwMode="auto">
          <a:xfrm>
            <a:off x="1454150" y="4648200"/>
            <a:ext cx="2051050" cy="1371600"/>
          </a:xfrm>
          <a:prstGeom prst="roundRect">
            <a:avLst>
              <a:gd name="adj" fmla="val 3876"/>
            </a:avLst>
          </a:prstGeom>
          <a:ln>
            <a:solidFill>
              <a:srgbClr val="7030A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45720" tIns="46038" rIns="45720" bIns="46038" anchor="ctr"/>
          <a:lstStyle/>
          <a:p>
            <a:pPr marL="231775" indent="-231775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en-US" sz="1200" dirty="0">
                <a:cs typeface="Times New Roman" pitchFamily="18" charset="0"/>
              </a:rPr>
              <a:t>Relatively competitive </a:t>
            </a:r>
          </a:p>
          <a:p>
            <a:pPr marL="231775" indent="-231775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en-US" sz="1200" dirty="0">
                <a:cs typeface="Times New Roman" pitchFamily="18" charset="0"/>
              </a:rPr>
              <a:t>Lucrative segment</a:t>
            </a:r>
          </a:p>
          <a:p>
            <a:pPr marL="231775" indent="-231775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en-US" sz="1200" dirty="0">
                <a:cs typeface="Times New Roman" pitchFamily="18" charset="0"/>
              </a:rPr>
              <a:t>New wireless technologies deployed </a:t>
            </a:r>
          </a:p>
          <a:p>
            <a:pPr marL="231775" indent="-231775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en-US" sz="1200" dirty="0">
                <a:cs typeface="Times New Roman" pitchFamily="18" charset="0"/>
              </a:rPr>
              <a:t>Pent-up demand for data and internet services </a:t>
            </a:r>
          </a:p>
        </p:txBody>
      </p:sp>
      <p:sp>
        <p:nvSpPr>
          <p:cNvPr id="6" name="AutoShape 16"/>
          <p:cNvSpPr>
            <a:spLocks noChangeArrowheads="1"/>
          </p:cNvSpPr>
          <p:nvPr/>
        </p:nvSpPr>
        <p:spPr bwMode="auto">
          <a:xfrm>
            <a:off x="3581400" y="4648200"/>
            <a:ext cx="2667000" cy="1371600"/>
          </a:xfrm>
          <a:prstGeom prst="roundRect">
            <a:avLst>
              <a:gd name="adj" fmla="val 3876"/>
            </a:avLst>
          </a:prstGeom>
          <a:ln>
            <a:solidFill>
              <a:srgbClr val="7030A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45720" tIns="46038" rIns="45720" bIns="46038" anchor="ctr"/>
          <a:lstStyle/>
          <a:p>
            <a:pPr marL="231775" indent="-231775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defRPr/>
            </a:pPr>
            <a:r>
              <a:rPr lang="en-US" sz="1200" b="1" dirty="0">
                <a:cs typeface="Times New Roman" pitchFamily="18" charset="0"/>
              </a:rPr>
              <a:t>Shortage </a:t>
            </a:r>
            <a:r>
              <a:rPr lang="en-US" sz="1200" b="1" dirty="0">
                <a:cs typeface="Times New Roman" pitchFamily="18" charset="0"/>
              </a:rPr>
              <a:t>of international </a:t>
            </a:r>
            <a:r>
              <a:rPr lang="en-US" sz="1200" b="1" dirty="0">
                <a:cs typeface="Times New Roman" pitchFamily="18" charset="0"/>
              </a:rPr>
              <a:t>bandwidth</a:t>
            </a:r>
          </a:p>
          <a:p>
            <a:pPr marL="231775" indent="-231775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en-US" sz="1200" dirty="0">
                <a:cs typeface="Times New Roman" pitchFamily="18" charset="0"/>
              </a:rPr>
              <a:t>Access </a:t>
            </a:r>
            <a:r>
              <a:rPr lang="en-US" sz="1200" dirty="0">
                <a:cs typeface="Times New Roman" pitchFamily="18" charset="0"/>
              </a:rPr>
              <a:t>controlled by the MOT</a:t>
            </a:r>
            <a:endParaRPr lang="en-US" sz="1200" dirty="0">
              <a:cs typeface="Times New Roman" pitchFamily="18" charset="0"/>
            </a:endParaRPr>
          </a:p>
          <a:p>
            <a:pPr marL="231775" indent="-231775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en-US" sz="1200" dirty="0">
                <a:cs typeface="Times New Roman" pitchFamily="18" charset="0"/>
              </a:rPr>
              <a:t>High </a:t>
            </a:r>
            <a:r>
              <a:rPr lang="en-US" sz="1200" dirty="0">
                <a:solidFill>
                  <a:schemeClr val="tx1"/>
                </a:solidFill>
                <a:cs typeface="Times New Roman" pitchFamily="18" charset="0"/>
              </a:rPr>
              <a:t>int’l </a:t>
            </a:r>
            <a:r>
              <a:rPr lang="en-US" sz="1200" dirty="0">
                <a:solidFill>
                  <a:schemeClr val="tx1"/>
                </a:solidFill>
                <a:cs typeface="Times New Roman" pitchFamily="18" charset="0"/>
              </a:rPr>
              <a:t>bandwidth </a:t>
            </a:r>
            <a:r>
              <a:rPr lang="en-US" sz="1200" dirty="0">
                <a:solidFill>
                  <a:schemeClr val="tx1"/>
                </a:solidFill>
                <a:cs typeface="Times New Roman" pitchFamily="18" charset="0"/>
              </a:rPr>
              <a:t>prices, </a:t>
            </a:r>
            <a:r>
              <a:rPr lang="en-US" sz="1200" dirty="0">
                <a:solidFill>
                  <a:schemeClr val="tx1"/>
                </a:solidFill>
                <a:cs typeface="Times New Roman" pitchFamily="18" charset="0"/>
              </a:rPr>
              <a:t>and non optimal allocation </a:t>
            </a:r>
            <a:r>
              <a:rPr lang="en-US" sz="1200" dirty="0">
                <a:solidFill>
                  <a:schemeClr val="tx1"/>
                </a:solidFill>
                <a:cs typeface="Times New Roman" pitchFamily="18" charset="0"/>
              </a:rPr>
              <a:t>of </a:t>
            </a:r>
            <a:r>
              <a:rPr lang="en-US" sz="1200" dirty="0">
                <a:solidFill>
                  <a:schemeClr val="tx1"/>
                </a:solidFill>
                <a:cs typeface="Times New Roman" pitchFamily="18" charset="0"/>
              </a:rPr>
              <a:t>bandwidth among providers</a:t>
            </a:r>
            <a:endParaRPr lang="en-US" sz="1200" dirty="0">
              <a:solidFill>
                <a:schemeClr val="tx1"/>
              </a:solidFill>
              <a:cs typeface="Times New Roman" pitchFamily="18" charset="0"/>
            </a:endParaRPr>
          </a:p>
          <a:p>
            <a:pPr marL="231775" indent="-231775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en-US" sz="1200" dirty="0">
                <a:cs typeface="Times New Roman" pitchFamily="18" charset="0"/>
              </a:rPr>
              <a:t>Incomplete Regulatory framework</a:t>
            </a:r>
            <a:endParaRPr lang="en-US" sz="1200" dirty="0">
              <a:cs typeface="Times New Roman" pitchFamily="18" charset="0"/>
            </a:endParaRPr>
          </a:p>
        </p:txBody>
      </p:sp>
      <p:sp>
        <p:nvSpPr>
          <p:cNvPr id="7" name="AutoShape 11"/>
          <p:cNvSpPr>
            <a:spLocks noChangeArrowheads="1"/>
          </p:cNvSpPr>
          <p:nvPr/>
        </p:nvSpPr>
        <p:spPr bwMode="auto">
          <a:xfrm>
            <a:off x="1447800" y="1833563"/>
            <a:ext cx="2057400" cy="1295400"/>
          </a:xfrm>
          <a:prstGeom prst="roundRect">
            <a:avLst>
              <a:gd name="adj" fmla="val 5746"/>
            </a:avLst>
          </a:prstGeom>
          <a:ln>
            <a:solidFill>
              <a:srgbClr val="7030A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45720" tIns="46038" rIns="45720" bIns="46038" anchor="ctr"/>
          <a:lstStyle/>
          <a:p>
            <a:pPr marL="231775" indent="-231775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en-US" sz="1200" dirty="0">
                <a:cs typeface="Times New Roman" pitchFamily="18" charset="0"/>
              </a:rPr>
              <a:t>Relatively good copper infrastructure</a:t>
            </a:r>
          </a:p>
          <a:p>
            <a:pPr marL="231775" indent="-231775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en-US" sz="1200" dirty="0">
                <a:cs typeface="Times New Roman" pitchFamily="18" charset="0"/>
              </a:rPr>
              <a:t>Regionally competitive price per minute </a:t>
            </a:r>
          </a:p>
          <a:p>
            <a:pPr marL="231775" indent="-231775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Wingdings" pitchFamily="2" charset="2"/>
              <a:buChar char="§"/>
              <a:defRPr/>
            </a:pPr>
            <a:endParaRPr lang="en-US" sz="1200" dirty="0">
              <a:cs typeface="Times New Roman" pitchFamily="18" charset="0"/>
            </a:endParaRP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3581400" y="1833563"/>
            <a:ext cx="2667000" cy="1295400"/>
          </a:xfrm>
          <a:prstGeom prst="roundRect">
            <a:avLst>
              <a:gd name="adj" fmla="val 2462"/>
            </a:avLst>
          </a:prstGeom>
          <a:ln>
            <a:solidFill>
              <a:srgbClr val="7030A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45720" tIns="46038" rIns="45720" bIns="46038" anchor="ctr"/>
          <a:lstStyle/>
          <a:p>
            <a:pPr marL="231775" indent="-231775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defRPr/>
            </a:pPr>
            <a:r>
              <a:rPr lang="en-US" sz="1200" b="1" i="1" dirty="0">
                <a:cs typeface="Times New Roman" pitchFamily="18" charset="0"/>
              </a:rPr>
              <a:t>De jure </a:t>
            </a:r>
            <a:r>
              <a:rPr lang="en-US" sz="1200" b="1" dirty="0">
                <a:cs typeface="Times New Roman" pitchFamily="18" charset="0"/>
              </a:rPr>
              <a:t>MoT monopoly</a:t>
            </a:r>
          </a:p>
          <a:p>
            <a:pPr marL="231775" indent="-231775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en-US" sz="1200" dirty="0">
                <a:cs typeface="Times New Roman" pitchFamily="18" charset="0"/>
              </a:rPr>
              <a:t>Low</a:t>
            </a:r>
            <a:r>
              <a:rPr lang="en-US" sz="1200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1200" dirty="0">
                <a:cs typeface="Times New Roman" pitchFamily="18" charset="0"/>
              </a:rPr>
              <a:t>incentive </a:t>
            </a:r>
            <a:r>
              <a:rPr lang="en-US" sz="1200" dirty="0">
                <a:cs typeface="Times New Roman" pitchFamily="18" charset="0"/>
              </a:rPr>
              <a:t>to upgrade the infrastructure and introduce new technologies </a:t>
            </a:r>
          </a:p>
          <a:p>
            <a:pPr marL="231775" indent="-231775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en-US" sz="1200" dirty="0">
                <a:cs typeface="Times New Roman" pitchFamily="18" charset="0"/>
              </a:rPr>
              <a:t>Low penetration rate</a:t>
            </a:r>
          </a:p>
          <a:p>
            <a:pPr marL="231775" indent="-231775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en-US" sz="1200" dirty="0">
                <a:cs typeface="Times New Roman" pitchFamily="18" charset="0"/>
              </a:rPr>
              <a:t>Stagnant growth</a:t>
            </a:r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6324600" y="1828800"/>
            <a:ext cx="2590800" cy="4191000"/>
          </a:xfrm>
          <a:prstGeom prst="roundRect">
            <a:avLst>
              <a:gd name="adj" fmla="val 2303"/>
            </a:avLst>
          </a:prstGeom>
          <a:ln>
            <a:solidFill>
              <a:srgbClr val="7030A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45720" tIns="46038" rIns="45720" bIns="46038" anchor="ctr"/>
          <a:lstStyle/>
          <a:p>
            <a:pPr marL="231775" indent="-231775" fontAlgn="auto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marL="231775" indent="-231775" fontAlgn="auto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marL="231775" indent="-231775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en-US" sz="1400" dirty="0">
                <a:solidFill>
                  <a:schemeClr val="tx1"/>
                </a:solidFill>
              </a:rPr>
              <a:t>High </a:t>
            </a:r>
            <a:r>
              <a:rPr lang="en-US" sz="1400" dirty="0">
                <a:solidFill>
                  <a:schemeClr val="tx1"/>
                </a:solidFill>
              </a:rPr>
              <a:t>pent-up </a:t>
            </a:r>
            <a:r>
              <a:rPr lang="en-US" sz="1400" dirty="0">
                <a:solidFill>
                  <a:schemeClr val="tx1"/>
                </a:solidFill>
              </a:rPr>
              <a:t>demand and important growth potential in all telecom markets</a:t>
            </a:r>
          </a:p>
          <a:p>
            <a:pPr marL="231775" indent="-231775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marL="231775" indent="-231775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en-US" sz="1400" dirty="0">
                <a:solidFill>
                  <a:schemeClr val="tx1"/>
                </a:solidFill>
              </a:rPr>
              <a:t>Growing economy with a stable financial system</a:t>
            </a:r>
          </a:p>
          <a:p>
            <a:pPr marL="231775" indent="-231775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marL="231775" indent="-231775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en-US" sz="1400" dirty="0">
                <a:solidFill>
                  <a:schemeClr val="tx1"/>
                </a:solidFill>
              </a:rPr>
              <a:t>Appropriate regulatory framework to attract investors</a:t>
            </a:r>
          </a:p>
          <a:p>
            <a:pPr marL="231775" indent="-231775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marL="231775" indent="-231775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en-US" sz="1400" dirty="0">
                <a:solidFill>
                  <a:schemeClr val="tx1"/>
                </a:solidFill>
              </a:rPr>
              <a:t>Consumer </a:t>
            </a:r>
            <a:r>
              <a:rPr lang="en-US" sz="1400" dirty="0">
                <a:solidFill>
                  <a:schemeClr val="tx1"/>
                </a:solidFill>
              </a:rPr>
              <a:t>behavior/early adopter of telecom services</a:t>
            </a:r>
          </a:p>
          <a:p>
            <a:pPr marL="231775" indent="-231775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marL="231775" indent="-231775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en-US" sz="1400" dirty="0">
                <a:solidFill>
                  <a:schemeClr val="tx1"/>
                </a:solidFill>
              </a:rPr>
              <a:t>Liberal political and social environment</a:t>
            </a:r>
          </a:p>
          <a:p>
            <a:pPr marL="231775" indent="-231775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marL="231775" indent="-231775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en-US" sz="1400" dirty="0">
                <a:solidFill>
                  <a:schemeClr val="tx1"/>
                </a:solidFill>
              </a:rPr>
              <a:t>Dynamic private sector</a:t>
            </a:r>
            <a:endParaRPr lang="en-US" sz="1400" dirty="0">
              <a:solidFill>
                <a:schemeClr val="tx1"/>
              </a:solidFill>
            </a:endParaRPr>
          </a:p>
          <a:p>
            <a:pPr marL="231775" indent="-231775" fontAlgn="auto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Font typeface="Wingdings" pitchFamily="2" charset="2"/>
              <a:buChar char="§"/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 marL="231775" indent="-231775" fontAlgn="auto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Font typeface="Wingdings" pitchFamily="2" charset="2"/>
              <a:buChar char="§"/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 marL="231775" indent="-231775" fontAlgn="auto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Font typeface="Wingdings" pitchFamily="2" charset="2"/>
              <a:buChar char="§"/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0" y="1828800"/>
            <a:ext cx="1447800" cy="1295400"/>
          </a:xfrm>
          <a:prstGeom prst="roundRect">
            <a:avLst>
              <a:gd name="adj" fmla="val 16667"/>
            </a:avLst>
          </a:prstGeom>
          <a:solidFill>
            <a:schemeClr val="accent4">
              <a:lumMod val="60000"/>
              <a:lumOff val="40000"/>
            </a:schemeClr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  <a:cs typeface="+mn-cs"/>
              </a:rPr>
              <a:t>Fixed Voice</a:t>
            </a:r>
          </a:p>
        </p:txBody>
      </p:sp>
      <p:sp>
        <p:nvSpPr>
          <p:cNvPr id="23563" name="Rectangle 10"/>
          <p:cNvSpPr>
            <a:spLocks noChangeArrowheads="1"/>
          </p:cNvSpPr>
          <p:nvPr/>
        </p:nvSpPr>
        <p:spPr bwMode="auto">
          <a:xfrm>
            <a:off x="0" y="3276600"/>
            <a:ext cx="11652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20000"/>
              </a:spcBef>
            </a:pPr>
            <a:r>
              <a:rPr lang="en-US" b="1">
                <a:latin typeface="Calibri" pitchFamily="34" charset="0"/>
              </a:rPr>
              <a:t>Mobile</a:t>
            </a:r>
          </a:p>
        </p:txBody>
      </p:sp>
      <p:sp>
        <p:nvSpPr>
          <p:cNvPr id="23564" name="Rectangle 11"/>
          <p:cNvSpPr>
            <a:spLocks noChangeArrowheads="1"/>
          </p:cNvSpPr>
          <p:nvPr/>
        </p:nvSpPr>
        <p:spPr bwMode="auto">
          <a:xfrm rot="10800000" flipV="1">
            <a:off x="533400" y="5181600"/>
            <a:ext cx="6334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20000"/>
              </a:spcBef>
            </a:pPr>
            <a:r>
              <a:rPr lang="en-US" b="1">
                <a:latin typeface="Calibri" pitchFamily="34" charset="0"/>
              </a:rPr>
              <a:t>Data</a:t>
            </a:r>
          </a:p>
        </p:txBody>
      </p:sp>
      <p:sp>
        <p:nvSpPr>
          <p:cNvPr id="13" name="AutoShape 3"/>
          <p:cNvSpPr>
            <a:spLocks noChangeArrowheads="1"/>
          </p:cNvSpPr>
          <p:nvPr/>
        </p:nvSpPr>
        <p:spPr bwMode="auto">
          <a:xfrm>
            <a:off x="0" y="3200400"/>
            <a:ext cx="1447800" cy="1295400"/>
          </a:xfrm>
          <a:prstGeom prst="roundRect">
            <a:avLst>
              <a:gd name="adj" fmla="val 16667"/>
            </a:avLst>
          </a:prstGeom>
          <a:solidFill>
            <a:schemeClr val="accent4">
              <a:lumMod val="60000"/>
              <a:lumOff val="40000"/>
            </a:schemeClr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  <a:cs typeface="+mn-cs"/>
              </a:rPr>
              <a:t>Mobile</a:t>
            </a:r>
            <a:endParaRPr lang="en-US" b="1" dirty="0">
              <a:latin typeface="+mn-lt"/>
              <a:cs typeface="+mn-cs"/>
            </a:endParaRPr>
          </a:p>
        </p:txBody>
      </p:sp>
      <p:sp>
        <p:nvSpPr>
          <p:cNvPr id="14" name="AutoShape 3"/>
          <p:cNvSpPr>
            <a:spLocks noChangeArrowheads="1"/>
          </p:cNvSpPr>
          <p:nvPr/>
        </p:nvSpPr>
        <p:spPr bwMode="auto">
          <a:xfrm>
            <a:off x="0" y="4648200"/>
            <a:ext cx="1447800" cy="1295400"/>
          </a:xfrm>
          <a:prstGeom prst="roundRect">
            <a:avLst>
              <a:gd name="adj" fmla="val 16667"/>
            </a:avLst>
          </a:prstGeom>
          <a:solidFill>
            <a:schemeClr val="accent4">
              <a:lumMod val="60000"/>
              <a:lumOff val="40000"/>
            </a:schemeClr>
          </a:soli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  <a:cs typeface="+mn-cs"/>
              </a:rPr>
              <a:t>Data</a:t>
            </a:r>
            <a:endParaRPr lang="en-US" b="1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1295400"/>
          <a:ext cx="8077201" cy="392814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072195"/>
                <a:gridCol w="1858470"/>
                <a:gridCol w="857756"/>
                <a:gridCol w="857756"/>
                <a:gridCol w="857756"/>
                <a:gridCol w="857756"/>
                <a:gridCol w="857756"/>
                <a:gridCol w="857756"/>
              </a:tblGrid>
              <a:tr h="340252">
                <a:tc gridSpan="2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2009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2010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2011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2012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2013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2014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40252">
                <a:tc rowSpan="2">
                  <a:txBody>
                    <a:bodyPr/>
                    <a:lstStyle/>
                    <a:p>
                      <a:r>
                        <a:rPr lang="en-US" sz="1300" dirty="0" smtClean="0"/>
                        <a:t>Mobile</a:t>
                      </a:r>
                      <a:endParaRPr lang="en-US" sz="13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Network Operator</a:t>
                      </a:r>
                      <a:endParaRPr lang="en-US" sz="13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33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Virtual Network  MNVOs</a:t>
                      </a:r>
                      <a:endParaRPr lang="en-US" sz="13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40252">
                <a:tc rowSpan="2">
                  <a:txBody>
                    <a:bodyPr/>
                    <a:lstStyle/>
                    <a:p>
                      <a:r>
                        <a:rPr lang="en-US" sz="1300" dirty="0" smtClean="0"/>
                        <a:t>PSTN/ Basic Telephony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Network Operator </a:t>
                      </a:r>
                      <a:endParaRPr lang="en-US" sz="13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38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Resale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2248">
                <a:tc rowSpan="2">
                  <a:txBody>
                    <a:bodyPr/>
                    <a:lstStyle/>
                    <a:p>
                      <a:r>
                        <a:rPr lang="en-US" sz="1300" dirty="0" smtClean="0"/>
                        <a:t>Broadband</a:t>
                      </a:r>
                      <a:endParaRPr lang="en-US" sz="13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300" dirty="0" smtClean="0"/>
                        <a:t>Access</a:t>
                      </a:r>
                      <a:endParaRPr lang="en-US" sz="13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402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National (core</a:t>
                      </a:r>
                      <a:r>
                        <a:rPr lang="en-US" sz="1300" baseline="0" dirty="0" smtClean="0"/>
                        <a:t>, metro and access)</a:t>
                      </a:r>
                      <a:endParaRPr lang="en-US" sz="13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3320">
                <a:tc rowSpan="3">
                  <a:txBody>
                    <a:bodyPr/>
                    <a:lstStyle/>
                    <a:p>
                      <a:r>
                        <a:rPr lang="en-US" sz="1300" dirty="0" smtClean="0"/>
                        <a:t>International Gateway</a:t>
                      </a:r>
                      <a:endParaRPr lang="en-US" sz="13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Voice and Data Facilities Based Provider</a:t>
                      </a:r>
                      <a:r>
                        <a:rPr lang="en-US" sz="1300" baseline="0" dirty="0" smtClean="0"/>
                        <a:t> </a:t>
                      </a:r>
                      <a:endParaRPr lang="en-US" sz="13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402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Data Only Facilities Based Provider</a:t>
                      </a:r>
                      <a:r>
                        <a:rPr lang="en-US" sz="1300" baseline="0" dirty="0" smtClean="0"/>
                        <a:t> </a:t>
                      </a:r>
                      <a:endParaRPr lang="en-US" sz="13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noProof="0" dirty="0" smtClean="0"/>
                        <a:t>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40252">
                <a:tc vMerge="1">
                  <a:txBody>
                    <a:bodyPr/>
                    <a:lstStyle/>
                    <a:p>
                      <a:endParaRPr lang="en-US" sz="13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8D4E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Voice and Data Resellers</a:t>
                      </a:r>
                      <a:endParaRPr lang="en-US" sz="13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 bwMode="auto">
          <a:xfrm flipV="1">
            <a:off x="3581400" y="1831975"/>
            <a:ext cx="4859338" cy="20638"/>
          </a:xfrm>
          <a:prstGeom prst="line">
            <a:avLst/>
          </a:prstGeom>
          <a:ln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" name="Isosceles Triangle 11"/>
          <p:cNvSpPr>
            <a:spLocks noChangeArrowheads="1"/>
          </p:cNvSpPr>
          <p:nvPr/>
        </p:nvSpPr>
        <p:spPr bwMode="auto">
          <a:xfrm>
            <a:off x="3716338" y="1657350"/>
            <a:ext cx="474662" cy="306388"/>
          </a:xfrm>
          <a:prstGeom prst="triangle">
            <a:avLst>
              <a:gd name="adj" fmla="val 50000"/>
            </a:avLst>
          </a:prstGeom>
          <a:solidFill>
            <a:schemeClr val="accent1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bg1"/>
                </a:solidFill>
                <a:latin typeface="+mn-lt"/>
                <a:cs typeface="+mn-cs"/>
              </a:rPr>
              <a:t>3</a:t>
            </a:r>
          </a:p>
        </p:txBody>
      </p:sp>
      <p:sp>
        <p:nvSpPr>
          <p:cNvPr id="7" name="TextBox 6"/>
          <p:cNvSpPr txBox="1"/>
          <p:nvPr/>
        </p:nvSpPr>
        <p:spPr bwMode="auto">
          <a:xfrm>
            <a:off x="4021138" y="3889375"/>
            <a:ext cx="715962" cy="2476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(4)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 bwMode="auto">
          <a:xfrm>
            <a:off x="228600" y="5334000"/>
            <a:ext cx="6858000" cy="1295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tIns="47891" rIns="9144" bIns="47891" anchor="ctr"/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GB" sz="12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+mn-lt"/>
                <a:cs typeface="+mn-cs"/>
              </a:rPr>
              <a:t>(1)  The privatization of the mobile sector will depend on the regional and international financial markets conditions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rabicParenBoth" startAt="2"/>
              <a:defRPr/>
            </a:pPr>
            <a:r>
              <a:rPr lang="en-US" sz="1200" dirty="0">
                <a:latin typeface="+mn-lt"/>
                <a:cs typeface="+mn-cs"/>
              </a:rPr>
              <a:t>Two mobile operators and </a:t>
            </a:r>
            <a:r>
              <a:rPr lang="en-US" sz="1200" dirty="0" err="1">
                <a:latin typeface="+mn-lt"/>
                <a:cs typeface="+mn-cs"/>
              </a:rPr>
              <a:t>Liban</a:t>
            </a:r>
            <a:r>
              <a:rPr lang="en-US" sz="1200" dirty="0">
                <a:latin typeface="+mn-lt"/>
                <a:cs typeface="+mn-cs"/>
              </a:rPr>
              <a:t> Telecom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rabicParenBoth" startAt="2"/>
              <a:defRPr/>
            </a:pPr>
            <a:r>
              <a:rPr lang="en-US" sz="1200" dirty="0">
                <a:latin typeface="+mn-lt"/>
                <a:cs typeface="+mn-cs"/>
              </a:rPr>
              <a:t>Two National Broadband Licensees and </a:t>
            </a:r>
            <a:r>
              <a:rPr lang="en-US" sz="1200" dirty="0" err="1">
                <a:latin typeface="+mn-lt"/>
                <a:cs typeface="+mn-cs"/>
              </a:rPr>
              <a:t>Liban</a:t>
            </a:r>
            <a:r>
              <a:rPr lang="en-US" sz="1200" dirty="0">
                <a:latin typeface="+mn-lt"/>
                <a:cs typeface="+mn-cs"/>
              </a:rPr>
              <a:t> Telecom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+mn-lt"/>
                <a:cs typeface="+mn-cs"/>
              </a:rPr>
              <a:t>(4)  Two mobile operators and Liban Telecom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+mn-lt"/>
                <a:cs typeface="+mn-cs"/>
              </a:rPr>
              <a:t>(5) Two National Broadband Licenses, subject to </a:t>
            </a:r>
            <a:r>
              <a:rPr lang="en-US" sz="1200" dirty="0" err="1">
                <a:latin typeface="+mn-lt"/>
                <a:cs typeface="+mn-cs"/>
              </a:rPr>
              <a:t>CoM’s</a:t>
            </a:r>
            <a:r>
              <a:rPr lang="en-US" sz="1200" dirty="0">
                <a:latin typeface="+mn-lt"/>
                <a:cs typeface="+mn-cs"/>
              </a:rPr>
              <a:t> decision</a:t>
            </a:r>
            <a:endParaRPr lang="en-US" sz="1200" dirty="0">
              <a:latin typeface="+mn-lt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 bwMode="auto">
          <a:xfrm>
            <a:off x="3987800" y="2309813"/>
            <a:ext cx="557213" cy="2762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3581400" y="2193925"/>
            <a:ext cx="4859338" cy="19050"/>
          </a:xfrm>
          <a:prstGeom prst="line">
            <a:avLst/>
          </a:prstGeom>
          <a:ln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 bwMode="auto">
          <a:xfrm>
            <a:off x="3581400" y="2527300"/>
            <a:ext cx="4859338" cy="19050"/>
          </a:xfrm>
          <a:prstGeom prst="line">
            <a:avLst/>
          </a:prstGeom>
          <a:ln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 bwMode="auto">
          <a:xfrm>
            <a:off x="3582988" y="2841625"/>
            <a:ext cx="4859337" cy="20638"/>
          </a:xfrm>
          <a:prstGeom prst="line">
            <a:avLst/>
          </a:prstGeom>
          <a:ln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 bwMode="auto">
          <a:xfrm flipV="1">
            <a:off x="3608388" y="3241675"/>
            <a:ext cx="4859337" cy="20638"/>
          </a:xfrm>
          <a:prstGeom prst="line">
            <a:avLst/>
          </a:prstGeom>
          <a:ln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 bwMode="auto">
          <a:xfrm>
            <a:off x="3629025" y="3641725"/>
            <a:ext cx="4859338" cy="19050"/>
          </a:xfrm>
          <a:prstGeom prst="line">
            <a:avLst/>
          </a:prstGeom>
          <a:ln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 bwMode="auto">
          <a:xfrm>
            <a:off x="3640138" y="4098925"/>
            <a:ext cx="4859337" cy="19050"/>
          </a:xfrm>
          <a:prstGeom prst="line">
            <a:avLst/>
          </a:prstGeom>
          <a:ln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 bwMode="auto">
          <a:xfrm>
            <a:off x="3640138" y="4651375"/>
            <a:ext cx="4859337" cy="20638"/>
          </a:xfrm>
          <a:prstGeom prst="line">
            <a:avLst/>
          </a:prstGeom>
          <a:ln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6" name="Isosceles Triangle 31"/>
          <p:cNvSpPr>
            <a:spLocks noChangeArrowheads="1"/>
          </p:cNvSpPr>
          <p:nvPr/>
        </p:nvSpPr>
        <p:spPr bwMode="auto">
          <a:xfrm>
            <a:off x="3716338" y="2352675"/>
            <a:ext cx="474662" cy="306388"/>
          </a:xfrm>
          <a:prstGeom prst="triangle">
            <a:avLst>
              <a:gd name="adj" fmla="val 50000"/>
            </a:avLst>
          </a:prstGeom>
          <a:solidFill>
            <a:schemeClr val="accent1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cs typeface="+mn-cs"/>
              </a:rPr>
              <a:t>1</a:t>
            </a:r>
          </a:p>
        </p:txBody>
      </p:sp>
      <p:sp>
        <p:nvSpPr>
          <p:cNvPr id="27" name="Isosceles Triangle 43"/>
          <p:cNvSpPr>
            <a:spLocks noChangeArrowheads="1"/>
          </p:cNvSpPr>
          <p:nvPr/>
        </p:nvSpPr>
        <p:spPr bwMode="auto">
          <a:xfrm>
            <a:off x="3716338" y="3470275"/>
            <a:ext cx="474662" cy="304800"/>
          </a:xfrm>
          <a:prstGeom prst="triangle">
            <a:avLst>
              <a:gd name="adj" fmla="val 50000"/>
            </a:avLst>
          </a:prstGeom>
          <a:solidFill>
            <a:schemeClr val="accent1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bg1"/>
                </a:solidFill>
                <a:latin typeface="+mn-lt"/>
                <a:cs typeface="+mn-cs"/>
              </a:rPr>
              <a:t>3</a:t>
            </a:r>
            <a:endParaRPr lang="en-US" sz="1100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28" name="Oval 39"/>
          <p:cNvSpPr>
            <a:spLocks noChangeArrowheads="1"/>
          </p:cNvSpPr>
          <p:nvPr/>
        </p:nvSpPr>
        <p:spPr bwMode="auto">
          <a:xfrm>
            <a:off x="3810000" y="3124200"/>
            <a:ext cx="246063" cy="23177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1200" b="1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30" name="Isosceles Triangle 51"/>
          <p:cNvSpPr>
            <a:spLocks noChangeArrowheads="1"/>
          </p:cNvSpPr>
          <p:nvPr/>
        </p:nvSpPr>
        <p:spPr bwMode="auto">
          <a:xfrm>
            <a:off x="3716338" y="3965575"/>
            <a:ext cx="474662" cy="304800"/>
          </a:xfrm>
          <a:prstGeom prst="triangle">
            <a:avLst>
              <a:gd name="adj" fmla="val 50000"/>
            </a:avLst>
          </a:prstGeom>
          <a:solidFill>
            <a:schemeClr val="accent1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bg1"/>
                </a:solidFill>
                <a:latin typeface="+mn-lt"/>
                <a:cs typeface="+mn-cs"/>
              </a:rPr>
              <a:t>3</a:t>
            </a:r>
            <a:endParaRPr lang="en-US" sz="1100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31" name="Isosceles Triangle 43"/>
          <p:cNvSpPr>
            <a:spLocks noChangeArrowheads="1"/>
          </p:cNvSpPr>
          <p:nvPr/>
        </p:nvSpPr>
        <p:spPr bwMode="auto">
          <a:xfrm>
            <a:off x="3716338" y="4498975"/>
            <a:ext cx="474662" cy="304800"/>
          </a:xfrm>
          <a:prstGeom prst="triangle">
            <a:avLst>
              <a:gd name="adj" fmla="val 50000"/>
            </a:avLst>
          </a:prstGeom>
          <a:solidFill>
            <a:schemeClr val="accent1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bg1"/>
                </a:solidFill>
                <a:latin typeface="+mn-lt"/>
                <a:cs typeface="+mn-cs"/>
              </a:rPr>
              <a:t>2</a:t>
            </a:r>
            <a:endParaRPr lang="en-US" sz="1100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32" name="TextBox 31"/>
          <p:cNvSpPr txBox="1"/>
          <p:nvPr/>
        </p:nvSpPr>
        <p:spPr bwMode="auto">
          <a:xfrm>
            <a:off x="4021138" y="4422775"/>
            <a:ext cx="533400" cy="2476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(5)</a:t>
            </a:r>
            <a:endParaRPr lang="en-US" sz="1000" b="1" dirty="0">
              <a:solidFill>
                <a:schemeClr val="tx1"/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 bwMode="auto">
          <a:xfrm>
            <a:off x="3640138" y="5013325"/>
            <a:ext cx="4859337" cy="19050"/>
          </a:xfrm>
          <a:prstGeom prst="line">
            <a:avLst/>
          </a:prstGeom>
          <a:ln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6" name="Oval 54"/>
          <p:cNvSpPr>
            <a:spLocks noChangeArrowheads="1"/>
          </p:cNvSpPr>
          <p:nvPr/>
        </p:nvSpPr>
        <p:spPr bwMode="auto">
          <a:xfrm>
            <a:off x="8001000" y="4876800"/>
            <a:ext cx="246063" cy="2286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1200" b="1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37" name="TextBox 36"/>
          <p:cNvSpPr txBox="1"/>
          <p:nvPr/>
        </p:nvSpPr>
        <p:spPr bwMode="auto">
          <a:xfrm>
            <a:off x="4038600" y="1600200"/>
            <a:ext cx="715963" cy="246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(2)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 bwMode="auto">
          <a:xfrm>
            <a:off x="1066800" y="1600200"/>
            <a:ext cx="381000" cy="246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(1)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7086600" y="5410200"/>
            <a:ext cx="1524000" cy="838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8" name="TextBox 47"/>
          <p:cNvSpPr txBox="1"/>
          <p:nvPr/>
        </p:nvSpPr>
        <p:spPr bwMode="auto">
          <a:xfrm>
            <a:off x="7470775" y="5468938"/>
            <a:ext cx="1052513" cy="2460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License Award</a:t>
            </a:r>
          </a:p>
        </p:txBody>
      </p:sp>
      <p:sp>
        <p:nvSpPr>
          <p:cNvPr id="49" name="Isosceles Triangle 16"/>
          <p:cNvSpPr>
            <a:spLocks noChangeArrowheads="1"/>
          </p:cNvSpPr>
          <p:nvPr/>
        </p:nvSpPr>
        <p:spPr bwMode="auto">
          <a:xfrm>
            <a:off x="7242175" y="5459413"/>
            <a:ext cx="249238" cy="179387"/>
          </a:xfrm>
          <a:prstGeom prst="triangle">
            <a:avLst>
              <a:gd name="adj" fmla="val 50000"/>
            </a:avLst>
          </a:prstGeom>
          <a:solidFill>
            <a:schemeClr val="accent1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1400" b="1">
              <a:latin typeface="+mn-lt"/>
              <a:cs typeface="+mn-cs"/>
            </a:endParaRPr>
          </a:p>
        </p:txBody>
      </p:sp>
      <p:sp>
        <p:nvSpPr>
          <p:cNvPr id="50" name="Oval 17"/>
          <p:cNvSpPr>
            <a:spLocks noChangeArrowheads="1"/>
          </p:cNvSpPr>
          <p:nvPr/>
        </p:nvSpPr>
        <p:spPr bwMode="auto">
          <a:xfrm>
            <a:off x="7239000" y="6022975"/>
            <a:ext cx="225425" cy="198438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1400" b="1">
              <a:latin typeface="+mn-lt"/>
              <a:cs typeface="+mn-cs"/>
            </a:endParaRPr>
          </a:p>
        </p:txBody>
      </p:sp>
      <p:sp>
        <p:nvSpPr>
          <p:cNvPr id="51" name="TextBox 50"/>
          <p:cNvSpPr txBox="1"/>
          <p:nvPr/>
        </p:nvSpPr>
        <p:spPr bwMode="auto">
          <a:xfrm>
            <a:off x="7402513" y="6002338"/>
            <a:ext cx="1052512" cy="2460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Open licensing </a:t>
            </a:r>
          </a:p>
        </p:txBody>
      </p:sp>
      <p:sp>
        <p:nvSpPr>
          <p:cNvPr id="52" name="Rectangle 2" descr="Wide downward diagonal"/>
          <p:cNvSpPr>
            <a:spLocks noChangeArrowheads="1"/>
          </p:cNvSpPr>
          <p:nvPr/>
        </p:nvSpPr>
        <p:spPr bwMode="auto">
          <a:xfrm>
            <a:off x="7239000" y="5741988"/>
            <a:ext cx="228600" cy="19843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lIns="45720" rIns="4572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cs typeface="+mn-cs"/>
            </a:endParaRPr>
          </a:p>
        </p:txBody>
      </p:sp>
      <p:sp>
        <p:nvSpPr>
          <p:cNvPr id="53" name="TextBox 52"/>
          <p:cNvSpPr txBox="1"/>
          <p:nvPr/>
        </p:nvSpPr>
        <p:spPr bwMode="auto">
          <a:xfrm>
            <a:off x="7453313" y="5715000"/>
            <a:ext cx="1052512" cy="246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Market Review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41" name="Rectangle 2" descr="Wide downward diagonal"/>
          <p:cNvSpPr>
            <a:spLocks noChangeArrowheads="1"/>
          </p:cNvSpPr>
          <p:nvPr/>
        </p:nvSpPr>
        <p:spPr bwMode="auto">
          <a:xfrm>
            <a:off x="8001000" y="4572000"/>
            <a:ext cx="228600" cy="19685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lIns="45720" rIns="4572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cs typeface="+mn-cs"/>
            </a:endParaRPr>
          </a:p>
        </p:txBody>
      </p:sp>
      <p:sp>
        <p:nvSpPr>
          <p:cNvPr id="42" name="Rectangle 2" descr="Wide downward diagonal"/>
          <p:cNvSpPr>
            <a:spLocks noChangeArrowheads="1"/>
          </p:cNvSpPr>
          <p:nvPr/>
        </p:nvSpPr>
        <p:spPr bwMode="auto">
          <a:xfrm>
            <a:off x="8001000" y="4038600"/>
            <a:ext cx="228600" cy="19685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lIns="45720" rIns="4572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cs typeface="+mn-cs"/>
            </a:endParaRPr>
          </a:p>
        </p:txBody>
      </p:sp>
      <p:sp>
        <p:nvSpPr>
          <p:cNvPr id="43" name="Rectangle 2" descr="Wide downward diagonal"/>
          <p:cNvSpPr>
            <a:spLocks noChangeArrowheads="1"/>
          </p:cNvSpPr>
          <p:nvPr/>
        </p:nvSpPr>
        <p:spPr bwMode="auto">
          <a:xfrm>
            <a:off x="8001000" y="3581400"/>
            <a:ext cx="228600" cy="19685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lIns="45720" rIns="4572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cs typeface="+mn-cs"/>
            </a:endParaRPr>
          </a:p>
        </p:txBody>
      </p:sp>
      <p:sp>
        <p:nvSpPr>
          <p:cNvPr id="44" name="Rectangle 2" descr="Wide downward diagonal"/>
          <p:cNvSpPr>
            <a:spLocks noChangeArrowheads="1"/>
          </p:cNvSpPr>
          <p:nvPr/>
        </p:nvSpPr>
        <p:spPr bwMode="auto">
          <a:xfrm>
            <a:off x="6400800" y="2743200"/>
            <a:ext cx="228600" cy="19685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lIns="45720" rIns="4572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cs typeface="+mn-cs"/>
              </a:rPr>
              <a:t>?</a:t>
            </a:r>
            <a:endParaRPr lang="de-DE" dirty="0">
              <a:cs typeface="+mn-cs"/>
            </a:endParaRPr>
          </a:p>
        </p:txBody>
      </p:sp>
      <p:sp>
        <p:nvSpPr>
          <p:cNvPr id="45" name="Rectangle 2" descr="Wide downward diagonal"/>
          <p:cNvSpPr>
            <a:spLocks noChangeArrowheads="1"/>
          </p:cNvSpPr>
          <p:nvPr/>
        </p:nvSpPr>
        <p:spPr bwMode="auto">
          <a:xfrm>
            <a:off x="6400800" y="2438400"/>
            <a:ext cx="228600" cy="19685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lIns="45720" rIns="4572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cs typeface="+mn-cs"/>
              </a:rPr>
              <a:t>?</a:t>
            </a:r>
            <a:endParaRPr lang="de-DE" dirty="0">
              <a:cs typeface="+mn-cs"/>
            </a:endParaRPr>
          </a:p>
        </p:txBody>
      </p:sp>
      <p:sp>
        <p:nvSpPr>
          <p:cNvPr id="46" name="Rectangle 2" descr="Wide downward diagonal"/>
          <p:cNvSpPr>
            <a:spLocks noChangeArrowheads="1"/>
          </p:cNvSpPr>
          <p:nvPr/>
        </p:nvSpPr>
        <p:spPr bwMode="auto">
          <a:xfrm>
            <a:off x="6400800" y="2133600"/>
            <a:ext cx="228600" cy="19685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lIns="45720" rIns="4572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cs typeface="+mn-cs"/>
            </a:endParaRPr>
          </a:p>
        </p:txBody>
      </p:sp>
      <p:sp>
        <p:nvSpPr>
          <p:cNvPr id="54" name="Rectangle 2" descr="Wide downward diagonal"/>
          <p:cNvSpPr>
            <a:spLocks noChangeArrowheads="1"/>
          </p:cNvSpPr>
          <p:nvPr/>
        </p:nvSpPr>
        <p:spPr bwMode="auto">
          <a:xfrm>
            <a:off x="6400800" y="1752600"/>
            <a:ext cx="228600" cy="19685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lIns="45720" rIns="4572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cs typeface="+mn-cs"/>
            </a:endParaRPr>
          </a:p>
        </p:txBody>
      </p:sp>
      <p:sp>
        <p:nvSpPr>
          <p:cNvPr id="40" name="TextBox 39"/>
          <p:cNvSpPr txBox="1"/>
          <p:nvPr/>
        </p:nvSpPr>
        <p:spPr bwMode="auto">
          <a:xfrm>
            <a:off x="3962400" y="3381375"/>
            <a:ext cx="715963" cy="246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(3)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57" name="Text Placeholder 1"/>
          <p:cNvSpPr txBox="1">
            <a:spLocks/>
          </p:cNvSpPr>
          <p:nvPr/>
        </p:nvSpPr>
        <p:spPr>
          <a:xfrm>
            <a:off x="1447800" y="76200"/>
            <a:ext cx="7467600" cy="1066800"/>
          </a:xfrm>
          <a:prstGeom prst="rect">
            <a:avLst/>
          </a:prstGeom>
          <a:solidFill>
            <a:srgbClr val="7030A0"/>
          </a:solidFill>
          <a:ln>
            <a:solidFill>
              <a:schemeClr val="accent4"/>
            </a:solidFill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solidFill>
                <a:schemeClr val="bg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bg1"/>
                </a:solidFill>
              </a:rPr>
              <a:t>TRA is planning for the liberalization of most telecom services in 2009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solidFill>
            <a:srgbClr val="7030A0"/>
          </a:solidFill>
          <a:ln>
            <a:solidFill>
              <a:schemeClr val="accent4"/>
            </a:solidFill>
          </a:ln>
        </p:spPr>
        <p:txBody>
          <a:bodyPr rtlCol="0">
            <a:normAutofit/>
          </a:bodyPr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sz="1600">
                <a:effectLst/>
                <a:ea typeface="+mn-ea"/>
              </a:rPr>
              <a:t>TRA is aiming to have infrastructure-based competition </a:t>
            </a:r>
            <a:r>
              <a:rPr sz="1600">
                <a:effectLst/>
                <a:ea typeface="+mn-ea"/>
              </a:rPr>
              <a:t>in the </a:t>
            </a:r>
            <a:r>
              <a:rPr sz="1600">
                <a:effectLst/>
                <a:ea typeface="+mn-ea"/>
              </a:rPr>
              <a:t>provision of broadband services</a:t>
            </a:r>
          </a:p>
        </p:txBody>
      </p:sp>
      <p:graphicFrame>
        <p:nvGraphicFramePr>
          <p:cNvPr id="3" name="Diagram 2"/>
          <p:cNvGraphicFramePr/>
          <p:nvPr/>
        </p:nvGraphicFramePr>
        <p:xfrm>
          <a:off x="1143000" y="1447800"/>
          <a:ext cx="7543800" cy="469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Up-Down Arrow 3"/>
          <p:cNvSpPr/>
          <p:nvPr/>
        </p:nvSpPr>
        <p:spPr>
          <a:xfrm>
            <a:off x="228600" y="1371600"/>
            <a:ext cx="1219200" cy="4876800"/>
          </a:xfrm>
          <a:prstGeom prst="upDown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competition</a:t>
            </a:r>
            <a:endParaRPr lang="en-U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solidFill>
            <a:srgbClr val="7030A0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sz="160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sz="1600"/>
              <a:t>The TRA plans to issue, following an international auction, two national broadband licenses for international, core, metro, and access networks</a:t>
            </a:r>
            <a:endParaRPr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57200" y="1295400"/>
            <a:ext cx="8534400" cy="228600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  <a:effectLst>
            <a:outerShdw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ar-SA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TRA plans to issue two types of Broadband </a:t>
            </a:r>
            <a:r>
              <a:rPr lang="en-US" altLang="ar-SA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Licenses</a:t>
            </a:r>
            <a:endParaRPr lang="en-GB" altLang="ar-SA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628" name="Rectangle 3"/>
          <p:cNvSpPr>
            <a:spLocks noChangeArrowheads="1"/>
          </p:cNvSpPr>
          <p:nvPr/>
        </p:nvSpPr>
        <p:spPr bwMode="auto">
          <a:xfrm>
            <a:off x="457200" y="1524000"/>
            <a:ext cx="8534400" cy="2286000"/>
          </a:xfrm>
          <a:prstGeom prst="rect">
            <a:avLst/>
          </a:prstGeom>
          <a:solidFill>
            <a:schemeClr val="bg1"/>
          </a:solidFill>
          <a:ln w="9525" cap="rnd" algn="ctr">
            <a:solidFill>
              <a:srgbClr val="7030A0"/>
            </a:solidFill>
            <a:round/>
            <a:headEnd/>
            <a:tailEnd/>
          </a:ln>
        </p:spPr>
        <p:txBody>
          <a:bodyPr lIns="47891" tIns="47891" rIns="47891" bIns="47891"/>
          <a:lstStyle/>
          <a:p>
            <a:pPr>
              <a:buFont typeface="Wingdings" pitchFamily="2" charset="2"/>
              <a:buChar char="q"/>
            </a:pPr>
            <a:r>
              <a:rPr lang="en-US" altLang="ko-KR" sz="1400" b="1" i="1">
                <a:latin typeface="Calibri" pitchFamily="34" charset="0"/>
                <a:ea typeface="Batang"/>
                <a:cs typeface="Times New Roman" pitchFamily="18" charset="0"/>
              </a:rPr>
              <a:t>National </a:t>
            </a:r>
            <a:r>
              <a:rPr lang="en-US" altLang="ko-KR" sz="1400" b="1">
                <a:latin typeface="Calibri" pitchFamily="34" charset="0"/>
                <a:ea typeface="Batang"/>
                <a:cs typeface="Times New Roman" pitchFamily="18" charset="0"/>
              </a:rPr>
              <a:t>Broadband Licenses (NBLs)  </a:t>
            </a:r>
            <a:r>
              <a:rPr lang="en-US" altLang="ko-KR" sz="1400">
                <a:latin typeface="Calibri" pitchFamily="34" charset="0"/>
                <a:ea typeface="Batang"/>
                <a:cs typeface="Times New Roman" pitchFamily="18" charset="0"/>
              </a:rPr>
              <a:t>with:</a:t>
            </a:r>
          </a:p>
          <a:p>
            <a:pPr lvl="1">
              <a:buFont typeface="Wingdings" pitchFamily="2" charset="2"/>
              <a:buChar char="§"/>
            </a:pPr>
            <a:r>
              <a:rPr lang="en-US" altLang="ko-KR" sz="1400">
                <a:latin typeface="Calibri" pitchFamily="34" charset="0"/>
                <a:ea typeface="Batang"/>
                <a:cs typeface="Times New Roman" pitchFamily="18" charset="0"/>
              </a:rPr>
              <a:t> Rights to build/offer (fixed and spectrum based) Access, National Backbone and  International  network/services   </a:t>
            </a:r>
          </a:p>
          <a:p>
            <a:pPr lvl="1">
              <a:buFont typeface="Wingdings" pitchFamily="2" charset="2"/>
              <a:buChar char="§"/>
            </a:pPr>
            <a:r>
              <a:rPr lang="en-US" altLang="ko-KR" sz="1400">
                <a:latin typeface="Calibri" pitchFamily="34" charset="0"/>
                <a:ea typeface="Batang"/>
                <a:cs typeface="Times New Roman" pitchFamily="18" charset="0"/>
              </a:rPr>
              <a:t> Obligations to meet  access and national  backbone rollout conditions with minimum build for fiber</a:t>
            </a:r>
          </a:p>
          <a:p>
            <a:pPr lvl="1">
              <a:buFont typeface="Wingdings" pitchFamily="2" charset="2"/>
              <a:buChar char="§"/>
            </a:pPr>
            <a:r>
              <a:rPr lang="en-US" altLang="ko-KR" sz="1400">
                <a:latin typeface="Calibri" pitchFamily="34" charset="0"/>
                <a:ea typeface="Batang"/>
                <a:cs typeface="Times New Roman" pitchFamily="18" charset="0"/>
              </a:rPr>
              <a:t> Exclusivity period to interconnect  </a:t>
            </a:r>
            <a:r>
              <a:rPr lang="en-US" altLang="ko-KR" sz="1400" i="1">
                <a:latin typeface="Calibri" pitchFamily="34" charset="0"/>
                <a:ea typeface="Batang"/>
                <a:cs typeface="Times New Roman" pitchFamily="18" charset="0"/>
              </a:rPr>
              <a:t>new sites </a:t>
            </a:r>
            <a:r>
              <a:rPr lang="en-US" altLang="ko-KR" sz="1400">
                <a:latin typeface="Calibri" pitchFamily="34" charset="0"/>
                <a:ea typeface="Batang"/>
                <a:cs typeface="Times New Roman" pitchFamily="18" charset="0"/>
              </a:rPr>
              <a:t>of other BAL providers via its national  backbone</a:t>
            </a:r>
            <a:endParaRPr lang="en-US" altLang="ko-KR" sz="1400" b="1">
              <a:latin typeface="Calibri" pitchFamily="34" charset="0"/>
              <a:ea typeface="Batang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altLang="ko-KR" sz="1400" b="1">
                <a:latin typeface="Calibri" pitchFamily="34" charset="0"/>
                <a:ea typeface="Batang"/>
                <a:cs typeface="Times New Roman" pitchFamily="18" charset="0"/>
              </a:rPr>
              <a:t> Broadband  </a:t>
            </a:r>
            <a:r>
              <a:rPr lang="en-US" altLang="ko-KR" sz="1400" b="1" i="1">
                <a:latin typeface="Calibri" pitchFamily="34" charset="0"/>
                <a:ea typeface="Batang"/>
                <a:cs typeface="Times New Roman" pitchFamily="18" charset="0"/>
              </a:rPr>
              <a:t>Access </a:t>
            </a:r>
            <a:r>
              <a:rPr lang="en-US" altLang="ko-KR" sz="1400" b="1">
                <a:latin typeface="Calibri" pitchFamily="34" charset="0"/>
                <a:ea typeface="Batang"/>
                <a:cs typeface="Times New Roman" pitchFamily="18" charset="0"/>
              </a:rPr>
              <a:t>Licenses (BALs) </a:t>
            </a:r>
            <a:r>
              <a:rPr lang="en-US" altLang="ko-KR" sz="1400">
                <a:latin typeface="Calibri" pitchFamily="34" charset="0"/>
                <a:ea typeface="Batang"/>
                <a:cs typeface="Times New Roman" pitchFamily="18" charset="0"/>
              </a:rPr>
              <a:t>:</a:t>
            </a:r>
          </a:p>
          <a:p>
            <a:pPr lvl="1">
              <a:buFont typeface="Wingdings" pitchFamily="2" charset="2"/>
              <a:buChar char="§"/>
            </a:pPr>
            <a:r>
              <a:rPr lang="en-US" altLang="ko-KR" sz="1400">
                <a:latin typeface="Calibri" pitchFamily="34" charset="0"/>
                <a:ea typeface="Batang"/>
                <a:cs typeface="Times New Roman" pitchFamily="18" charset="0"/>
              </a:rPr>
              <a:t> National or regional</a:t>
            </a:r>
          </a:p>
          <a:p>
            <a:pPr lvl="1">
              <a:buFont typeface="Wingdings" pitchFamily="2" charset="2"/>
              <a:buChar char="§"/>
            </a:pPr>
            <a:r>
              <a:rPr lang="en-US" altLang="ko-KR" sz="1400">
                <a:latin typeface="Calibri" pitchFamily="34" charset="0"/>
                <a:ea typeface="Batang"/>
                <a:cs typeface="Times New Roman" pitchFamily="18" charset="0"/>
              </a:rPr>
              <a:t> With or without spectrum, </a:t>
            </a:r>
          </a:p>
          <a:p>
            <a:pPr lvl="1">
              <a:buFont typeface="Wingdings" pitchFamily="2" charset="2"/>
              <a:buChar char="§"/>
            </a:pPr>
            <a:r>
              <a:rPr lang="en-US" altLang="ko-KR" sz="1400">
                <a:latin typeface="Calibri" pitchFamily="34" charset="0"/>
                <a:ea typeface="Batang"/>
                <a:cs typeface="Times New Roman" pitchFamily="18" charset="0"/>
              </a:rPr>
              <a:t> Existing Data Service Providers continue to use their national Microwave backbone to backhaul </a:t>
            </a:r>
            <a:r>
              <a:rPr lang="en-US" altLang="ko-KR" sz="1400" i="1">
                <a:latin typeface="Calibri" pitchFamily="34" charset="0"/>
                <a:ea typeface="Batang"/>
                <a:cs typeface="Times New Roman" pitchFamily="18" charset="0"/>
              </a:rPr>
              <a:t>existing sites</a:t>
            </a:r>
          </a:p>
          <a:p>
            <a:pPr lvl="1">
              <a:buFont typeface="Wingdings" pitchFamily="2" charset="2"/>
              <a:buChar char="§"/>
            </a:pPr>
            <a:r>
              <a:rPr lang="en-US" altLang="ko-KR" sz="1400" i="1">
                <a:latin typeface="Calibri" pitchFamily="34" charset="0"/>
                <a:ea typeface="Batang"/>
                <a:cs typeface="Times New Roman" pitchFamily="18" charset="0"/>
              </a:rPr>
              <a:t> </a:t>
            </a:r>
            <a:r>
              <a:rPr lang="en-US" altLang="ko-KR" sz="1400">
                <a:latin typeface="Calibri" pitchFamily="34" charset="0"/>
                <a:ea typeface="Batang"/>
                <a:cs typeface="Times New Roman" pitchFamily="18" charset="0"/>
              </a:rPr>
              <a:t>BALs originally rely  on the NBLs for new site connectivity</a:t>
            </a:r>
            <a:endParaRPr lang="en-US" altLang="ko-KR" sz="1400" i="1">
              <a:latin typeface="Calibri" pitchFamily="34" charset="0"/>
              <a:ea typeface="Batang"/>
              <a:cs typeface="Times New Roman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81000" y="3886200"/>
            <a:ext cx="8610600" cy="3048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>
            <a:outerShdw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ar-SA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Broadband Deployment Timeline</a:t>
            </a:r>
            <a:endParaRPr lang="en-GB" altLang="ar-SA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447800" y="5562600"/>
            <a:ext cx="1371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631" name="TextBox 44"/>
          <p:cNvSpPr txBox="1">
            <a:spLocks noChangeArrowheads="1"/>
          </p:cNvSpPr>
          <p:nvPr/>
        </p:nvSpPr>
        <p:spPr bwMode="auto">
          <a:xfrm>
            <a:off x="3017838" y="4191000"/>
            <a:ext cx="1554162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>
                <a:latin typeface="Calibri" pitchFamily="34" charset="0"/>
              </a:rPr>
              <a:t>Draft RFA for Consultation (including BB Licens</a:t>
            </a:r>
            <a:r>
              <a:rPr lang="en-US" sz="1400" b="1">
                <a:solidFill>
                  <a:schemeClr val="bg1"/>
                </a:solidFill>
                <a:latin typeface="Calibri" pitchFamily="34" charset="0"/>
              </a:rPr>
              <a:t>e) </a:t>
            </a:r>
          </a:p>
        </p:txBody>
      </p:sp>
      <p:sp>
        <p:nvSpPr>
          <p:cNvPr id="26632" name="TextBox 47"/>
          <p:cNvSpPr txBox="1">
            <a:spLocks noChangeArrowheads="1"/>
          </p:cNvSpPr>
          <p:nvPr/>
        </p:nvSpPr>
        <p:spPr bwMode="auto">
          <a:xfrm>
            <a:off x="3962400" y="4810125"/>
            <a:ext cx="15541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>
                <a:latin typeface="Calibri" pitchFamily="34" charset="0"/>
              </a:rPr>
              <a:t>NBL </a:t>
            </a:r>
          </a:p>
          <a:p>
            <a:pPr algn="ctr"/>
            <a:r>
              <a:rPr lang="en-US" sz="1400" b="1">
                <a:latin typeface="Calibri" pitchFamily="34" charset="0"/>
              </a:rPr>
              <a:t>Auction </a:t>
            </a:r>
          </a:p>
        </p:txBody>
      </p:sp>
      <p:cxnSp>
        <p:nvCxnSpPr>
          <p:cNvPr id="9" name="Straight Connector 8"/>
          <p:cNvCxnSpPr>
            <a:stCxn id="26634" idx="2"/>
          </p:cNvCxnSpPr>
          <p:nvPr/>
        </p:nvCxnSpPr>
        <p:spPr>
          <a:xfrm rot="16200000" flipH="1">
            <a:off x="457200" y="5791200"/>
            <a:ext cx="914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634" name="TextBox 40"/>
          <p:cNvSpPr txBox="1">
            <a:spLocks noChangeArrowheads="1"/>
          </p:cNvSpPr>
          <p:nvPr/>
        </p:nvSpPr>
        <p:spPr bwMode="auto">
          <a:xfrm>
            <a:off x="381000" y="4595813"/>
            <a:ext cx="10668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>
                <a:latin typeface="Calibri" pitchFamily="34" charset="0"/>
              </a:rPr>
              <a:t>Broadband Policy Statement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81000" y="3886200"/>
            <a:ext cx="8610600" cy="304800"/>
          </a:xfrm>
          <a:prstGeom prst="rect">
            <a:avLst/>
          </a:prstGeom>
          <a:solidFill>
            <a:srgbClr val="7030A0"/>
          </a:solidFill>
          <a:ln>
            <a:solidFill>
              <a:schemeClr val="accent1"/>
            </a:solidFill>
          </a:ln>
          <a:effectLst>
            <a:outerShdw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ar-SA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Broadband Deployment Timeline</a:t>
            </a:r>
            <a:endParaRPr lang="en-GB" altLang="ar-SA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636" name="TextBox 44"/>
          <p:cNvSpPr txBox="1">
            <a:spLocks noChangeArrowheads="1"/>
          </p:cNvSpPr>
          <p:nvPr/>
        </p:nvSpPr>
        <p:spPr bwMode="auto">
          <a:xfrm>
            <a:off x="1676400" y="4191000"/>
            <a:ext cx="10668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>
                <a:latin typeface="Calibri" pitchFamily="34" charset="0"/>
              </a:rPr>
              <a:t>Spectrum Re-farming &amp; RTU </a:t>
            </a:r>
            <a:r>
              <a:rPr lang="en-US" sz="1400" b="1">
                <a:solidFill>
                  <a:schemeClr val="bg1"/>
                </a:solidFill>
                <a:latin typeface="Calibri" pitchFamily="34" charset="0"/>
              </a:rPr>
              <a:t>fees  </a:t>
            </a:r>
          </a:p>
        </p:txBody>
      </p:sp>
      <p:cxnSp>
        <p:nvCxnSpPr>
          <p:cNvPr id="13" name="Straight Connector 12"/>
          <p:cNvCxnSpPr>
            <a:stCxn id="26638" idx="2"/>
          </p:cNvCxnSpPr>
          <p:nvPr/>
        </p:nvCxnSpPr>
        <p:spPr>
          <a:xfrm rot="5400000">
            <a:off x="2388393" y="5841207"/>
            <a:ext cx="86201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638" name="TextBox 44"/>
          <p:cNvSpPr txBox="1">
            <a:spLocks noChangeArrowheads="1"/>
          </p:cNvSpPr>
          <p:nvPr/>
        </p:nvSpPr>
        <p:spPr bwMode="auto">
          <a:xfrm>
            <a:off x="2286000" y="4672013"/>
            <a:ext cx="10668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>
                <a:latin typeface="Calibri" pitchFamily="34" charset="0"/>
              </a:rPr>
              <a:t>ROW &amp; Duct s Decree</a:t>
            </a:r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3086100" y="5600700"/>
            <a:ext cx="1295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4358482" y="5715794"/>
            <a:ext cx="762000" cy="15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ight Arrow 16"/>
          <p:cNvSpPr/>
          <p:nvPr/>
        </p:nvSpPr>
        <p:spPr>
          <a:xfrm>
            <a:off x="419100" y="5468938"/>
            <a:ext cx="8420100" cy="547687"/>
          </a:xfrm>
          <a:prstGeom prst="rightArrow">
            <a:avLst/>
          </a:prstGeom>
          <a:solidFill>
            <a:srgbClr val="7030A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/>
          </a:p>
        </p:txBody>
      </p:sp>
      <p:sp>
        <p:nvSpPr>
          <p:cNvPr id="26642" name="TextBox 45"/>
          <p:cNvSpPr txBox="1">
            <a:spLocks noChangeArrowheads="1"/>
          </p:cNvSpPr>
          <p:nvPr/>
        </p:nvSpPr>
        <p:spPr bwMode="auto">
          <a:xfrm>
            <a:off x="228600" y="6248400"/>
            <a:ext cx="1554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>
                <a:latin typeface="Calibri" pitchFamily="34" charset="0"/>
              </a:rPr>
              <a:t>Jan 09</a:t>
            </a:r>
          </a:p>
        </p:txBody>
      </p:sp>
      <p:sp>
        <p:nvSpPr>
          <p:cNvPr id="26643" name="TextBox 42"/>
          <p:cNvSpPr txBox="1">
            <a:spLocks noChangeArrowheads="1"/>
          </p:cNvSpPr>
          <p:nvPr/>
        </p:nvSpPr>
        <p:spPr bwMode="auto">
          <a:xfrm>
            <a:off x="3962400" y="6096000"/>
            <a:ext cx="1554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>
                <a:latin typeface="Calibri" pitchFamily="34" charset="0"/>
              </a:rPr>
              <a:t>July 09</a:t>
            </a:r>
          </a:p>
        </p:txBody>
      </p:sp>
      <p:sp>
        <p:nvSpPr>
          <p:cNvPr id="26644" name="TextBox 49"/>
          <p:cNvSpPr txBox="1">
            <a:spLocks noChangeArrowheads="1"/>
          </p:cNvSpPr>
          <p:nvPr/>
        </p:nvSpPr>
        <p:spPr bwMode="auto">
          <a:xfrm>
            <a:off x="7391400" y="6019800"/>
            <a:ext cx="15541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/>
              <a:t>December 09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solidFill>
            <a:srgbClr val="7030A0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altLang="ar-SA" sz="1600">
                <a:effectLst/>
              </a:rPr>
              <a:t>The regulatory framework and the public consultation process adopted </a:t>
            </a:r>
            <a:r>
              <a:rPr altLang="ar-SA" sz="1600">
                <a:effectLst/>
              </a:rPr>
              <a:t>by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altLang="ar-SA" sz="1600">
                <a:effectLst/>
              </a:rPr>
              <a:t>TRA </a:t>
            </a:r>
            <a:r>
              <a:rPr altLang="ar-SA" sz="1600">
                <a:effectLst/>
              </a:rPr>
              <a:t>aim at ensuring the success of liberalization</a:t>
            </a:r>
            <a:endParaRPr sz="1600">
              <a:effectLst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19800" y="5886450"/>
            <a:ext cx="1295400" cy="4000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114300" indent="-114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/>
              <a:t>Consumer Affairs Regulation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62800" y="5129213"/>
            <a:ext cx="1676400" cy="4000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114300" indent="-114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/>
              <a:t>Lebanese National Frequency Table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162800" y="5595938"/>
            <a:ext cx="1676400" cy="2460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114300" indent="-114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/>
              <a:t>National Numbering Plan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80013" y="5057775"/>
            <a:ext cx="1524000" cy="552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spAutoFit/>
          </a:bodyPr>
          <a:lstStyle/>
          <a:p>
            <a:pPr marL="114300" indent="-114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/>
              <a:t>Spectrum </a:t>
            </a:r>
            <a:r>
              <a:rPr lang="en-US" sz="1000" dirty="0"/>
              <a:t>Management and Licensing Regulation</a:t>
            </a:r>
            <a:endParaRPr lang="en-US" sz="1000" dirty="0"/>
          </a:p>
        </p:txBody>
      </p:sp>
      <p:sp>
        <p:nvSpPr>
          <p:cNvPr id="27655" name="TextBox 6"/>
          <p:cNvSpPr txBox="1">
            <a:spLocks noChangeArrowheads="1"/>
          </p:cNvSpPr>
          <p:nvPr/>
        </p:nvSpPr>
        <p:spPr bwMode="auto">
          <a:xfrm>
            <a:off x="304800" y="1787525"/>
            <a:ext cx="14541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000" b="1"/>
              <a:t>Drafting Stage</a:t>
            </a:r>
          </a:p>
        </p:txBody>
      </p:sp>
      <p:sp>
        <p:nvSpPr>
          <p:cNvPr id="27656" name="TextBox 7"/>
          <p:cNvSpPr txBox="1">
            <a:spLocks noChangeArrowheads="1"/>
          </p:cNvSpPr>
          <p:nvPr/>
        </p:nvSpPr>
        <p:spPr bwMode="auto">
          <a:xfrm>
            <a:off x="1905000" y="1787525"/>
            <a:ext cx="14541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000" b="1"/>
              <a:t>Draft Ready Stage</a:t>
            </a:r>
          </a:p>
        </p:txBody>
      </p:sp>
      <p:sp>
        <p:nvSpPr>
          <p:cNvPr id="27657" name="TextBox 8"/>
          <p:cNvSpPr txBox="1">
            <a:spLocks noChangeArrowheads="1"/>
          </p:cNvSpPr>
          <p:nvPr/>
        </p:nvSpPr>
        <p:spPr bwMode="auto">
          <a:xfrm>
            <a:off x="3581400" y="1787525"/>
            <a:ext cx="14541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000" b="1"/>
              <a:t>Consultation Stage</a:t>
            </a:r>
          </a:p>
        </p:txBody>
      </p:sp>
      <p:sp>
        <p:nvSpPr>
          <p:cNvPr id="27658" name="TextBox 9"/>
          <p:cNvSpPr txBox="1">
            <a:spLocks noChangeArrowheads="1"/>
          </p:cNvSpPr>
          <p:nvPr/>
        </p:nvSpPr>
        <p:spPr bwMode="auto">
          <a:xfrm>
            <a:off x="5256213" y="1804988"/>
            <a:ext cx="1455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000" b="1"/>
              <a:t>Final Review (TRA Board)</a:t>
            </a:r>
          </a:p>
        </p:txBody>
      </p:sp>
      <p:sp>
        <p:nvSpPr>
          <p:cNvPr id="27659" name="TextBox 10"/>
          <p:cNvSpPr txBox="1">
            <a:spLocks noChangeArrowheads="1"/>
          </p:cNvSpPr>
          <p:nvPr/>
        </p:nvSpPr>
        <p:spPr bwMode="auto">
          <a:xfrm>
            <a:off x="7391400" y="1804988"/>
            <a:ext cx="10906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000" b="1"/>
              <a:t>Issued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162800" y="4100513"/>
            <a:ext cx="1676400" cy="2460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114300" indent="-114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/>
              <a:t>Type Approval Regulation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28600" y="2795588"/>
            <a:ext cx="1454150" cy="4000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114300" indent="-114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/>
              <a:t>Accounting Separation Regulation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180013" y="4745038"/>
            <a:ext cx="1524000" cy="2460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spAutoFit/>
          </a:bodyPr>
          <a:lstStyle/>
          <a:p>
            <a:pPr marL="114300" indent="-114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/>
              <a:t>Spectrum Pricing </a:t>
            </a:r>
            <a:r>
              <a:rPr lang="en-US" sz="1000" dirty="0"/>
              <a:t>Opinion </a:t>
            </a:r>
            <a:endParaRPr lang="en-US" sz="1000" dirty="0"/>
          </a:p>
        </p:txBody>
      </p:sp>
      <p:sp>
        <p:nvSpPr>
          <p:cNvPr id="15" name="TextBox 14"/>
          <p:cNvSpPr txBox="1"/>
          <p:nvPr/>
        </p:nvSpPr>
        <p:spPr>
          <a:xfrm>
            <a:off x="7162800" y="2243138"/>
            <a:ext cx="1676400" cy="4000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/>
              <a:t>Significant Market </a:t>
            </a:r>
            <a:r>
              <a:rPr lang="en-US" sz="1000" dirty="0"/>
              <a:t>Power Regulation</a:t>
            </a:r>
            <a:endParaRPr lang="en-US" sz="1000" dirty="0"/>
          </a:p>
        </p:txBody>
      </p:sp>
      <p:sp>
        <p:nvSpPr>
          <p:cNvPr id="16" name="TextBox 15"/>
          <p:cNvSpPr txBox="1"/>
          <p:nvPr/>
        </p:nvSpPr>
        <p:spPr>
          <a:xfrm>
            <a:off x="228600" y="2262188"/>
            <a:ext cx="1454150" cy="4000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114300" indent="-114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/>
              <a:t>Unbundling Regulation</a:t>
            </a:r>
            <a:endParaRPr lang="en-US" sz="1000" dirty="0"/>
          </a:p>
        </p:txBody>
      </p:sp>
      <p:sp>
        <p:nvSpPr>
          <p:cNvPr id="17" name="Pie 16"/>
          <p:cNvSpPr/>
          <p:nvPr/>
        </p:nvSpPr>
        <p:spPr bwMode="auto">
          <a:xfrm>
            <a:off x="533400" y="1423988"/>
            <a:ext cx="549275" cy="457200"/>
          </a:xfrm>
          <a:prstGeom prst="pie">
            <a:avLst>
              <a:gd name="adj1" fmla="val 16183475"/>
              <a:gd name="adj2" fmla="val 12637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r" rtl="1">
              <a:defRPr/>
            </a:pP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Pie 17"/>
          <p:cNvSpPr/>
          <p:nvPr/>
        </p:nvSpPr>
        <p:spPr bwMode="auto">
          <a:xfrm>
            <a:off x="2209800" y="1347788"/>
            <a:ext cx="549275" cy="457200"/>
          </a:xfrm>
          <a:prstGeom prst="pie">
            <a:avLst>
              <a:gd name="adj1" fmla="val 16278680"/>
              <a:gd name="adj2" fmla="val 2682988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r" rtl="1">
              <a:defRPr/>
            </a:pP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Pie 18"/>
          <p:cNvSpPr/>
          <p:nvPr/>
        </p:nvSpPr>
        <p:spPr bwMode="auto">
          <a:xfrm>
            <a:off x="3886200" y="1295400"/>
            <a:ext cx="549275" cy="457200"/>
          </a:xfrm>
          <a:prstGeom prst="pie">
            <a:avLst>
              <a:gd name="adj1" fmla="val 16183475"/>
              <a:gd name="adj2" fmla="val 8119316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r" rtl="1">
              <a:defRPr/>
            </a:pP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Pie 19"/>
          <p:cNvSpPr/>
          <p:nvPr/>
        </p:nvSpPr>
        <p:spPr bwMode="auto">
          <a:xfrm>
            <a:off x="5637213" y="1347788"/>
            <a:ext cx="549275" cy="457200"/>
          </a:xfrm>
          <a:prstGeom prst="pie">
            <a:avLst>
              <a:gd name="adj1" fmla="val 16183475"/>
              <a:gd name="adj2" fmla="val 10799988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r" rtl="1">
              <a:defRPr/>
            </a:pP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Pie 20"/>
          <p:cNvSpPr/>
          <p:nvPr/>
        </p:nvSpPr>
        <p:spPr bwMode="auto">
          <a:xfrm>
            <a:off x="7643813" y="1347788"/>
            <a:ext cx="549275" cy="457200"/>
          </a:xfrm>
          <a:prstGeom prst="pie">
            <a:avLst>
              <a:gd name="adj1" fmla="val 16183475"/>
              <a:gd name="adj2" fmla="val 16183295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r" rtl="1">
              <a:defRPr/>
            </a:pP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80013" y="2586038"/>
            <a:ext cx="1524000" cy="4000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spAutoFit/>
          </a:bodyPr>
          <a:lstStyle/>
          <a:p>
            <a:pPr marL="114300" indent="-114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/>
              <a:t>Broadband Policy Statement </a:t>
            </a:r>
            <a:endParaRPr lang="en-US" sz="1000" dirty="0"/>
          </a:p>
        </p:txBody>
      </p:sp>
      <p:sp>
        <p:nvSpPr>
          <p:cNvPr id="23" name="TextBox 22"/>
          <p:cNvSpPr txBox="1"/>
          <p:nvPr/>
        </p:nvSpPr>
        <p:spPr>
          <a:xfrm>
            <a:off x="5180013" y="2262188"/>
            <a:ext cx="1524000" cy="2460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114300" indent="-114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/>
              <a:t>Liberalization Roadmap</a:t>
            </a:r>
            <a:endParaRPr lang="en-US" sz="1000" dirty="0"/>
          </a:p>
        </p:txBody>
      </p:sp>
      <p:sp>
        <p:nvSpPr>
          <p:cNvPr id="24" name="TextBox 23"/>
          <p:cNvSpPr txBox="1"/>
          <p:nvPr/>
        </p:nvSpPr>
        <p:spPr>
          <a:xfrm>
            <a:off x="5180013" y="3498850"/>
            <a:ext cx="1539875" cy="4000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spAutoFit/>
          </a:bodyPr>
          <a:lstStyle/>
          <a:p>
            <a:pPr marL="114300" indent="-114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/>
              <a:t>Licensing</a:t>
            </a:r>
          </a:p>
          <a:p>
            <a:pPr marL="114300" indent="-114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/>
              <a:t>Regulation </a:t>
            </a:r>
            <a:endParaRPr lang="en-US" sz="1000" dirty="0"/>
          </a:p>
        </p:txBody>
      </p:sp>
      <p:sp>
        <p:nvSpPr>
          <p:cNvPr id="25" name="TextBox 24"/>
          <p:cNvSpPr txBox="1"/>
          <p:nvPr/>
        </p:nvSpPr>
        <p:spPr>
          <a:xfrm>
            <a:off x="7162800" y="3786188"/>
            <a:ext cx="1676400" cy="2460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spAutoFit/>
          </a:bodyPr>
          <a:lstStyle/>
          <a:p>
            <a:pPr marL="114300" indent="-114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/>
              <a:t>Interconnection Regulation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162800" y="2700338"/>
            <a:ext cx="1676400" cy="10144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114300" indent="-1143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/>
              <a:t>Decisions: </a:t>
            </a:r>
          </a:p>
          <a:p>
            <a:pPr marL="114300" indent="-1143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000" dirty="0"/>
              <a:t>VSAT, </a:t>
            </a:r>
          </a:p>
          <a:p>
            <a:pPr marL="114300" indent="-1143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000" dirty="0"/>
              <a:t>Trial IPTV</a:t>
            </a:r>
          </a:p>
          <a:p>
            <a:pPr marL="114300" indent="-1143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000" dirty="0"/>
              <a:t>Spectrum  trial Allocation for MoT / OGERO  </a:t>
            </a:r>
            <a:endParaRPr lang="en-US" sz="1000" dirty="0"/>
          </a:p>
        </p:txBody>
      </p:sp>
      <p:sp>
        <p:nvSpPr>
          <p:cNvPr id="27" name="TextBox 26"/>
          <p:cNvSpPr txBox="1"/>
          <p:nvPr/>
        </p:nvSpPr>
        <p:spPr>
          <a:xfrm>
            <a:off x="1981200" y="2262188"/>
            <a:ext cx="1447800" cy="4000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114300" indent="-114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/>
              <a:t>VOIP Policy Statement </a:t>
            </a:r>
            <a:endParaRPr lang="en-US" sz="1000" dirty="0"/>
          </a:p>
        </p:txBody>
      </p:sp>
      <p:sp>
        <p:nvSpPr>
          <p:cNvPr id="28" name="TextBox 27"/>
          <p:cNvSpPr txBox="1"/>
          <p:nvPr/>
        </p:nvSpPr>
        <p:spPr>
          <a:xfrm>
            <a:off x="5180013" y="3967163"/>
            <a:ext cx="1524000" cy="2460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114300" indent="-114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/>
              <a:t>Pricing Regulation</a:t>
            </a:r>
            <a:endParaRPr lang="en-US" sz="1000" dirty="0"/>
          </a:p>
        </p:txBody>
      </p:sp>
      <p:sp>
        <p:nvSpPr>
          <p:cNvPr id="29" name="TextBox 28"/>
          <p:cNvSpPr txBox="1"/>
          <p:nvPr/>
        </p:nvSpPr>
        <p:spPr>
          <a:xfrm>
            <a:off x="1981200" y="2719388"/>
            <a:ext cx="1463675" cy="2460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114300" indent="-114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/>
              <a:t>National Roaming </a:t>
            </a:r>
            <a:endParaRPr lang="en-US" sz="1000" dirty="0"/>
          </a:p>
        </p:txBody>
      </p:sp>
      <p:sp>
        <p:nvSpPr>
          <p:cNvPr id="30" name="TextBox 29"/>
          <p:cNvSpPr txBox="1"/>
          <p:nvPr/>
        </p:nvSpPr>
        <p:spPr>
          <a:xfrm>
            <a:off x="5180013" y="4268788"/>
            <a:ext cx="1524000" cy="4000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spAutoFit/>
          </a:bodyPr>
          <a:lstStyle/>
          <a:p>
            <a:pPr marL="114300" indent="-114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/>
              <a:t>* Interconnection </a:t>
            </a:r>
            <a:r>
              <a:rPr lang="en-US" sz="1000" dirty="0"/>
              <a:t>Interim Pricing Decision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581400" y="2262188"/>
            <a:ext cx="1325563" cy="5540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114300" indent="-114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/>
              <a:t>Spectrum Re-farming and Packaging Plan</a:t>
            </a:r>
            <a:endParaRPr lang="en-US" sz="1000" dirty="0"/>
          </a:p>
        </p:txBody>
      </p:sp>
      <p:sp>
        <p:nvSpPr>
          <p:cNvPr id="32" name="TextBox 31"/>
          <p:cNvSpPr txBox="1"/>
          <p:nvPr/>
        </p:nvSpPr>
        <p:spPr>
          <a:xfrm>
            <a:off x="7162800" y="4411663"/>
            <a:ext cx="1676400" cy="2460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spAutoFit/>
          </a:bodyPr>
          <a:lstStyle/>
          <a:p>
            <a:pPr marL="114300" indent="-114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/>
              <a:t>Quality of Service Regulation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162800" y="4724400"/>
            <a:ext cx="1676400" cy="4000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114300" indent="-114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/>
              <a:t>Decision for establishment of call centers</a:t>
            </a:r>
            <a:endParaRPr lang="en-US" sz="1000" dirty="0"/>
          </a:p>
        </p:txBody>
      </p:sp>
      <p:sp>
        <p:nvSpPr>
          <p:cNvPr id="34" name="TextBox 33"/>
          <p:cNvSpPr txBox="1"/>
          <p:nvPr/>
        </p:nvSpPr>
        <p:spPr>
          <a:xfrm>
            <a:off x="228600" y="3328988"/>
            <a:ext cx="1463675" cy="2460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114300" indent="-114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/>
              <a:t>Universal Service</a:t>
            </a:r>
            <a:endParaRPr lang="en-US" sz="1000" dirty="0"/>
          </a:p>
        </p:txBody>
      </p:sp>
      <p:sp>
        <p:nvSpPr>
          <p:cNvPr id="35" name="TextBox 34"/>
          <p:cNvSpPr txBox="1"/>
          <p:nvPr/>
        </p:nvSpPr>
        <p:spPr>
          <a:xfrm>
            <a:off x="228600" y="3709988"/>
            <a:ext cx="1463675" cy="2460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114300" indent="-114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/>
              <a:t>CS / CPS</a:t>
            </a:r>
            <a:endParaRPr lang="en-US" sz="1000" dirty="0"/>
          </a:p>
        </p:txBody>
      </p:sp>
      <p:cxnSp>
        <p:nvCxnSpPr>
          <p:cNvPr id="36" name="Straight Connector 28"/>
          <p:cNvCxnSpPr>
            <a:cxnSpLocks noChangeShapeType="1"/>
          </p:cNvCxnSpPr>
          <p:nvPr/>
        </p:nvCxnSpPr>
        <p:spPr bwMode="auto">
          <a:xfrm rot="5400000">
            <a:off x="182563" y="3603625"/>
            <a:ext cx="3294062" cy="1588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581400" y="2890838"/>
            <a:ext cx="1295400" cy="4000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114300" indent="-114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/>
              <a:t>Improving FM Broadcasting</a:t>
            </a:r>
            <a:endParaRPr lang="en-US" sz="1000" dirty="0"/>
          </a:p>
        </p:txBody>
      </p:sp>
      <p:sp>
        <p:nvSpPr>
          <p:cNvPr id="38" name="TextBox 37"/>
          <p:cNvSpPr txBox="1"/>
          <p:nvPr/>
        </p:nvSpPr>
        <p:spPr>
          <a:xfrm>
            <a:off x="5180013" y="3041650"/>
            <a:ext cx="1539875" cy="4000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spAutoFit/>
          </a:bodyPr>
          <a:lstStyle/>
          <a:p>
            <a:pPr marL="114300" indent="-114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/>
              <a:t>Numbering</a:t>
            </a:r>
          </a:p>
          <a:p>
            <a:pPr marL="114300" indent="-114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/>
              <a:t>Regulation </a:t>
            </a:r>
            <a:endParaRPr lang="en-US" sz="1000" dirty="0"/>
          </a:p>
        </p:txBody>
      </p:sp>
      <p:sp>
        <p:nvSpPr>
          <p:cNvPr id="39" name="TextBox 38"/>
          <p:cNvSpPr txBox="1"/>
          <p:nvPr/>
        </p:nvSpPr>
        <p:spPr>
          <a:xfrm>
            <a:off x="3581400" y="3995738"/>
            <a:ext cx="1295400" cy="4000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 anchorCtr="1">
            <a:spAutoFit/>
          </a:bodyPr>
          <a:lstStyle/>
          <a:p>
            <a:pPr marL="114300" indent="-114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/>
              <a:t>Access to Information Regulation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581400" y="3367088"/>
            <a:ext cx="1295400" cy="5540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114300" indent="-1143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/>
              <a:t>Digital Migration Strategy for TV Broadcasting</a:t>
            </a:r>
            <a:endParaRPr lang="en-US" sz="1000" dirty="0"/>
          </a:p>
        </p:txBody>
      </p:sp>
      <p:cxnSp>
        <p:nvCxnSpPr>
          <p:cNvPr id="42" name="Straight Connector 28"/>
          <p:cNvCxnSpPr>
            <a:cxnSpLocks noChangeShapeType="1"/>
          </p:cNvCxnSpPr>
          <p:nvPr/>
        </p:nvCxnSpPr>
        <p:spPr bwMode="auto">
          <a:xfrm rot="5400000">
            <a:off x="1858169" y="3780631"/>
            <a:ext cx="3295650" cy="1588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28"/>
          <p:cNvCxnSpPr>
            <a:cxnSpLocks noChangeShapeType="1"/>
          </p:cNvCxnSpPr>
          <p:nvPr/>
        </p:nvCxnSpPr>
        <p:spPr bwMode="auto">
          <a:xfrm rot="5400000">
            <a:off x="3382169" y="3780631"/>
            <a:ext cx="3295650" cy="1588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28"/>
          <p:cNvCxnSpPr>
            <a:cxnSpLocks noChangeShapeType="1"/>
          </p:cNvCxnSpPr>
          <p:nvPr/>
        </p:nvCxnSpPr>
        <p:spPr bwMode="auto">
          <a:xfrm rot="5400000">
            <a:off x="5363369" y="3780631"/>
            <a:ext cx="3295650" cy="1588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524000" y="152400"/>
            <a:ext cx="6705600" cy="1066800"/>
          </a:xfrm>
          <a:solidFill>
            <a:srgbClr val="7030A0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sz="1600"/>
              <a:t>TRA </a:t>
            </a:r>
            <a:r>
              <a:rPr sz="1600"/>
              <a:t>is promoting Infrastructure Sharing </a:t>
            </a:r>
            <a:r>
              <a:rPr sz="1600"/>
              <a:t>and </a:t>
            </a:r>
            <a:r>
              <a:rPr sz="1600"/>
              <a:t>access to Rights </a:t>
            </a:r>
            <a:r>
              <a:rPr sz="1600"/>
              <a:t>of </a:t>
            </a:r>
            <a:r>
              <a:rPr sz="1600"/>
              <a:t>Way prior to the broadband licensing to lower the barrier to entry</a:t>
            </a:r>
            <a:endParaRPr sz="1600"/>
          </a:p>
        </p:txBody>
      </p:sp>
      <p:graphicFrame>
        <p:nvGraphicFramePr>
          <p:cNvPr id="12" name="Diagram 11"/>
          <p:cNvGraphicFramePr/>
          <p:nvPr/>
        </p:nvGraphicFramePr>
        <p:xfrm>
          <a:off x="4114800" y="1295400"/>
          <a:ext cx="47244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4" name="Diagram 13"/>
          <p:cNvGraphicFramePr/>
          <p:nvPr/>
        </p:nvGraphicFramePr>
        <p:xfrm>
          <a:off x="2133600" y="2209800"/>
          <a:ext cx="1828800" cy="297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5" name="Rectangle 14"/>
          <p:cNvSpPr/>
          <p:nvPr/>
        </p:nvSpPr>
        <p:spPr>
          <a:xfrm>
            <a:off x="228600" y="2362200"/>
            <a:ext cx="1828800" cy="13716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All Existing Infrastructure * owned by ROL</a:t>
            </a:r>
            <a:endParaRPr lang="en-US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678" name="TextBox 18"/>
          <p:cNvSpPr txBox="1">
            <a:spLocks noChangeArrowheads="1"/>
          </p:cNvSpPr>
          <p:nvPr/>
        </p:nvSpPr>
        <p:spPr bwMode="auto">
          <a:xfrm>
            <a:off x="152400" y="5638800"/>
            <a:ext cx="3048000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b="1">
                <a:latin typeface="Calibri" pitchFamily="34" charset="0"/>
              </a:rPr>
              <a:t>*</a:t>
            </a:r>
            <a:r>
              <a:rPr lang="en-US" sz="1000"/>
              <a:t>All Existing Infrastructure:</a:t>
            </a:r>
          </a:p>
          <a:p>
            <a:r>
              <a:rPr lang="en-US">
                <a:latin typeface="Calibri" pitchFamily="34" charset="0"/>
              </a:rPr>
              <a:t>-</a:t>
            </a:r>
            <a:r>
              <a:rPr lang="en-US" sz="1000"/>
              <a:t>Fixed Infrastructure</a:t>
            </a:r>
          </a:p>
          <a:p>
            <a:pPr>
              <a:buFontTx/>
              <a:buChar char="-"/>
            </a:pPr>
            <a:r>
              <a:rPr lang="en-US" sz="1000"/>
              <a:t>Mobile Infrastructure</a:t>
            </a:r>
          </a:p>
          <a:p>
            <a:pPr>
              <a:buFontTx/>
              <a:buChar char="-"/>
            </a:pPr>
            <a:r>
              <a:rPr lang="en-US" sz="1000"/>
              <a:t>Water, sewers, drainage</a:t>
            </a:r>
          </a:p>
          <a:p>
            <a:pPr>
              <a:buFontTx/>
              <a:buChar char="-"/>
            </a:pPr>
            <a:r>
              <a:rPr lang="en-US" sz="1000"/>
              <a:t>Electricity</a:t>
            </a:r>
          </a:p>
          <a:p>
            <a:pPr>
              <a:buFontTx/>
              <a:buChar char="-"/>
            </a:pPr>
            <a:r>
              <a:rPr lang="en-US" sz="1000"/>
              <a:t>Roads, Streets, Highways</a:t>
            </a:r>
          </a:p>
        </p:txBody>
      </p:sp>
      <p:sp>
        <p:nvSpPr>
          <p:cNvPr id="8" name="Rectangle 7"/>
          <p:cNvSpPr/>
          <p:nvPr/>
        </p:nvSpPr>
        <p:spPr>
          <a:xfrm>
            <a:off x="228600" y="3886200"/>
            <a:ext cx="1828800" cy="13716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Telecom Law permits access IS/</a:t>
            </a:r>
            <a:r>
              <a:rPr lang="en-US" sz="16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RoW</a:t>
            </a:r>
            <a:r>
              <a:rPr lang="en-US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for Service Providers</a:t>
            </a:r>
            <a:endParaRPr lang="en-US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Left Brace 8"/>
          <p:cNvSpPr/>
          <p:nvPr/>
        </p:nvSpPr>
        <p:spPr>
          <a:xfrm>
            <a:off x="3962400" y="1600200"/>
            <a:ext cx="76200" cy="4267200"/>
          </a:xfrm>
          <a:prstGeom prst="leftBrac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1516</Words>
  <Application>Microsoft Office PowerPoint</Application>
  <PresentationFormat>On-screen Show (4:3)</PresentationFormat>
  <Paragraphs>299</Paragraphs>
  <Slides>12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Calibri</vt:lpstr>
      <vt:lpstr>Arial</vt:lpstr>
      <vt:lpstr>Arial </vt:lpstr>
      <vt:lpstr>Times New Roman</vt:lpstr>
      <vt:lpstr>Wingdings</vt:lpstr>
      <vt:lpstr>Batang</vt:lpstr>
      <vt:lpstr>Office Theme</vt:lpstr>
      <vt:lpstr>Chart</vt:lpstr>
      <vt:lpstr>Microsoft Office Excel Chart</vt:lpstr>
      <vt:lpstr>   Building the Telecom Highways for Economic Prosperity in Lebanon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TRA has accomplished a great deal in the few months since its establishment in terms of restructuring the market</dc:title>
  <dc:creator>Adele.Saab</dc:creator>
  <cp:lastModifiedBy>mireille.banikian</cp:lastModifiedBy>
  <cp:revision>59</cp:revision>
  <dcterms:created xsi:type="dcterms:W3CDTF">2008-10-29T10:34:20Z</dcterms:created>
  <dcterms:modified xsi:type="dcterms:W3CDTF">2009-06-12T12:28:46Z</dcterms:modified>
</cp:coreProperties>
</file>