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drawings/drawing2.xml" ContentType="application/vnd.openxmlformats-officedocument.drawingml.chartshapes+xml"/>
  <Override PartName="/ppt/diagrams/quickStyle2.xml" ContentType="application/vnd.openxmlformats-officedocument.drawingml.diagramStyle+xml"/>
  <Override PartName="/ppt/theme/themeOverride5.xml" ContentType="application/vnd.openxmlformats-officedocument.themeOverr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Override PartName="/ppt/diagrams/layout1.xml" ContentType="application/vnd.openxmlformats-officedocument.drawingml.diagramLayout+xml"/>
  <Override PartName="/ppt/diagrams/data2.xml" ContentType="application/vnd.openxmlformats-officedocument.drawingml.diagramData+xml"/>
  <Override PartName="/ppt/slides/slide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58.xml" ContentType="application/vnd.openxmlformats-officedocument.presentationml.slideLayout+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slideLayouts/slideLayout36.xml" ContentType="application/vnd.openxmlformats-officedocument.presentationml.slideLayout+xml"/>
  <Override PartName="/ppt/slideLayouts/slideLayout47.xml" ContentType="application/vnd.openxmlformats-officedocument.presentationml.slideLayout+xml"/>
  <Override PartName="/ppt/theme/theme2.xml" ContentType="application/vnd.openxmlformats-officedocument.theme+xml"/>
  <Override PartName="/ppt/theme/themeOverride6.xml" ContentType="application/vnd.openxmlformats-officedocument.themeOverr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Layouts/slideLayout14.xml" ContentType="application/vnd.openxmlformats-officedocument.presentationml.slideLayout+xml"/>
  <Override PartName="/ppt/slideLayouts/slideLayout32.xml" ContentType="application/vnd.openxmlformats-officedocument.presentationml.slideLayout+xml"/>
  <Override PartName="/ppt/theme/themeOverride2.xml" ContentType="application/vnd.openxmlformats-officedocument.themeOverr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Layouts/slideLayout21.xml" ContentType="application/vnd.openxmlformats-officedocument.presentationml.slideLayout+xml"/>
  <Override PartName="/ppt/slideLayouts/slideLayout5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diagrams/layout2.xml" ContentType="application/vnd.openxmlformats-officedocument.drawingml.diagramLayout+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charts/chart4.xml" ContentType="application/vnd.openxmlformats-officedocument.drawingml.chart+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charts/chart2.xml" ContentType="application/vnd.openxmlformats-officedocument.drawingml.chart+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Default Extension="xls" ContentType="application/vnd.ms-excel"/>
  <Override PartName="/ppt/theme/themeOverride3.xml" ContentType="application/vnd.openxmlformats-officedocument.themeOverride+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45.xml" ContentType="application/vnd.openxmlformats-officedocument.presentationml.slideLayout+xml"/>
  <Override PartName="/ppt/slideLayouts/slideLayout56.xml" ContentType="application/vnd.openxmlformats-officedocument.presentationml.slideLayout+xml"/>
  <Override PartName="/ppt/drawings/drawing1.xml" ContentType="application/vnd.openxmlformats-officedocument.drawingml.chartshapes+xml"/>
  <Override PartName="/ppt/diagrams/drawing1.xml" ContentType="application/vnd.ms-office.drawingml.diagramDrawing+xml"/>
  <Override PartName="/ppt/notesSlides/notesSlide19.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Layouts/slideLayout16.xml" ContentType="application/vnd.openxmlformats-officedocument.presentationml.slideLayout+xml"/>
  <Override PartName="/ppt/slideLayouts/slideLayout34.xml" ContentType="application/vnd.openxmlformats-officedocument.presentationml.slideLayout+xml"/>
  <Override PartName="/ppt/diagrams/quickStyle1.xml" ContentType="application/vnd.openxmlformats-officedocument.drawingml.diagramStyle+xml"/>
  <Override PartName="/ppt/theme/themeOverride4.xml" ContentType="application/vnd.openxmlformats-officedocument.themeOverr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30.xml" ContentType="application/vnd.openxmlformats-officedocument.presentationml.slideLayout+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93" r:id="rId2"/>
  </p:sldMasterIdLst>
  <p:notesMasterIdLst>
    <p:notesMasterId r:id="rId50"/>
  </p:notesMasterIdLst>
  <p:handoutMasterIdLst>
    <p:handoutMasterId r:id="rId51"/>
  </p:handoutMasterIdLst>
  <p:sldIdLst>
    <p:sldId id="257" r:id="rId3"/>
    <p:sldId id="259" r:id="rId4"/>
    <p:sldId id="350" r:id="rId5"/>
    <p:sldId id="322" r:id="rId6"/>
    <p:sldId id="323" r:id="rId7"/>
    <p:sldId id="324" r:id="rId8"/>
    <p:sldId id="325" r:id="rId9"/>
    <p:sldId id="326" r:id="rId10"/>
    <p:sldId id="327" r:id="rId11"/>
    <p:sldId id="328" r:id="rId12"/>
    <p:sldId id="329" r:id="rId13"/>
    <p:sldId id="374" r:id="rId14"/>
    <p:sldId id="358" r:id="rId15"/>
    <p:sldId id="269" r:id="rId16"/>
    <p:sldId id="356" r:id="rId17"/>
    <p:sldId id="338" r:id="rId18"/>
    <p:sldId id="331" r:id="rId19"/>
    <p:sldId id="264" r:id="rId20"/>
    <p:sldId id="373" r:id="rId21"/>
    <p:sldId id="270" r:id="rId22"/>
    <p:sldId id="355" r:id="rId23"/>
    <p:sldId id="332" r:id="rId24"/>
    <p:sldId id="267" r:id="rId25"/>
    <p:sldId id="336" r:id="rId26"/>
    <p:sldId id="333" r:id="rId27"/>
    <p:sldId id="420" r:id="rId28"/>
    <p:sldId id="400" r:id="rId29"/>
    <p:sldId id="401" r:id="rId30"/>
    <p:sldId id="402" r:id="rId31"/>
    <p:sldId id="403" r:id="rId32"/>
    <p:sldId id="404" r:id="rId33"/>
    <p:sldId id="419" r:id="rId34"/>
    <p:sldId id="334" r:id="rId35"/>
    <p:sldId id="279" r:id="rId36"/>
    <p:sldId id="395" r:id="rId37"/>
    <p:sldId id="409" r:id="rId38"/>
    <p:sldId id="397" r:id="rId39"/>
    <p:sldId id="396" r:id="rId40"/>
    <p:sldId id="406" r:id="rId41"/>
    <p:sldId id="410" r:id="rId42"/>
    <p:sldId id="412" r:id="rId43"/>
    <p:sldId id="413" r:id="rId44"/>
    <p:sldId id="411" r:id="rId45"/>
    <p:sldId id="417" r:id="rId46"/>
    <p:sldId id="421" r:id="rId47"/>
    <p:sldId id="304" r:id="rId48"/>
    <p:sldId id="418" r:id="rId49"/>
  </p:sldIdLst>
  <p:sldSz cx="9144000" cy="6858000" type="screen4x3"/>
  <p:notesSz cx="7053263" cy="9356725"/>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381AD"/>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36" autoAdjust="0"/>
    <p:restoredTop sz="98239" autoAdjust="0"/>
  </p:normalViewPr>
  <p:slideViewPr>
    <p:cSldViewPr>
      <p:cViewPr>
        <p:scale>
          <a:sx n="79" d="100"/>
          <a:sy n="79" d="100"/>
        </p:scale>
        <p:origin x="-900" y="-714"/>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604" y="-84"/>
      </p:cViewPr>
      <p:guideLst>
        <p:guide orient="horz" pos="2947"/>
        <p:guide pos="2222"/>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handoutMaster" Target="handoutMasters/handoutMaster1.xml"/><Relationship Id="rId3"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omar.chatah\Desktop\TTU\PCM%20Presentation\Misc.%20Research%20for%20BB%20Presentation.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Documents%20and%20Settings\maroulla.haddad\Desktop\Broadband%20Stats.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Documents%20and%20Settings\maroulla.haddad\Desktop\Acr5B84.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28"/>
  <c:chart>
    <c:title>
      <c:tx>
        <c:rich>
          <a:bodyPr/>
          <a:lstStyle/>
          <a:p>
            <a:pPr>
              <a:defRPr sz="1800"/>
            </a:pPr>
            <a:r>
              <a:rPr lang="en-US" sz="1800" dirty="0"/>
              <a:t>Monthly charge to use 15 GB/month (500MB/day) using </a:t>
            </a:r>
            <a:br>
              <a:rPr lang="en-US" sz="1800" dirty="0"/>
            </a:br>
            <a:r>
              <a:rPr lang="en-US" sz="1800" dirty="0"/>
              <a:t>1Mbps ADSL connection </a:t>
            </a:r>
          </a:p>
        </c:rich>
      </c:tx>
      <c:layout/>
    </c:title>
    <c:view3D>
      <c:depthPercent val="100"/>
      <c:rAngAx val="1"/>
    </c:view3D>
    <c:plotArea>
      <c:layout/>
      <c:bar3DChart>
        <c:barDir val="col"/>
        <c:grouping val="clustered"/>
        <c:ser>
          <c:idx val="0"/>
          <c:order val="0"/>
          <c:tx>
            <c:strRef>
              <c:f>'30 GB Price Comparison'!$B$1</c:f>
              <c:strCache>
                <c:ptCount val="1"/>
                <c:pt idx="0">
                  <c:v>
Monthly charge to use 15 GB/month (500MB/day) using 
1Mbps ADSL connection</c:v>
                </c:pt>
              </c:strCache>
            </c:strRef>
          </c:tx>
          <c:cat>
            <c:strRef>
              <c:f>'30 GB Price Comparison'!$A$2:$A$6</c:f>
              <c:strCache>
                <c:ptCount val="5"/>
                <c:pt idx="0">
                  <c:v>Lebanon 
(IDM)</c:v>
                </c:pt>
                <c:pt idx="1">
                  <c:v>Egypt 
(Nile OnLine)</c:v>
                </c:pt>
                <c:pt idx="2">
                  <c:v>UAE 
(Du)</c:v>
                </c:pt>
                <c:pt idx="3">
                  <c:v>Jordan 
(Orange)</c:v>
                </c:pt>
                <c:pt idx="4">
                  <c:v>Lithuania 
(Zebra)</c:v>
                </c:pt>
              </c:strCache>
            </c:strRef>
          </c:cat>
          <c:val>
            <c:numRef>
              <c:f>'30 GB Price Comparison'!$B$2:$B$6</c:f>
              <c:numCache>
                <c:formatCode>"$"#,##0</c:formatCode>
                <c:ptCount val="5"/>
                <c:pt idx="0">
                  <c:v>187</c:v>
                </c:pt>
                <c:pt idx="1">
                  <c:v>69.468999999999994</c:v>
                </c:pt>
                <c:pt idx="2">
                  <c:v>67.81</c:v>
                </c:pt>
                <c:pt idx="3">
                  <c:v>31</c:v>
                </c:pt>
                <c:pt idx="4">
                  <c:v>22</c:v>
                </c:pt>
              </c:numCache>
            </c:numRef>
          </c:val>
        </c:ser>
        <c:shape val="box"/>
        <c:axId val="48898048"/>
        <c:axId val="48899584"/>
        <c:axId val="0"/>
      </c:bar3DChart>
      <c:catAx>
        <c:axId val="48898048"/>
        <c:scaling>
          <c:orientation val="minMax"/>
        </c:scaling>
        <c:axPos val="b"/>
        <c:numFmt formatCode="General" sourceLinked="1"/>
        <c:tickLblPos val="nextTo"/>
        <c:crossAx val="48899584"/>
        <c:crosses val="autoZero"/>
        <c:auto val="1"/>
        <c:lblAlgn val="ctr"/>
        <c:lblOffset val="100"/>
      </c:catAx>
      <c:valAx>
        <c:axId val="48899584"/>
        <c:scaling>
          <c:orientation val="minMax"/>
        </c:scaling>
        <c:axPos val="l"/>
        <c:majorGridlines/>
        <c:numFmt formatCode="&quot;$&quot;#,##0" sourceLinked="1"/>
        <c:tickLblPos val="nextTo"/>
        <c:crossAx val="48898048"/>
        <c:crosses val="autoZero"/>
        <c:crossBetween val="between"/>
      </c:valAx>
    </c:plotArea>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28"/>
  <c:chart>
    <c:autoTitleDeleted val="1"/>
    <c:view3D>
      <c:depthPercent val="100"/>
      <c:rAngAx val="1"/>
    </c:view3D>
    <c:plotArea>
      <c:layout/>
      <c:bar3DChart>
        <c:barDir val="col"/>
        <c:grouping val="clustered"/>
        <c:ser>
          <c:idx val="0"/>
          <c:order val="0"/>
          <c:tx>
            <c:strRef>
              <c:f>Sheet1!$F$3</c:f>
              <c:strCache>
                <c:ptCount val="1"/>
                <c:pt idx="0">
                  <c:v>Broadband Penetration (per population) </c:v>
                </c:pt>
              </c:strCache>
            </c:strRef>
          </c:tx>
          <c:dLbls>
            <c:numFmt formatCode="#,##0" sourceLinked="0"/>
            <c:showVal val="1"/>
          </c:dLbls>
          <c:cat>
            <c:strRef>
              <c:f>Sheet1!$E$4:$E$10</c:f>
              <c:strCache>
                <c:ptCount val="7"/>
                <c:pt idx="0">
                  <c:v>Lebanon</c:v>
                </c:pt>
                <c:pt idx="1">
                  <c:v>Tunisia</c:v>
                </c:pt>
                <c:pt idx="2">
                  <c:v>Morocco </c:v>
                </c:pt>
                <c:pt idx="3">
                  <c:v>Kuwait</c:v>
                </c:pt>
                <c:pt idx="4">
                  <c:v>KSA</c:v>
                </c:pt>
                <c:pt idx="5">
                  <c:v>Qatar</c:v>
                </c:pt>
                <c:pt idx="6">
                  <c:v>UAE</c:v>
                </c:pt>
              </c:strCache>
            </c:strRef>
          </c:cat>
          <c:val>
            <c:numRef>
              <c:f>Sheet1!$F$4:$F$10</c:f>
              <c:numCache>
                <c:formatCode>General</c:formatCode>
                <c:ptCount val="7"/>
                <c:pt idx="0" formatCode="0.00">
                  <c:v>1.3157894736842104</c:v>
                </c:pt>
                <c:pt idx="1">
                  <c:v>1.87</c:v>
                </c:pt>
                <c:pt idx="2" formatCode="0.00">
                  <c:v>2.1903225806451614</c:v>
                </c:pt>
                <c:pt idx="3">
                  <c:v>2.75</c:v>
                </c:pt>
                <c:pt idx="4">
                  <c:v>3.98</c:v>
                </c:pt>
                <c:pt idx="5" formatCode="0.00">
                  <c:v>6.1558611656843514</c:v>
                </c:pt>
                <c:pt idx="6" formatCode="0.00">
                  <c:v>10.535259133389976</c:v>
                </c:pt>
              </c:numCache>
            </c:numRef>
          </c:val>
        </c:ser>
        <c:shape val="box"/>
        <c:axId val="48924928"/>
        <c:axId val="48947200"/>
        <c:axId val="0"/>
      </c:bar3DChart>
      <c:catAx>
        <c:axId val="48924928"/>
        <c:scaling>
          <c:orientation val="minMax"/>
        </c:scaling>
        <c:axPos val="b"/>
        <c:tickLblPos val="nextTo"/>
        <c:crossAx val="48947200"/>
        <c:crosses val="autoZero"/>
        <c:auto val="1"/>
        <c:lblAlgn val="ctr"/>
        <c:lblOffset val="100"/>
      </c:catAx>
      <c:valAx>
        <c:axId val="48947200"/>
        <c:scaling>
          <c:orientation val="minMax"/>
        </c:scaling>
        <c:axPos val="l"/>
        <c:numFmt formatCode="0" sourceLinked="0"/>
        <c:tickLblPos val="nextTo"/>
        <c:crossAx val="48924928"/>
        <c:crosses val="autoZero"/>
        <c:crossBetween val="between"/>
      </c:valAx>
    </c:plotArea>
    <c:plotVisOnly val="1"/>
  </c:chart>
  <c:txPr>
    <a:bodyPr/>
    <a:lstStyle/>
    <a:p>
      <a:pPr>
        <a:defRPr sz="1800"/>
      </a:pPr>
      <a:endParaRPr lang="en-US"/>
    </a:p>
  </c:txPr>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6"/>
  <c:chart>
    <c:plotArea>
      <c:layout/>
      <c:scatterChart>
        <c:scatterStyle val="lineMarker"/>
        <c:ser>
          <c:idx val="0"/>
          <c:order val="0"/>
          <c:spPr>
            <a:ln w="28575">
              <a:noFill/>
            </a:ln>
          </c:spPr>
          <c:marker>
            <c:symbol val="circle"/>
            <c:size val="9"/>
            <c:spPr>
              <a:solidFill>
                <a:srgbClr val="75689F"/>
              </a:solidFill>
            </c:spPr>
          </c:marker>
          <c:trendline>
            <c:trendlineType val="linear"/>
          </c:trendline>
          <c:xVal>
            <c:numRef>
              <c:f>Sheet3!$C$2:$C$33</c:f>
              <c:numCache>
                <c:formatCode>#,##0</c:formatCode>
                <c:ptCount val="32"/>
                <c:pt idx="0">
                  <c:v>3071</c:v>
                </c:pt>
                <c:pt idx="1">
                  <c:v>3225</c:v>
                </c:pt>
                <c:pt idx="2">
                  <c:v>3365</c:v>
                </c:pt>
                <c:pt idx="3">
                  <c:v>3452</c:v>
                </c:pt>
                <c:pt idx="4">
                  <c:v>3674</c:v>
                </c:pt>
                <c:pt idx="5">
                  <c:v>3808</c:v>
                </c:pt>
                <c:pt idx="6">
                  <c:v>4291</c:v>
                </c:pt>
                <c:pt idx="7">
                  <c:v>4337</c:v>
                </c:pt>
                <c:pt idx="8">
                  <c:v>4341</c:v>
                </c:pt>
                <c:pt idx="9">
                  <c:v>4555</c:v>
                </c:pt>
                <c:pt idx="10">
                  <c:v>4595</c:v>
                </c:pt>
                <c:pt idx="11">
                  <c:v>5137</c:v>
                </c:pt>
                <c:pt idx="12">
                  <c:v>5255</c:v>
                </c:pt>
                <c:pt idx="13">
                  <c:v>5261</c:v>
                </c:pt>
                <c:pt idx="14">
                  <c:v>5530</c:v>
                </c:pt>
                <c:pt idx="15">
                  <c:v>5803</c:v>
                </c:pt>
                <c:pt idx="16">
                  <c:v>6039</c:v>
                </c:pt>
                <c:pt idx="17">
                  <c:v>6049</c:v>
                </c:pt>
                <c:pt idx="18">
                  <c:v>6393</c:v>
                </c:pt>
                <c:pt idx="19">
                  <c:v>6568</c:v>
                </c:pt>
                <c:pt idx="20">
                  <c:v>6632</c:v>
                </c:pt>
                <c:pt idx="21">
                  <c:v>6757</c:v>
                </c:pt>
                <c:pt idx="22">
                  <c:v>7062</c:v>
                </c:pt>
                <c:pt idx="23">
                  <c:v>7109</c:v>
                </c:pt>
                <c:pt idx="24">
                  <c:v>7304</c:v>
                </c:pt>
                <c:pt idx="25">
                  <c:v>7722</c:v>
                </c:pt>
                <c:pt idx="26">
                  <c:v>7843</c:v>
                </c:pt>
                <c:pt idx="27">
                  <c:v>7874</c:v>
                </c:pt>
                <c:pt idx="28">
                  <c:v>7968</c:v>
                </c:pt>
                <c:pt idx="29">
                  <c:v>8217</c:v>
                </c:pt>
                <c:pt idx="30">
                  <c:v>8371</c:v>
                </c:pt>
                <c:pt idx="31">
                  <c:v>8677</c:v>
                </c:pt>
              </c:numCache>
            </c:numRef>
          </c:xVal>
          <c:yVal>
            <c:numRef>
              <c:f>Sheet3!$H$2:$H$33</c:f>
              <c:numCache>
                <c:formatCode>General</c:formatCode>
                <c:ptCount val="32"/>
                <c:pt idx="0">
                  <c:v>0.61000000000000065</c:v>
                </c:pt>
                <c:pt idx="1">
                  <c:v>3.0000000000000051E-2</c:v>
                </c:pt>
                <c:pt idx="2">
                  <c:v>0.61000000000000065</c:v>
                </c:pt>
                <c:pt idx="3">
                  <c:v>0.21000000000000021</c:v>
                </c:pt>
                <c:pt idx="4">
                  <c:v>0.34000000000000036</c:v>
                </c:pt>
                <c:pt idx="5">
                  <c:v>3.0000000000000051E-2</c:v>
                </c:pt>
                <c:pt idx="6">
                  <c:v>1.7000000000000006</c:v>
                </c:pt>
                <c:pt idx="7">
                  <c:v>0.27</c:v>
                </c:pt>
                <c:pt idx="8">
                  <c:v>0.2</c:v>
                </c:pt>
                <c:pt idx="9">
                  <c:v>1.27</c:v>
                </c:pt>
                <c:pt idx="10">
                  <c:v>0.14000000000000001</c:v>
                </c:pt>
                <c:pt idx="11">
                  <c:v>0.15000000000000024</c:v>
                </c:pt>
                <c:pt idx="12">
                  <c:v>0.61000000000000065</c:v>
                </c:pt>
                <c:pt idx="13">
                  <c:v>1.57</c:v>
                </c:pt>
                <c:pt idx="14">
                  <c:v>0.83000000000000063</c:v>
                </c:pt>
                <c:pt idx="15">
                  <c:v>0.35000000000000031</c:v>
                </c:pt>
                <c:pt idx="16">
                  <c:v>1.7100000000000006</c:v>
                </c:pt>
                <c:pt idx="17">
                  <c:v>0.83000000000000063</c:v>
                </c:pt>
                <c:pt idx="18">
                  <c:v>4.5599999999999996</c:v>
                </c:pt>
                <c:pt idx="19">
                  <c:v>4.72</c:v>
                </c:pt>
                <c:pt idx="20">
                  <c:v>1.9700000000000155</c:v>
                </c:pt>
                <c:pt idx="21">
                  <c:v>3.8499999999999988</c:v>
                </c:pt>
                <c:pt idx="22">
                  <c:v>0.5900000000000003</c:v>
                </c:pt>
                <c:pt idx="23">
                  <c:v>2.04</c:v>
                </c:pt>
                <c:pt idx="24">
                  <c:v>1.36</c:v>
                </c:pt>
                <c:pt idx="25">
                  <c:v>0.5900000000000003</c:v>
                </c:pt>
                <c:pt idx="26">
                  <c:v>3.13</c:v>
                </c:pt>
                <c:pt idx="27">
                  <c:v>4.0000000000000029E-2</c:v>
                </c:pt>
                <c:pt idx="28">
                  <c:v>0.66000000000001036</c:v>
                </c:pt>
                <c:pt idx="29">
                  <c:v>0.74000000000000365</c:v>
                </c:pt>
                <c:pt idx="30">
                  <c:v>0.17</c:v>
                </c:pt>
                <c:pt idx="31">
                  <c:v>0.16000000000000009</c:v>
                </c:pt>
              </c:numCache>
            </c:numRef>
          </c:yVal>
        </c:ser>
        <c:axId val="48994176"/>
        <c:axId val="48995712"/>
      </c:scatterChart>
      <c:valAx>
        <c:axId val="48994176"/>
        <c:scaling>
          <c:orientation val="minMax"/>
          <c:max val="9000"/>
          <c:min val="3000"/>
        </c:scaling>
        <c:axPos val="b"/>
        <c:numFmt formatCode="#,##0" sourceLinked="1"/>
        <c:tickLblPos val="nextTo"/>
        <c:crossAx val="48995712"/>
        <c:crosses val="autoZero"/>
        <c:crossBetween val="midCat"/>
      </c:valAx>
      <c:valAx>
        <c:axId val="48995712"/>
        <c:scaling>
          <c:orientation val="minMax"/>
        </c:scaling>
        <c:axPos val="l"/>
        <c:numFmt formatCode="General" sourceLinked="1"/>
        <c:tickLblPos val="nextTo"/>
        <c:crossAx val="48994176"/>
        <c:crosses val="autoZero"/>
        <c:crossBetween val="midCat"/>
      </c:valAx>
    </c:plotArea>
    <c:plotVisOnly val="1"/>
  </c:chart>
  <c:externalData r:id="rId1"/>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smtClean="0"/>
              <a:t>Internet</a:t>
            </a:r>
            <a:r>
              <a:rPr lang="en-US" baseline="0" dirty="0" smtClean="0"/>
              <a:t> Users in Lebanon </a:t>
            </a:r>
            <a:r>
              <a:rPr lang="en-US" dirty="0" smtClean="0"/>
              <a:t>YEAR 2000 – 2008</a:t>
            </a:r>
            <a:endParaRPr lang="en-US" dirty="0"/>
          </a:p>
        </c:rich>
      </c:tx>
      <c:layout/>
    </c:title>
    <c:plotArea>
      <c:layout/>
      <c:barChart>
        <c:barDir val="col"/>
        <c:grouping val="clustered"/>
        <c:ser>
          <c:idx val="0"/>
          <c:order val="0"/>
          <c:tx>
            <c:strRef>
              <c:f>Sheet1!$C$1</c:f>
              <c:strCache>
                <c:ptCount val="1"/>
                <c:pt idx="0">
                  <c:v>YEAR</c:v>
                </c:pt>
              </c:strCache>
            </c:strRef>
          </c:tx>
          <c:dLbls>
            <c:showVal val="1"/>
          </c:dLbls>
          <c:cat>
            <c:numRef>
              <c:f>Sheet1!$C$2:$C$5</c:f>
              <c:numCache>
                <c:formatCode>General</c:formatCode>
                <c:ptCount val="4"/>
                <c:pt idx="0">
                  <c:v>2000</c:v>
                </c:pt>
                <c:pt idx="1">
                  <c:v>2002</c:v>
                </c:pt>
                <c:pt idx="2">
                  <c:v>2005</c:v>
                </c:pt>
                <c:pt idx="3">
                  <c:v>2008</c:v>
                </c:pt>
              </c:numCache>
            </c:numRef>
          </c:cat>
          <c:val>
            <c:numRef>
              <c:f>Sheet1!$F$2:$F$5</c:f>
              <c:numCache>
                <c:formatCode>0.00%</c:formatCode>
                <c:ptCount val="4"/>
                <c:pt idx="0">
                  <c:v>5.8000000000000114E-2</c:v>
                </c:pt>
                <c:pt idx="1">
                  <c:v>9.0000000000000066E-2</c:v>
                </c:pt>
                <c:pt idx="2">
                  <c:v>0.13300000000000001</c:v>
                </c:pt>
                <c:pt idx="3">
                  <c:v>0.23900000000000021</c:v>
                </c:pt>
              </c:numCache>
            </c:numRef>
          </c:val>
        </c:ser>
        <c:axId val="102998016"/>
        <c:axId val="102999552"/>
      </c:barChart>
      <c:catAx>
        <c:axId val="102998016"/>
        <c:scaling>
          <c:orientation val="minMax"/>
        </c:scaling>
        <c:axPos val="b"/>
        <c:numFmt formatCode="General" sourceLinked="1"/>
        <c:tickLblPos val="nextTo"/>
        <c:crossAx val="102999552"/>
        <c:crosses val="autoZero"/>
        <c:auto val="1"/>
        <c:lblAlgn val="ctr"/>
        <c:lblOffset val="100"/>
      </c:catAx>
      <c:valAx>
        <c:axId val="102999552"/>
        <c:scaling>
          <c:orientation val="minMax"/>
        </c:scaling>
        <c:axPos val="l"/>
        <c:majorGridlines/>
        <c:numFmt formatCode="0.00%" sourceLinked="1"/>
        <c:tickLblPos val="nextTo"/>
        <c:crossAx val="102998016"/>
        <c:crosses val="autoZero"/>
        <c:crossBetween val="between"/>
      </c:valAx>
    </c:plotArea>
    <c:legend>
      <c:legendPos val="r"/>
      <c:layout/>
    </c:legend>
    <c:plotVisOnly val="1"/>
  </c:chart>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DD27CF8-3919-4DAE-A078-6A3E7957A173}" type="doc">
      <dgm:prSet loTypeId="urn:microsoft.com/office/officeart/2005/8/layout/hierarchy3" loCatId="hierarchy" qsTypeId="urn:microsoft.com/office/officeart/2005/8/quickstyle/simple3" qsCatId="simple" csTypeId="urn:microsoft.com/office/officeart/2005/8/colors/accent1_2" csCatId="accent1" phldr="1"/>
      <dgm:spPr/>
      <dgm:t>
        <a:bodyPr/>
        <a:lstStyle/>
        <a:p>
          <a:endParaRPr lang="en-US"/>
        </a:p>
      </dgm:t>
    </dgm:pt>
    <dgm:pt modelId="{E1115FE7-2B79-4B8E-AD07-E73CF0A0978A}">
      <dgm:prSet phldrT="[Text]" custT="1"/>
      <dgm:spPr/>
      <dgm:t>
        <a:bodyPr/>
        <a:lstStyle/>
        <a:p>
          <a:r>
            <a:rPr lang="en-US" sz="1400" dirty="0" smtClean="0">
              <a:latin typeface="Arial" pitchFamily="34" charset="0"/>
              <a:cs typeface="Arial" pitchFamily="34" charset="0"/>
            </a:rPr>
            <a:t>Directorate General of Construction and Equipment </a:t>
          </a:r>
          <a:endParaRPr lang="en-US" sz="1400" dirty="0">
            <a:latin typeface="Arial" pitchFamily="34" charset="0"/>
            <a:cs typeface="Arial" pitchFamily="34" charset="0"/>
          </a:endParaRPr>
        </a:p>
      </dgm:t>
    </dgm:pt>
    <dgm:pt modelId="{27FC78E2-4A1E-4F3C-AB92-04B324080C51}" type="parTrans" cxnId="{52EE5018-953A-4E44-8964-0EFD857A1866}">
      <dgm:prSet/>
      <dgm:spPr/>
      <dgm:t>
        <a:bodyPr/>
        <a:lstStyle/>
        <a:p>
          <a:endParaRPr lang="en-US" sz="1400"/>
        </a:p>
      </dgm:t>
    </dgm:pt>
    <dgm:pt modelId="{C7C90141-6228-4335-864D-11964E38BFC1}" type="sibTrans" cxnId="{52EE5018-953A-4E44-8964-0EFD857A1866}">
      <dgm:prSet/>
      <dgm:spPr/>
      <dgm:t>
        <a:bodyPr/>
        <a:lstStyle/>
        <a:p>
          <a:endParaRPr lang="en-US" sz="1400"/>
        </a:p>
      </dgm:t>
    </dgm:pt>
    <dgm:pt modelId="{F4C350C6-C57B-424E-8C65-6010EA8A208D}">
      <dgm:prSet phldrT="[Text]" custT="1"/>
      <dgm:spPr/>
      <dgm:t>
        <a:bodyPr/>
        <a:lstStyle/>
        <a:p>
          <a:r>
            <a:rPr lang="en-US" sz="1400" dirty="0" smtClean="0">
              <a:latin typeface="Arial" pitchFamily="34" charset="0"/>
              <a:cs typeface="Arial" pitchFamily="34" charset="0"/>
            </a:rPr>
            <a:t>Directorate of General Control </a:t>
          </a:r>
          <a:endParaRPr lang="en-US" sz="1400" dirty="0">
            <a:latin typeface="Arial" pitchFamily="34" charset="0"/>
            <a:cs typeface="Arial" pitchFamily="34" charset="0"/>
          </a:endParaRPr>
        </a:p>
      </dgm:t>
    </dgm:pt>
    <dgm:pt modelId="{0C860A14-0889-49D5-94F7-EA3863406CD6}" type="parTrans" cxnId="{3A3E7963-83C2-4797-B9EF-C5D82176A762}">
      <dgm:prSet/>
      <dgm:spPr/>
      <dgm:t>
        <a:bodyPr/>
        <a:lstStyle/>
        <a:p>
          <a:endParaRPr lang="en-US" sz="1400"/>
        </a:p>
      </dgm:t>
    </dgm:pt>
    <dgm:pt modelId="{1CB64691-0F93-4873-A5B8-A9B6270C56CD}" type="sibTrans" cxnId="{3A3E7963-83C2-4797-B9EF-C5D82176A762}">
      <dgm:prSet/>
      <dgm:spPr/>
      <dgm:t>
        <a:bodyPr/>
        <a:lstStyle/>
        <a:p>
          <a:endParaRPr lang="en-US" sz="1400"/>
        </a:p>
      </dgm:t>
    </dgm:pt>
    <dgm:pt modelId="{0B507F75-9483-4D24-A8CF-C3DAFA58DD0A}">
      <dgm:prSet phldrT="[Text]" custT="1"/>
      <dgm:spPr/>
      <dgm:t>
        <a:bodyPr/>
        <a:lstStyle/>
        <a:p>
          <a:r>
            <a:rPr lang="en-US" sz="1400" dirty="0" smtClean="0">
              <a:latin typeface="Arial" pitchFamily="34" charset="0"/>
              <a:cs typeface="Arial" pitchFamily="34" charset="0"/>
            </a:rPr>
            <a:t>Directorate of Common Administrative </a:t>
          </a:r>
          <a:endParaRPr lang="en-US" sz="1400" dirty="0">
            <a:latin typeface="Arial" pitchFamily="34" charset="0"/>
            <a:cs typeface="Arial" pitchFamily="34" charset="0"/>
          </a:endParaRPr>
        </a:p>
      </dgm:t>
    </dgm:pt>
    <dgm:pt modelId="{AEA243DF-1EB2-4853-AC43-F1017CAD63E1}" type="parTrans" cxnId="{657F0E04-D820-4E95-BA6D-11EE984C32FF}">
      <dgm:prSet/>
      <dgm:spPr/>
      <dgm:t>
        <a:bodyPr/>
        <a:lstStyle/>
        <a:p>
          <a:endParaRPr lang="en-US" sz="1400"/>
        </a:p>
      </dgm:t>
    </dgm:pt>
    <dgm:pt modelId="{155D8674-1BE0-48BC-9662-90E0B6EE10F2}" type="sibTrans" cxnId="{657F0E04-D820-4E95-BA6D-11EE984C32FF}">
      <dgm:prSet/>
      <dgm:spPr/>
      <dgm:t>
        <a:bodyPr/>
        <a:lstStyle/>
        <a:p>
          <a:endParaRPr lang="en-US" sz="1400"/>
        </a:p>
      </dgm:t>
    </dgm:pt>
    <dgm:pt modelId="{80E5E401-04FB-49E9-8FDC-F149F4015EF2}">
      <dgm:prSet custT="1"/>
      <dgm:spPr/>
      <dgm:t>
        <a:bodyPr/>
        <a:lstStyle/>
        <a:p>
          <a:r>
            <a:rPr lang="en-US" sz="1400" dirty="0" smtClean="0">
              <a:latin typeface="Arial" pitchFamily="34" charset="0"/>
              <a:cs typeface="Arial" pitchFamily="34" charset="0"/>
            </a:rPr>
            <a:t>Directorate of Operation and Maintenance </a:t>
          </a:r>
          <a:endParaRPr lang="en-US" sz="1400" dirty="0">
            <a:latin typeface="Arial" pitchFamily="34" charset="0"/>
            <a:cs typeface="Arial" pitchFamily="34" charset="0"/>
          </a:endParaRPr>
        </a:p>
      </dgm:t>
    </dgm:pt>
    <dgm:pt modelId="{497811C4-AF5A-4192-A775-AABDE8B1A0DD}" type="parTrans" cxnId="{40C28B56-BF6F-4D2A-BFEB-D718C3B34A90}">
      <dgm:prSet/>
      <dgm:spPr/>
      <dgm:t>
        <a:bodyPr/>
        <a:lstStyle/>
        <a:p>
          <a:endParaRPr lang="en-US" sz="1400"/>
        </a:p>
      </dgm:t>
    </dgm:pt>
    <dgm:pt modelId="{14E13BF6-4F46-4D8E-BB46-ACE13B079381}" type="sibTrans" cxnId="{40C28B56-BF6F-4D2A-BFEB-D718C3B34A90}">
      <dgm:prSet/>
      <dgm:spPr/>
      <dgm:t>
        <a:bodyPr/>
        <a:lstStyle/>
        <a:p>
          <a:endParaRPr lang="en-US" sz="1400"/>
        </a:p>
      </dgm:t>
    </dgm:pt>
    <dgm:pt modelId="{F339CB3B-94A2-4842-A910-45DDDF0600ED}">
      <dgm:prSet custT="1"/>
      <dgm:spPr/>
      <dgm:t>
        <a:bodyPr/>
        <a:lstStyle/>
        <a:p>
          <a:r>
            <a:rPr lang="en-US" sz="1400" dirty="0" smtClean="0">
              <a:latin typeface="Arial" pitchFamily="34" charset="0"/>
              <a:cs typeface="Arial" pitchFamily="34" charset="0"/>
            </a:rPr>
            <a:t>Directorate General of Post</a:t>
          </a:r>
          <a:endParaRPr lang="en-US" sz="1400" dirty="0">
            <a:latin typeface="Arial" pitchFamily="34" charset="0"/>
            <a:cs typeface="Arial" pitchFamily="34" charset="0"/>
          </a:endParaRPr>
        </a:p>
      </dgm:t>
    </dgm:pt>
    <dgm:pt modelId="{81E53B56-58BB-43BB-AB10-40CC70BBEA82}" type="parTrans" cxnId="{BA11B6C0-AECE-43B9-BF69-8B89BDD9BD70}">
      <dgm:prSet/>
      <dgm:spPr/>
      <dgm:t>
        <a:bodyPr/>
        <a:lstStyle/>
        <a:p>
          <a:endParaRPr lang="en-US"/>
        </a:p>
      </dgm:t>
    </dgm:pt>
    <dgm:pt modelId="{4DD796A5-5CAD-49A0-90DB-8758A9101621}" type="sibTrans" cxnId="{BA11B6C0-AECE-43B9-BF69-8B89BDD9BD70}">
      <dgm:prSet/>
      <dgm:spPr/>
      <dgm:t>
        <a:bodyPr/>
        <a:lstStyle/>
        <a:p>
          <a:endParaRPr lang="en-US"/>
        </a:p>
      </dgm:t>
    </dgm:pt>
    <dgm:pt modelId="{50923A80-3614-4829-A971-261D6044185E}">
      <dgm:prSet phldrT="[Text]" custT="1"/>
      <dgm:spPr>
        <a:solidFill>
          <a:schemeClr val="accent4">
            <a:lumMod val="60000"/>
            <a:lumOff val="40000"/>
          </a:schemeClr>
        </a:solidFill>
        <a:ln>
          <a:noFill/>
        </a:ln>
        <a:effectLst>
          <a:outerShdw blurRad="50800" dist="38100" dir="2700000" algn="tl" rotWithShape="0">
            <a:prstClr val="black">
              <a:alpha val="40000"/>
            </a:prstClr>
          </a:outerShdw>
        </a:effectLst>
        <a:scene3d>
          <a:camera prst="orthographicFront"/>
          <a:lightRig rig="flat" dir="t"/>
        </a:scene3d>
      </dgm:spPr>
      <dgm:t>
        <a:bodyPr/>
        <a:lstStyle/>
        <a:p>
          <a:r>
            <a:rPr lang="en-US" sz="1600" dirty="0" err="1" smtClean="0">
              <a:solidFill>
                <a:schemeClr val="bg1"/>
              </a:solidFill>
              <a:latin typeface="Arial" pitchFamily="34" charset="0"/>
              <a:cs typeface="Arial" pitchFamily="34" charset="0"/>
            </a:rPr>
            <a:t>MoT</a:t>
          </a:r>
          <a:r>
            <a:rPr lang="en-US" sz="1800" dirty="0" smtClean="0">
              <a:solidFill>
                <a:schemeClr val="bg1"/>
              </a:solidFill>
              <a:latin typeface="Arial" pitchFamily="34" charset="0"/>
              <a:cs typeface="Arial" pitchFamily="34" charset="0"/>
            </a:rPr>
            <a:t> </a:t>
          </a:r>
          <a:endParaRPr lang="en-US" sz="1800" dirty="0">
            <a:solidFill>
              <a:schemeClr val="bg1"/>
            </a:solidFill>
            <a:latin typeface="Arial" pitchFamily="34" charset="0"/>
            <a:cs typeface="Arial" pitchFamily="34" charset="0"/>
          </a:endParaRPr>
        </a:p>
      </dgm:t>
    </dgm:pt>
    <dgm:pt modelId="{9CBEC454-DDEC-40B4-B9FB-C2BA8A4D1FD8}" type="sibTrans" cxnId="{173D3B34-3E3F-43FA-8D52-C1777204EDEB}">
      <dgm:prSet/>
      <dgm:spPr/>
      <dgm:t>
        <a:bodyPr/>
        <a:lstStyle/>
        <a:p>
          <a:endParaRPr lang="en-US" sz="1400"/>
        </a:p>
      </dgm:t>
    </dgm:pt>
    <dgm:pt modelId="{709D58F3-48A9-41C4-A61C-2424693AE2F5}" type="parTrans" cxnId="{173D3B34-3E3F-43FA-8D52-C1777204EDEB}">
      <dgm:prSet/>
      <dgm:spPr/>
      <dgm:t>
        <a:bodyPr/>
        <a:lstStyle/>
        <a:p>
          <a:endParaRPr lang="en-US" sz="1400"/>
        </a:p>
      </dgm:t>
    </dgm:pt>
    <dgm:pt modelId="{CE8B5FC0-10B1-4A3B-9672-9966B604966B}" type="pres">
      <dgm:prSet presAssocID="{EDD27CF8-3919-4DAE-A078-6A3E7957A173}" presName="diagram" presStyleCnt="0">
        <dgm:presLayoutVars>
          <dgm:chPref val="1"/>
          <dgm:dir/>
          <dgm:animOne val="branch"/>
          <dgm:animLvl val="lvl"/>
          <dgm:resizeHandles/>
        </dgm:presLayoutVars>
      </dgm:prSet>
      <dgm:spPr/>
      <dgm:t>
        <a:bodyPr/>
        <a:lstStyle/>
        <a:p>
          <a:endParaRPr lang="en-US"/>
        </a:p>
      </dgm:t>
    </dgm:pt>
    <dgm:pt modelId="{41080001-D17D-4BF8-83FC-32BFE6473FD8}" type="pres">
      <dgm:prSet presAssocID="{50923A80-3614-4829-A971-261D6044185E}" presName="root" presStyleCnt="0"/>
      <dgm:spPr/>
      <dgm:t>
        <a:bodyPr/>
        <a:lstStyle/>
        <a:p>
          <a:endParaRPr lang="en-US"/>
        </a:p>
      </dgm:t>
    </dgm:pt>
    <dgm:pt modelId="{5E75793E-B79D-45F8-8C70-C8CE4391CBC0}" type="pres">
      <dgm:prSet presAssocID="{50923A80-3614-4829-A971-261D6044185E}" presName="rootComposite" presStyleCnt="0"/>
      <dgm:spPr/>
      <dgm:t>
        <a:bodyPr/>
        <a:lstStyle/>
        <a:p>
          <a:endParaRPr lang="en-US"/>
        </a:p>
      </dgm:t>
    </dgm:pt>
    <dgm:pt modelId="{6BB2BDC3-732A-4179-A7EC-8BC1D8516163}" type="pres">
      <dgm:prSet presAssocID="{50923A80-3614-4829-A971-261D6044185E}" presName="rootText" presStyleLbl="node1" presStyleIdx="0" presStyleCnt="1" custScaleX="222946" custScaleY="107480"/>
      <dgm:spPr/>
      <dgm:t>
        <a:bodyPr/>
        <a:lstStyle/>
        <a:p>
          <a:endParaRPr lang="en-US"/>
        </a:p>
      </dgm:t>
    </dgm:pt>
    <dgm:pt modelId="{DBB9BA35-96F8-4994-9D3B-E5411987BCAF}" type="pres">
      <dgm:prSet presAssocID="{50923A80-3614-4829-A971-261D6044185E}" presName="rootConnector" presStyleLbl="node1" presStyleIdx="0" presStyleCnt="1"/>
      <dgm:spPr/>
      <dgm:t>
        <a:bodyPr/>
        <a:lstStyle/>
        <a:p>
          <a:endParaRPr lang="en-US"/>
        </a:p>
      </dgm:t>
    </dgm:pt>
    <dgm:pt modelId="{CF78A30F-E8A9-40C9-AC2F-F1CC97D0A32A}" type="pres">
      <dgm:prSet presAssocID="{50923A80-3614-4829-A971-261D6044185E}" presName="childShape" presStyleCnt="0"/>
      <dgm:spPr/>
      <dgm:t>
        <a:bodyPr/>
        <a:lstStyle/>
        <a:p>
          <a:endParaRPr lang="en-US"/>
        </a:p>
      </dgm:t>
    </dgm:pt>
    <dgm:pt modelId="{D487BB52-A247-4630-BE05-B2D70124E7E8}" type="pres">
      <dgm:prSet presAssocID="{27FC78E2-4A1E-4F3C-AB92-04B324080C51}" presName="Name13" presStyleLbl="parChTrans1D2" presStyleIdx="0" presStyleCnt="5"/>
      <dgm:spPr/>
      <dgm:t>
        <a:bodyPr/>
        <a:lstStyle/>
        <a:p>
          <a:endParaRPr lang="en-US"/>
        </a:p>
      </dgm:t>
    </dgm:pt>
    <dgm:pt modelId="{3D7475CD-C163-462F-AFC6-9F2AB1FC9F65}" type="pres">
      <dgm:prSet presAssocID="{E1115FE7-2B79-4B8E-AD07-E73CF0A0978A}" presName="childText" presStyleLbl="bgAcc1" presStyleIdx="0" presStyleCnt="5" custScaleX="303800">
        <dgm:presLayoutVars>
          <dgm:bulletEnabled val="1"/>
        </dgm:presLayoutVars>
      </dgm:prSet>
      <dgm:spPr/>
      <dgm:t>
        <a:bodyPr/>
        <a:lstStyle/>
        <a:p>
          <a:endParaRPr lang="en-US"/>
        </a:p>
      </dgm:t>
    </dgm:pt>
    <dgm:pt modelId="{34539D59-9115-4993-A167-E771DE287BE3}" type="pres">
      <dgm:prSet presAssocID="{81E53B56-58BB-43BB-AB10-40CC70BBEA82}" presName="Name13" presStyleLbl="parChTrans1D2" presStyleIdx="1" presStyleCnt="5"/>
      <dgm:spPr/>
      <dgm:t>
        <a:bodyPr/>
        <a:lstStyle/>
        <a:p>
          <a:endParaRPr lang="en-US"/>
        </a:p>
      </dgm:t>
    </dgm:pt>
    <dgm:pt modelId="{EB5070D1-B059-4D35-9EA7-D29337CB982B}" type="pres">
      <dgm:prSet presAssocID="{F339CB3B-94A2-4842-A910-45DDDF0600ED}" presName="childText" presStyleLbl="bgAcc1" presStyleIdx="1" presStyleCnt="5" custScaleX="308375">
        <dgm:presLayoutVars>
          <dgm:bulletEnabled val="1"/>
        </dgm:presLayoutVars>
      </dgm:prSet>
      <dgm:spPr/>
      <dgm:t>
        <a:bodyPr/>
        <a:lstStyle/>
        <a:p>
          <a:endParaRPr lang="en-US"/>
        </a:p>
      </dgm:t>
    </dgm:pt>
    <dgm:pt modelId="{2C9C46B4-8ADC-485B-AD6E-46616C532572}" type="pres">
      <dgm:prSet presAssocID="{0C860A14-0889-49D5-94F7-EA3863406CD6}" presName="Name13" presStyleLbl="parChTrans1D2" presStyleIdx="2" presStyleCnt="5"/>
      <dgm:spPr/>
      <dgm:t>
        <a:bodyPr/>
        <a:lstStyle/>
        <a:p>
          <a:endParaRPr lang="en-US"/>
        </a:p>
      </dgm:t>
    </dgm:pt>
    <dgm:pt modelId="{2E235C64-1B59-4C33-94AD-E81F47A1E7B9}" type="pres">
      <dgm:prSet presAssocID="{F4C350C6-C57B-424E-8C65-6010EA8A208D}" presName="childText" presStyleLbl="bgAcc1" presStyleIdx="2" presStyleCnt="5" custScaleX="303800">
        <dgm:presLayoutVars>
          <dgm:bulletEnabled val="1"/>
        </dgm:presLayoutVars>
      </dgm:prSet>
      <dgm:spPr/>
      <dgm:t>
        <a:bodyPr/>
        <a:lstStyle/>
        <a:p>
          <a:endParaRPr lang="en-US"/>
        </a:p>
      </dgm:t>
    </dgm:pt>
    <dgm:pt modelId="{E03F5E8B-97DA-42C7-9A8B-A5830D476F03}" type="pres">
      <dgm:prSet presAssocID="{AEA243DF-1EB2-4853-AC43-F1017CAD63E1}" presName="Name13" presStyleLbl="parChTrans1D2" presStyleIdx="3" presStyleCnt="5"/>
      <dgm:spPr/>
      <dgm:t>
        <a:bodyPr/>
        <a:lstStyle/>
        <a:p>
          <a:endParaRPr lang="en-US"/>
        </a:p>
      </dgm:t>
    </dgm:pt>
    <dgm:pt modelId="{CF3C7032-3C42-4731-9FCE-2AE99BA129D1}" type="pres">
      <dgm:prSet presAssocID="{0B507F75-9483-4D24-A8CF-C3DAFA58DD0A}" presName="childText" presStyleLbl="bgAcc1" presStyleIdx="3" presStyleCnt="5" custScaleX="303800">
        <dgm:presLayoutVars>
          <dgm:bulletEnabled val="1"/>
        </dgm:presLayoutVars>
      </dgm:prSet>
      <dgm:spPr/>
      <dgm:t>
        <a:bodyPr/>
        <a:lstStyle/>
        <a:p>
          <a:endParaRPr lang="en-US"/>
        </a:p>
      </dgm:t>
    </dgm:pt>
    <dgm:pt modelId="{4EACBA8F-3FE4-492B-B692-6E694FF7086B}" type="pres">
      <dgm:prSet presAssocID="{497811C4-AF5A-4192-A775-AABDE8B1A0DD}" presName="Name13" presStyleLbl="parChTrans1D2" presStyleIdx="4" presStyleCnt="5"/>
      <dgm:spPr/>
      <dgm:t>
        <a:bodyPr/>
        <a:lstStyle/>
        <a:p>
          <a:endParaRPr lang="en-US"/>
        </a:p>
      </dgm:t>
    </dgm:pt>
    <dgm:pt modelId="{E054225E-5CC9-4950-8019-ACCAC446B652}" type="pres">
      <dgm:prSet presAssocID="{80E5E401-04FB-49E9-8FDC-F149F4015EF2}" presName="childText" presStyleLbl="bgAcc1" presStyleIdx="4" presStyleCnt="5" custScaleX="303800">
        <dgm:presLayoutVars>
          <dgm:bulletEnabled val="1"/>
        </dgm:presLayoutVars>
      </dgm:prSet>
      <dgm:spPr/>
      <dgm:t>
        <a:bodyPr/>
        <a:lstStyle/>
        <a:p>
          <a:endParaRPr lang="en-US"/>
        </a:p>
      </dgm:t>
    </dgm:pt>
  </dgm:ptLst>
  <dgm:cxnLst>
    <dgm:cxn modelId="{D0E1A9C6-BBEC-4A8E-A287-413C60DC3BC9}" type="presOf" srcId="{AEA243DF-1EB2-4853-AC43-F1017CAD63E1}" destId="{E03F5E8B-97DA-42C7-9A8B-A5830D476F03}" srcOrd="0" destOrd="0" presId="urn:microsoft.com/office/officeart/2005/8/layout/hierarchy3"/>
    <dgm:cxn modelId="{9B523E12-BB15-4E61-B215-0AF25BB4AD4A}" type="presOf" srcId="{EDD27CF8-3919-4DAE-A078-6A3E7957A173}" destId="{CE8B5FC0-10B1-4A3B-9672-9966B604966B}" srcOrd="0" destOrd="0" presId="urn:microsoft.com/office/officeart/2005/8/layout/hierarchy3"/>
    <dgm:cxn modelId="{60CDF1F0-7B00-446A-BA9D-C2F2966C5535}" type="presOf" srcId="{E1115FE7-2B79-4B8E-AD07-E73CF0A0978A}" destId="{3D7475CD-C163-462F-AFC6-9F2AB1FC9F65}" srcOrd="0" destOrd="0" presId="urn:microsoft.com/office/officeart/2005/8/layout/hierarchy3"/>
    <dgm:cxn modelId="{BA11B6C0-AECE-43B9-BF69-8B89BDD9BD70}" srcId="{50923A80-3614-4829-A971-261D6044185E}" destId="{F339CB3B-94A2-4842-A910-45DDDF0600ED}" srcOrd="1" destOrd="0" parTransId="{81E53B56-58BB-43BB-AB10-40CC70BBEA82}" sibTransId="{4DD796A5-5CAD-49A0-90DB-8758A9101621}"/>
    <dgm:cxn modelId="{8FCB49DE-3C17-424A-B5CB-A525C5B2E032}" type="presOf" srcId="{27FC78E2-4A1E-4F3C-AB92-04B324080C51}" destId="{D487BB52-A247-4630-BE05-B2D70124E7E8}" srcOrd="0" destOrd="0" presId="urn:microsoft.com/office/officeart/2005/8/layout/hierarchy3"/>
    <dgm:cxn modelId="{40C28B56-BF6F-4D2A-BFEB-D718C3B34A90}" srcId="{50923A80-3614-4829-A971-261D6044185E}" destId="{80E5E401-04FB-49E9-8FDC-F149F4015EF2}" srcOrd="4" destOrd="0" parTransId="{497811C4-AF5A-4192-A775-AABDE8B1A0DD}" sibTransId="{14E13BF6-4F46-4D8E-BB46-ACE13B079381}"/>
    <dgm:cxn modelId="{C5AAB1E1-18EE-4FDD-BFB5-D5D520D93CBB}" type="presOf" srcId="{50923A80-3614-4829-A971-261D6044185E}" destId="{DBB9BA35-96F8-4994-9D3B-E5411987BCAF}" srcOrd="1" destOrd="0" presId="urn:microsoft.com/office/officeart/2005/8/layout/hierarchy3"/>
    <dgm:cxn modelId="{5EC63A63-6CC8-4A6D-9BA1-28614A6F17F7}" type="presOf" srcId="{F339CB3B-94A2-4842-A910-45DDDF0600ED}" destId="{EB5070D1-B059-4D35-9EA7-D29337CB982B}" srcOrd="0" destOrd="0" presId="urn:microsoft.com/office/officeart/2005/8/layout/hierarchy3"/>
    <dgm:cxn modelId="{2C13BC2B-849C-4FE0-9272-0BC4E505DF4D}" type="presOf" srcId="{81E53B56-58BB-43BB-AB10-40CC70BBEA82}" destId="{34539D59-9115-4993-A167-E771DE287BE3}" srcOrd="0" destOrd="0" presId="urn:microsoft.com/office/officeart/2005/8/layout/hierarchy3"/>
    <dgm:cxn modelId="{173D3B34-3E3F-43FA-8D52-C1777204EDEB}" srcId="{EDD27CF8-3919-4DAE-A078-6A3E7957A173}" destId="{50923A80-3614-4829-A971-261D6044185E}" srcOrd="0" destOrd="0" parTransId="{709D58F3-48A9-41C4-A61C-2424693AE2F5}" sibTransId="{9CBEC454-DDEC-40B4-B9FB-C2BA8A4D1FD8}"/>
    <dgm:cxn modelId="{E76372A6-01E5-4A5A-990B-8006058A4F54}" type="presOf" srcId="{F4C350C6-C57B-424E-8C65-6010EA8A208D}" destId="{2E235C64-1B59-4C33-94AD-E81F47A1E7B9}" srcOrd="0" destOrd="0" presId="urn:microsoft.com/office/officeart/2005/8/layout/hierarchy3"/>
    <dgm:cxn modelId="{A2AB8521-43D7-48B4-978D-828535522D74}" type="presOf" srcId="{80E5E401-04FB-49E9-8FDC-F149F4015EF2}" destId="{E054225E-5CC9-4950-8019-ACCAC446B652}" srcOrd="0" destOrd="0" presId="urn:microsoft.com/office/officeart/2005/8/layout/hierarchy3"/>
    <dgm:cxn modelId="{52EE5018-953A-4E44-8964-0EFD857A1866}" srcId="{50923A80-3614-4829-A971-261D6044185E}" destId="{E1115FE7-2B79-4B8E-AD07-E73CF0A0978A}" srcOrd="0" destOrd="0" parTransId="{27FC78E2-4A1E-4F3C-AB92-04B324080C51}" sibTransId="{C7C90141-6228-4335-864D-11964E38BFC1}"/>
    <dgm:cxn modelId="{7CC255B2-D94D-4471-BE0C-F0CF647B7747}" type="presOf" srcId="{0B507F75-9483-4D24-A8CF-C3DAFA58DD0A}" destId="{CF3C7032-3C42-4731-9FCE-2AE99BA129D1}" srcOrd="0" destOrd="0" presId="urn:microsoft.com/office/officeart/2005/8/layout/hierarchy3"/>
    <dgm:cxn modelId="{657F0E04-D820-4E95-BA6D-11EE984C32FF}" srcId="{50923A80-3614-4829-A971-261D6044185E}" destId="{0B507F75-9483-4D24-A8CF-C3DAFA58DD0A}" srcOrd="3" destOrd="0" parTransId="{AEA243DF-1EB2-4853-AC43-F1017CAD63E1}" sibTransId="{155D8674-1BE0-48BC-9662-90E0B6EE10F2}"/>
    <dgm:cxn modelId="{3A3E7963-83C2-4797-B9EF-C5D82176A762}" srcId="{50923A80-3614-4829-A971-261D6044185E}" destId="{F4C350C6-C57B-424E-8C65-6010EA8A208D}" srcOrd="2" destOrd="0" parTransId="{0C860A14-0889-49D5-94F7-EA3863406CD6}" sibTransId="{1CB64691-0F93-4873-A5B8-A9B6270C56CD}"/>
    <dgm:cxn modelId="{525039C5-C8D3-47B1-86FD-E30BFA6AF2EE}" type="presOf" srcId="{0C860A14-0889-49D5-94F7-EA3863406CD6}" destId="{2C9C46B4-8ADC-485B-AD6E-46616C532572}" srcOrd="0" destOrd="0" presId="urn:microsoft.com/office/officeart/2005/8/layout/hierarchy3"/>
    <dgm:cxn modelId="{35340839-28CB-4E9D-9134-7C25612A97D2}" type="presOf" srcId="{497811C4-AF5A-4192-A775-AABDE8B1A0DD}" destId="{4EACBA8F-3FE4-492B-B692-6E694FF7086B}" srcOrd="0" destOrd="0" presId="urn:microsoft.com/office/officeart/2005/8/layout/hierarchy3"/>
    <dgm:cxn modelId="{87276ED9-957C-4D4D-B2CC-3F3E94E42CD7}" type="presOf" srcId="{50923A80-3614-4829-A971-261D6044185E}" destId="{6BB2BDC3-732A-4179-A7EC-8BC1D8516163}" srcOrd="0" destOrd="0" presId="urn:microsoft.com/office/officeart/2005/8/layout/hierarchy3"/>
    <dgm:cxn modelId="{5FECCAB3-3997-474F-8FCB-2D35F98F1211}" type="presParOf" srcId="{CE8B5FC0-10B1-4A3B-9672-9966B604966B}" destId="{41080001-D17D-4BF8-83FC-32BFE6473FD8}" srcOrd="0" destOrd="0" presId="urn:microsoft.com/office/officeart/2005/8/layout/hierarchy3"/>
    <dgm:cxn modelId="{8ED2BCBB-83D7-4A62-89F2-F5A8C234D77D}" type="presParOf" srcId="{41080001-D17D-4BF8-83FC-32BFE6473FD8}" destId="{5E75793E-B79D-45F8-8C70-C8CE4391CBC0}" srcOrd="0" destOrd="0" presId="urn:microsoft.com/office/officeart/2005/8/layout/hierarchy3"/>
    <dgm:cxn modelId="{944432A2-A3F1-4A59-B39B-978CC00B5733}" type="presParOf" srcId="{5E75793E-B79D-45F8-8C70-C8CE4391CBC0}" destId="{6BB2BDC3-732A-4179-A7EC-8BC1D8516163}" srcOrd="0" destOrd="0" presId="urn:microsoft.com/office/officeart/2005/8/layout/hierarchy3"/>
    <dgm:cxn modelId="{17DAB8C7-8123-4B27-B63F-D11F6EAB64A0}" type="presParOf" srcId="{5E75793E-B79D-45F8-8C70-C8CE4391CBC0}" destId="{DBB9BA35-96F8-4994-9D3B-E5411987BCAF}" srcOrd="1" destOrd="0" presId="urn:microsoft.com/office/officeart/2005/8/layout/hierarchy3"/>
    <dgm:cxn modelId="{C42538F8-D6E5-41FF-BC9D-EB321A142127}" type="presParOf" srcId="{41080001-D17D-4BF8-83FC-32BFE6473FD8}" destId="{CF78A30F-E8A9-40C9-AC2F-F1CC97D0A32A}" srcOrd="1" destOrd="0" presId="urn:microsoft.com/office/officeart/2005/8/layout/hierarchy3"/>
    <dgm:cxn modelId="{D2B08D25-3E26-49F6-B6F4-660F551AC2C0}" type="presParOf" srcId="{CF78A30F-E8A9-40C9-AC2F-F1CC97D0A32A}" destId="{D487BB52-A247-4630-BE05-B2D70124E7E8}" srcOrd="0" destOrd="0" presId="urn:microsoft.com/office/officeart/2005/8/layout/hierarchy3"/>
    <dgm:cxn modelId="{7FA6B0B3-84BA-4BB5-945D-92EC374DCFD4}" type="presParOf" srcId="{CF78A30F-E8A9-40C9-AC2F-F1CC97D0A32A}" destId="{3D7475CD-C163-462F-AFC6-9F2AB1FC9F65}" srcOrd="1" destOrd="0" presId="urn:microsoft.com/office/officeart/2005/8/layout/hierarchy3"/>
    <dgm:cxn modelId="{6A393FA4-EFA4-40D6-8E5F-7B96607A16CE}" type="presParOf" srcId="{CF78A30F-E8A9-40C9-AC2F-F1CC97D0A32A}" destId="{34539D59-9115-4993-A167-E771DE287BE3}" srcOrd="2" destOrd="0" presId="urn:microsoft.com/office/officeart/2005/8/layout/hierarchy3"/>
    <dgm:cxn modelId="{283E1E72-72D0-49FF-BA8E-69B4C49C5C97}" type="presParOf" srcId="{CF78A30F-E8A9-40C9-AC2F-F1CC97D0A32A}" destId="{EB5070D1-B059-4D35-9EA7-D29337CB982B}" srcOrd="3" destOrd="0" presId="urn:microsoft.com/office/officeart/2005/8/layout/hierarchy3"/>
    <dgm:cxn modelId="{8D164713-BE5C-45A1-A64D-CCB2B1B9DE26}" type="presParOf" srcId="{CF78A30F-E8A9-40C9-AC2F-F1CC97D0A32A}" destId="{2C9C46B4-8ADC-485B-AD6E-46616C532572}" srcOrd="4" destOrd="0" presId="urn:microsoft.com/office/officeart/2005/8/layout/hierarchy3"/>
    <dgm:cxn modelId="{9DA4ED33-6F98-4AFF-AB6E-3EB6BD9E701B}" type="presParOf" srcId="{CF78A30F-E8A9-40C9-AC2F-F1CC97D0A32A}" destId="{2E235C64-1B59-4C33-94AD-E81F47A1E7B9}" srcOrd="5" destOrd="0" presId="urn:microsoft.com/office/officeart/2005/8/layout/hierarchy3"/>
    <dgm:cxn modelId="{136D03AE-C5CD-4620-A830-633EE2BBDF56}" type="presParOf" srcId="{CF78A30F-E8A9-40C9-AC2F-F1CC97D0A32A}" destId="{E03F5E8B-97DA-42C7-9A8B-A5830D476F03}" srcOrd="6" destOrd="0" presId="urn:microsoft.com/office/officeart/2005/8/layout/hierarchy3"/>
    <dgm:cxn modelId="{53910AB2-60A9-4A9D-BF9E-2E482BBA1C07}" type="presParOf" srcId="{CF78A30F-E8A9-40C9-AC2F-F1CC97D0A32A}" destId="{CF3C7032-3C42-4731-9FCE-2AE99BA129D1}" srcOrd="7" destOrd="0" presId="urn:microsoft.com/office/officeart/2005/8/layout/hierarchy3"/>
    <dgm:cxn modelId="{22BBF698-9869-4BB3-8048-52AE5DA9BB2C}" type="presParOf" srcId="{CF78A30F-E8A9-40C9-AC2F-F1CC97D0A32A}" destId="{4EACBA8F-3FE4-492B-B692-6E694FF7086B}" srcOrd="8" destOrd="0" presId="urn:microsoft.com/office/officeart/2005/8/layout/hierarchy3"/>
    <dgm:cxn modelId="{9E485A16-C898-434E-8D9B-313CBE5D8885}" type="presParOf" srcId="{CF78A30F-E8A9-40C9-AC2F-F1CC97D0A32A}" destId="{E054225E-5CC9-4950-8019-ACCAC446B652}" srcOrd="9" destOrd="0" presId="urn:microsoft.com/office/officeart/2005/8/layout/hierarchy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DD27CF8-3919-4DAE-A078-6A3E7957A173}" type="doc">
      <dgm:prSet loTypeId="urn:microsoft.com/office/officeart/2005/8/layout/hierarchy3" loCatId="hierarchy" qsTypeId="urn:microsoft.com/office/officeart/2005/8/quickstyle/simple5" qsCatId="simple" csTypeId="urn:microsoft.com/office/officeart/2005/8/colors/accent0_3" csCatId="mainScheme" phldr="1"/>
      <dgm:spPr/>
      <dgm:t>
        <a:bodyPr/>
        <a:lstStyle/>
        <a:p>
          <a:endParaRPr lang="en-US"/>
        </a:p>
      </dgm:t>
    </dgm:pt>
    <dgm:pt modelId="{50923A80-3614-4829-A971-261D6044185E}">
      <dgm:prSet phldrT="[Text]" custT="1"/>
      <dgm:spPr>
        <a:solidFill>
          <a:schemeClr val="accent4">
            <a:lumMod val="60000"/>
            <a:lumOff val="40000"/>
          </a:schemeClr>
        </a:solidFill>
        <a:scene3d>
          <a:camera prst="orthographicFront">
            <a:rot lat="0" lon="0" rev="0"/>
          </a:camera>
          <a:lightRig rig="threePt" dir="t">
            <a:rot lat="0" lon="0" rev="1200000"/>
          </a:lightRig>
        </a:scene3d>
      </dgm:spPr>
      <dgm:t>
        <a:bodyPr/>
        <a:lstStyle/>
        <a:p>
          <a:r>
            <a:rPr lang="en-US" sz="1600" dirty="0" err="1" smtClean="0">
              <a:latin typeface="Arial" pitchFamily="34" charset="0"/>
              <a:cs typeface="Arial" pitchFamily="34" charset="0"/>
            </a:rPr>
            <a:t>MoT</a:t>
          </a:r>
          <a:r>
            <a:rPr lang="en-US" sz="1800" dirty="0" smtClean="0">
              <a:latin typeface="Arial" pitchFamily="34" charset="0"/>
              <a:cs typeface="Arial" pitchFamily="34" charset="0"/>
            </a:rPr>
            <a:t> </a:t>
          </a:r>
          <a:endParaRPr lang="en-US" sz="1800" dirty="0">
            <a:latin typeface="Arial" pitchFamily="34" charset="0"/>
            <a:cs typeface="Arial" pitchFamily="34" charset="0"/>
          </a:endParaRPr>
        </a:p>
      </dgm:t>
    </dgm:pt>
    <dgm:pt modelId="{709D58F3-48A9-41C4-A61C-2424693AE2F5}" type="parTrans" cxnId="{173D3B34-3E3F-43FA-8D52-C1777204EDEB}">
      <dgm:prSet/>
      <dgm:spPr/>
      <dgm:t>
        <a:bodyPr/>
        <a:lstStyle/>
        <a:p>
          <a:endParaRPr lang="en-US"/>
        </a:p>
      </dgm:t>
    </dgm:pt>
    <dgm:pt modelId="{9CBEC454-DDEC-40B4-B9FB-C2BA8A4D1FD8}" type="sibTrans" cxnId="{173D3B34-3E3F-43FA-8D52-C1777204EDEB}">
      <dgm:prSet/>
      <dgm:spPr/>
      <dgm:t>
        <a:bodyPr/>
        <a:lstStyle/>
        <a:p>
          <a:endParaRPr lang="en-US"/>
        </a:p>
      </dgm:t>
    </dgm:pt>
    <dgm:pt modelId="{E1115FE7-2B79-4B8E-AD07-E73CF0A0978A}">
      <dgm:prSet phldrT="[Text]" custT="1"/>
      <dgm:spPr/>
      <dgm:t>
        <a:bodyPr/>
        <a:lstStyle/>
        <a:p>
          <a:r>
            <a:rPr lang="en-US" sz="1400" dirty="0" smtClean="0">
              <a:latin typeface="Arial" pitchFamily="34" charset="0"/>
              <a:cs typeface="Arial" pitchFamily="34" charset="0"/>
            </a:rPr>
            <a:t>Directorate General of Posts</a:t>
          </a:r>
          <a:endParaRPr lang="en-US" sz="1400" dirty="0">
            <a:latin typeface="Arial" pitchFamily="34" charset="0"/>
            <a:cs typeface="Arial" pitchFamily="34" charset="0"/>
          </a:endParaRPr>
        </a:p>
      </dgm:t>
    </dgm:pt>
    <dgm:pt modelId="{27FC78E2-4A1E-4F3C-AB92-04B324080C51}" type="parTrans" cxnId="{52EE5018-953A-4E44-8964-0EFD857A1866}">
      <dgm:prSet/>
      <dgm:spPr/>
      <dgm:t>
        <a:bodyPr/>
        <a:lstStyle/>
        <a:p>
          <a:endParaRPr lang="en-US"/>
        </a:p>
      </dgm:t>
    </dgm:pt>
    <dgm:pt modelId="{C7C90141-6228-4335-864D-11964E38BFC1}" type="sibTrans" cxnId="{52EE5018-953A-4E44-8964-0EFD857A1866}">
      <dgm:prSet/>
      <dgm:spPr/>
      <dgm:t>
        <a:bodyPr/>
        <a:lstStyle/>
        <a:p>
          <a:endParaRPr lang="en-US"/>
        </a:p>
      </dgm:t>
    </dgm:pt>
    <dgm:pt modelId="{F4C350C6-C57B-424E-8C65-6010EA8A208D}">
      <dgm:prSet phldrT="[Text]" custT="1"/>
      <dgm:spPr/>
      <dgm:t>
        <a:bodyPr/>
        <a:lstStyle/>
        <a:p>
          <a:r>
            <a:rPr lang="en-US" sz="1400" b="1" dirty="0" smtClean="0">
              <a:latin typeface="Arial" pitchFamily="34" charset="0"/>
              <a:cs typeface="Arial" pitchFamily="34" charset="0"/>
            </a:rPr>
            <a:t>Directorate General of Telecommunications </a:t>
          </a:r>
          <a:endParaRPr lang="en-US" sz="1400" b="1" dirty="0">
            <a:latin typeface="Arial" pitchFamily="34" charset="0"/>
            <a:cs typeface="Arial" pitchFamily="34" charset="0"/>
          </a:endParaRPr>
        </a:p>
      </dgm:t>
    </dgm:pt>
    <dgm:pt modelId="{0C860A14-0889-49D5-94F7-EA3863406CD6}" type="parTrans" cxnId="{3A3E7963-83C2-4797-B9EF-C5D82176A762}">
      <dgm:prSet/>
      <dgm:spPr/>
      <dgm:t>
        <a:bodyPr/>
        <a:lstStyle/>
        <a:p>
          <a:endParaRPr lang="en-US"/>
        </a:p>
      </dgm:t>
    </dgm:pt>
    <dgm:pt modelId="{1CB64691-0F93-4873-A5B8-A9B6270C56CD}" type="sibTrans" cxnId="{3A3E7963-83C2-4797-B9EF-C5D82176A762}">
      <dgm:prSet/>
      <dgm:spPr/>
      <dgm:t>
        <a:bodyPr/>
        <a:lstStyle/>
        <a:p>
          <a:endParaRPr lang="en-US"/>
        </a:p>
      </dgm:t>
    </dgm:pt>
    <dgm:pt modelId="{0B507F75-9483-4D24-A8CF-C3DAFA58DD0A}">
      <dgm:prSet phldrT="[Text]" custT="1"/>
      <dgm:spPr/>
      <dgm:t>
        <a:bodyPr/>
        <a:lstStyle/>
        <a:p>
          <a:r>
            <a:rPr lang="en-US" sz="1400" dirty="0" smtClean="0">
              <a:latin typeface="Arial" pitchFamily="34" charset="0"/>
              <a:cs typeface="Arial" pitchFamily="34" charset="0"/>
            </a:rPr>
            <a:t>Joint  Administrative Division </a:t>
          </a:r>
          <a:endParaRPr lang="en-US" sz="1400" dirty="0">
            <a:latin typeface="Arial" pitchFamily="34" charset="0"/>
            <a:cs typeface="Arial" pitchFamily="34" charset="0"/>
          </a:endParaRPr>
        </a:p>
      </dgm:t>
    </dgm:pt>
    <dgm:pt modelId="{AEA243DF-1EB2-4853-AC43-F1017CAD63E1}" type="parTrans" cxnId="{657F0E04-D820-4E95-BA6D-11EE984C32FF}">
      <dgm:prSet/>
      <dgm:spPr/>
      <dgm:t>
        <a:bodyPr/>
        <a:lstStyle/>
        <a:p>
          <a:endParaRPr lang="en-US"/>
        </a:p>
      </dgm:t>
    </dgm:pt>
    <dgm:pt modelId="{155D8674-1BE0-48BC-9662-90E0B6EE10F2}" type="sibTrans" cxnId="{657F0E04-D820-4E95-BA6D-11EE984C32FF}">
      <dgm:prSet/>
      <dgm:spPr/>
      <dgm:t>
        <a:bodyPr/>
        <a:lstStyle/>
        <a:p>
          <a:endParaRPr lang="en-US"/>
        </a:p>
      </dgm:t>
    </dgm:pt>
    <dgm:pt modelId="{80E5E401-04FB-49E9-8FDC-F149F4015EF2}">
      <dgm:prSet custT="1"/>
      <dgm:spPr/>
      <dgm:t>
        <a:bodyPr/>
        <a:lstStyle/>
        <a:p>
          <a:r>
            <a:rPr lang="en-US" sz="1400" dirty="0" smtClean="0">
              <a:latin typeface="Arial" pitchFamily="34" charset="0"/>
              <a:cs typeface="Arial" pitchFamily="34" charset="0"/>
            </a:rPr>
            <a:t>Division of Central Control </a:t>
          </a:r>
          <a:endParaRPr lang="en-US" sz="1400" dirty="0">
            <a:latin typeface="Arial" pitchFamily="34" charset="0"/>
            <a:cs typeface="Arial" pitchFamily="34" charset="0"/>
          </a:endParaRPr>
        </a:p>
      </dgm:t>
    </dgm:pt>
    <dgm:pt modelId="{497811C4-AF5A-4192-A775-AABDE8B1A0DD}" type="parTrans" cxnId="{40C28B56-BF6F-4D2A-BFEB-D718C3B34A90}">
      <dgm:prSet/>
      <dgm:spPr/>
      <dgm:t>
        <a:bodyPr/>
        <a:lstStyle/>
        <a:p>
          <a:endParaRPr lang="en-US"/>
        </a:p>
      </dgm:t>
    </dgm:pt>
    <dgm:pt modelId="{14E13BF6-4F46-4D8E-BB46-ACE13B079381}" type="sibTrans" cxnId="{40C28B56-BF6F-4D2A-BFEB-D718C3B34A90}">
      <dgm:prSet/>
      <dgm:spPr/>
      <dgm:t>
        <a:bodyPr/>
        <a:lstStyle/>
        <a:p>
          <a:endParaRPr lang="en-US"/>
        </a:p>
      </dgm:t>
    </dgm:pt>
    <dgm:pt modelId="{8E990928-4DCE-4AA5-9BD2-C631B36751E2}" type="pres">
      <dgm:prSet presAssocID="{EDD27CF8-3919-4DAE-A078-6A3E7957A173}" presName="diagram" presStyleCnt="0">
        <dgm:presLayoutVars>
          <dgm:chPref val="1"/>
          <dgm:dir/>
          <dgm:animOne val="branch"/>
          <dgm:animLvl val="lvl"/>
          <dgm:resizeHandles/>
        </dgm:presLayoutVars>
      </dgm:prSet>
      <dgm:spPr/>
      <dgm:t>
        <a:bodyPr/>
        <a:lstStyle/>
        <a:p>
          <a:endParaRPr lang="en-US"/>
        </a:p>
      </dgm:t>
    </dgm:pt>
    <dgm:pt modelId="{B027B307-C1CC-43B7-BBEF-580BEB80D898}" type="pres">
      <dgm:prSet presAssocID="{50923A80-3614-4829-A971-261D6044185E}" presName="root" presStyleCnt="0"/>
      <dgm:spPr/>
      <dgm:t>
        <a:bodyPr/>
        <a:lstStyle/>
        <a:p>
          <a:endParaRPr lang="en-US"/>
        </a:p>
      </dgm:t>
    </dgm:pt>
    <dgm:pt modelId="{FB9844A5-A78B-41D6-A819-5AF871525947}" type="pres">
      <dgm:prSet presAssocID="{50923A80-3614-4829-A971-261D6044185E}" presName="rootComposite" presStyleCnt="0"/>
      <dgm:spPr/>
      <dgm:t>
        <a:bodyPr/>
        <a:lstStyle/>
        <a:p>
          <a:endParaRPr lang="en-US"/>
        </a:p>
      </dgm:t>
    </dgm:pt>
    <dgm:pt modelId="{0B5B18F1-1C13-48EE-B5AF-B86B91902074}" type="pres">
      <dgm:prSet presAssocID="{50923A80-3614-4829-A971-261D6044185E}" presName="rootText" presStyleLbl="node1" presStyleIdx="0" presStyleCnt="1" custScaleX="187742" custLinFactNeighborX="3301" custLinFactNeighborY="-3379"/>
      <dgm:spPr/>
      <dgm:t>
        <a:bodyPr/>
        <a:lstStyle/>
        <a:p>
          <a:endParaRPr lang="en-US"/>
        </a:p>
      </dgm:t>
    </dgm:pt>
    <dgm:pt modelId="{A7D87B01-ECE4-475F-A3A0-BDDAC27879B5}" type="pres">
      <dgm:prSet presAssocID="{50923A80-3614-4829-A971-261D6044185E}" presName="rootConnector" presStyleLbl="node1" presStyleIdx="0" presStyleCnt="1"/>
      <dgm:spPr/>
      <dgm:t>
        <a:bodyPr/>
        <a:lstStyle/>
        <a:p>
          <a:endParaRPr lang="en-US"/>
        </a:p>
      </dgm:t>
    </dgm:pt>
    <dgm:pt modelId="{C4432647-B9E0-458B-9686-9EF32F9FED9F}" type="pres">
      <dgm:prSet presAssocID="{50923A80-3614-4829-A971-261D6044185E}" presName="childShape" presStyleCnt="0"/>
      <dgm:spPr/>
      <dgm:t>
        <a:bodyPr/>
        <a:lstStyle/>
        <a:p>
          <a:endParaRPr lang="en-US"/>
        </a:p>
      </dgm:t>
    </dgm:pt>
    <dgm:pt modelId="{9D50F5D3-5A65-4579-B84A-45AE34942F1F}" type="pres">
      <dgm:prSet presAssocID="{27FC78E2-4A1E-4F3C-AB92-04B324080C51}" presName="Name13" presStyleLbl="parChTrans1D2" presStyleIdx="0" presStyleCnt="4"/>
      <dgm:spPr/>
      <dgm:t>
        <a:bodyPr/>
        <a:lstStyle/>
        <a:p>
          <a:endParaRPr lang="en-US"/>
        </a:p>
      </dgm:t>
    </dgm:pt>
    <dgm:pt modelId="{0A56093F-174A-420D-9FF6-39896A78E2E1}" type="pres">
      <dgm:prSet presAssocID="{E1115FE7-2B79-4B8E-AD07-E73CF0A0978A}" presName="childText" presStyleLbl="bgAcc1" presStyleIdx="0" presStyleCnt="4" custScaleX="248668">
        <dgm:presLayoutVars>
          <dgm:bulletEnabled val="1"/>
        </dgm:presLayoutVars>
      </dgm:prSet>
      <dgm:spPr/>
      <dgm:t>
        <a:bodyPr/>
        <a:lstStyle/>
        <a:p>
          <a:endParaRPr lang="en-US"/>
        </a:p>
      </dgm:t>
    </dgm:pt>
    <dgm:pt modelId="{51DD32BD-3DA7-4278-B82B-AD359F44BB79}" type="pres">
      <dgm:prSet presAssocID="{0C860A14-0889-49D5-94F7-EA3863406CD6}" presName="Name13" presStyleLbl="parChTrans1D2" presStyleIdx="1" presStyleCnt="4"/>
      <dgm:spPr/>
      <dgm:t>
        <a:bodyPr/>
        <a:lstStyle/>
        <a:p>
          <a:endParaRPr lang="en-US"/>
        </a:p>
      </dgm:t>
    </dgm:pt>
    <dgm:pt modelId="{BF32CDBD-A4CE-4EE1-B63E-B840C588CD15}" type="pres">
      <dgm:prSet presAssocID="{F4C350C6-C57B-424E-8C65-6010EA8A208D}" presName="childText" presStyleLbl="bgAcc1" presStyleIdx="1" presStyleCnt="4" custScaleX="248668">
        <dgm:presLayoutVars>
          <dgm:bulletEnabled val="1"/>
        </dgm:presLayoutVars>
      </dgm:prSet>
      <dgm:spPr/>
      <dgm:t>
        <a:bodyPr/>
        <a:lstStyle/>
        <a:p>
          <a:endParaRPr lang="en-US"/>
        </a:p>
      </dgm:t>
    </dgm:pt>
    <dgm:pt modelId="{355F5AFF-7887-4878-A5D1-FB025F8FA692}" type="pres">
      <dgm:prSet presAssocID="{AEA243DF-1EB2-4853-AC43-F1017CAD63E1}" presName="Name13" presStyleLbl="parChTrans1D2" presStyleIdx="2" presStyleCnt="4"/>
      <dgm:spPr/>
      <dgm:t>
        <a:bodyPr/>
        <a:lstStyle/>
        <a:p>
          <a:endParaRPr lang="en-US"/>
        </a:p>
      </dgm:t>
    </dgm:pt>
    <dgm:pt modelId="{FE869ADF-4B4E-4A0C-B9B1-8686D8FB5410}" type="pres">
      <dgm:prSet presAssocID="{0B507F75-9483-4D24-A8CF-C3DAFA58DD0A}" presName="childText" presStyleLbl="bgAcc1" presStyleIdx="2" presStyleCnt="4" custScaleX="248668">
        <dgm:presLayoutVars>
          <dgm:bulletEnabled val="1"/>
        </dgm:presLayoutVars>
      </dgm:prSet>
      <dgm:spPr/>
      <dgm:t>
        <a:bodyPr/>
        <a:lstStyle/>
        <a:p>
          <a:endParaRPr lang="en-US"/>
        </a:p>
      </dgm:t>
    </dgm:pt>
    <dgm:pt modelId="{58901F11-3753-4828-9B24-42E340078D5F}" type="pres">
      <dgm:prSet presAssocID="{497811C4-AF5A-4192-A775-AABDE8B1A0DD}" presName="Name13" presStyleLbl="parChTrans1D2" presStyleIdx="3" presStyleCnt="4"/>
      <dgm:spPr/>
      <dgm:t>
        <a:bodyPr/>
        <a:lstStyle/>
        <a:p>
          <a:endParaRPr lang="en-US"/>
        </a:p>
      </dgm:t>
    </dgm:pt>
    <dgm:pt modelId="{1B9ADBA0-80C3-4A0D-A1A8-2FC9FF23B19C}" type="pres">
      <dgm:prSet presAssocID="{80E5E401-04FB-49E9-8FDC-F149F4015EF2}" presName="childText" presStyleLbl="bgAcc1" presStyleIdx="3" presStyleCnt="4" custScaleX="248668" custLinFactNeighborX="50042" custLinFactNeighborY="168">
        <dgm:presLayoutVars>
          <dgm:bulletEnabled val="1"/>
        </dgm:presLayoutVars>
      </dgm:prSet>
      <dgm:spPr/>
      <dgm:t>
        <a:bodyPr/>
        <a:lstStyle/>
        <a:p>
          <a:endParaRPr lang="en-US"/>
        </a:p>
      </dgm:t>
    </dgm:pt>
  </dgm:ptLst>
  <dgm:cxnLst>
    <dgm:cxn modelId="{A5248CE9-F1F0-4D07-A253-4ED6B36244E7}" type="presOf" srcId="{E1115FE7-2B79-4B8E-AD07-E73CF0A0978A}" destId="{0A56093F-174A-420D-9FF6-39896A78E2E1}" srcOrd="0" destOrd="0" presId="urn:microsoft.com/office/officeart/2005/8/layout/hierarchy3"/>
    <dgm:cxn modelId="{23EC31C7-3B69-480B-8399-5629BFD152BD}" type="presOf" srcId="{50923A80-3614-4829-A971-261D6044185E}" destId="{A7D87B01-ECE4-475F-A3A0-BDDAC27879B5}" srcOrd="1" destOrd="0" presId="urn:microsoft.com/office/officeart/2005/8/layout/hierarchy3"/>
    <dgm:cxn modelId="{06FD8F9E-4648-49FA-9709-17C00E975B8B}" type="presOf" srcId="{EDD27CF8-3919-4DAE-A078-6A3E7957A173}" destId="{8E990928-4DCE-4AA5-9BD2-C631B36751E2}" srcOrd="0" destOrd="0" presId="urn:microsoft.com/office/officeart/2005/8/layout/hierarchy3"/>
    <dgm:cxn modelId="{40C28B56-BF6F-4D2A-BFEB-D718C3B34A90}" srcId="{50923A80-3614-4829-A971-261D6044185E}" destId="{80E5E401-04FB-49E9-8FDC-F149F4015EF2}" srcOrd="3" destOrd="0" parTransId="{497811C4-AF5A-4192-A775-AABDE8B1A0DD}" sibTransId="{14E13BF6-4F46-4D8E-BB46-ACE13B079381}"/>
    <dgm:cxn modelId="{E5E5AF1E-32E8-4D46-AF1F-A7E3F9B8AB38}" type="presOf" srcId="{AEA243DF-1EB2-4853-AC43-F1017CAD63E1}" destId="{355F5AFF-7887-4878-A5D1-FB025F8FA692}" srcOrd="0" destOrd="0" presId="urn:microsoft.com/office/officeart/2005/8/layout/hierarchy3"/>
    <dgm:cxn modelId="{8F9A56F5-98F1-47F7-9AFE-CB39FBF0BF2F}" type="presOf" srcId="{27FC78E2-4A1E-4F3C-AB92-04B324080C51}" destId="{9D50F5D3-5A65-4579-B84A-45AE34942F1F}" srcOrd="0" destOrd="0" presId="urn:microsoft.com/office/officeart/2005/8/layout/hierarchy3"/>
    <dgm:cxn modelId="{173D3B34-3E3F-43FA-8D52-C1777204EDEB}" srcId="{EDD27CF8-3919-4DAE-A078-6A3E7957A173}" destId="{50923A80-3614-4829-A971-261D6044185E}" srcOrd="0" destOrd="0" parTransId="{709D58F3-48A9-41C4-A61C-2424693AE2F5}" sibTransId="{9CBEC454-DDEC-40B4-B9FB-C2BA8A4D1FD8}"/>
    <dgm:cxn modelId="{073241CC-2771-4960-AE88-42EF6EC9D037}" type="presOf" srcId="{50923A80-3614-4829-A971-261D6044185E}" destId="{0B5B18F1-1C13-48EE-B5AF-B86B91902074}" srcOrd="0" destOrd="0" presId="urn:microsoft.com/office/officeart/2005/8/layout/hierarchy3"/>
    <dgm:cxn modelId="{C33A2DCC-097B-4046-86FB-A5BAB0E091C0}" type="presOf" srcId="{0C860A14-0889-49D5-94F7-EA3863406CD6}" destId="{51DD32BD-3DA7-4278-B82B-AD359F44BB79}" srcOrd="0" destOrd="0" presId="urn:microsoft.com/office/officeart/2005/8/layout/hierarchy3"/>
    <dgm:cxn modelId="{B60872FE-4155-4E92-9ACC-8D36E7C2057D}" type="presOf" srcId="{80E5E401-04FB-49E9-8FDC-F149F4015EF2}" destId="{1B9ADBA0-80C3-4A0D-A1A8-2FC9FF23B19C}" srcOrd="0" destOrd="0" presId="urn:microsoft.com/office/officeart/2005/8/layout/hierarchy3"/>
    <dgm:cxn modelId="{52EE5018-953A-4E44-8964-0EFD857A1866}" srcId="{50923A80-3614-4829-A971-261D6044185E}" destId="{E1115FE7-2B79-4B8E-AD07-E73CF0A0978A}" srcOrd="0" destOrd="0" parTransId="{27FC78E2-4A1E-4F3C-AB92-04B324080C51}" sibTransId="{C7C90141-6228-4335-864D-11964E38BFC1}"/>
    <dgm:cxn modelId="{EFCEBABB-2E8C-4B01-95B1-9A592775F22D}" type="presOf" srcId="{497811C4-AF5A-4192-A775-AABDE8B1A0DD}" destId="{58901F11-3753-4828-9B24-42E340078D5F}" srcOrd="0" destOrd="0" presId="urn:microsoft.com/office/officeart/2005/8/layout/hierarchy3"/>
    <dgm:cxn modelId="{657F0E04-D820-4E95-BA6D-11EE984C32FF}" srcId="{50923A80-3614-4829-A971-261D6044185E}" destId="{0B507F75-9483-4D24-A8CF-C3DAFA58DD0A}" srcOrd="2" destOrd="0" parTransId="{AEA243DF-1EB2-4853-AC43-F1017CAD63E1}" sibTransId="{155D8674-1BE0-48BC-9662-90E0B6EE10F2}"/>
    <dgm:cxn modelId="{3A3E7963-83C2-4797-B9EF-C5D82176A762}" srcId="{50923A80-3614-4829-A971-261D6044185E}" destId="{F4C350C6-C57B-424E-8C65-6010EA8A208D}" srcOrd="1" destOrd="0" parTransId="{0C860A14-0889-49D5-94F7-EA3863406CD6}" sibTransId="{1CB64691-0F93-4873-A5B8-A9B6270C56CD}"/>
    <dgm:cxn modelId="{1E15ACA4-0ADF-4BEB-817C-727DC0E2543C}" type="presOf" srcId="{F4C350C6-C57B-424E-8C65-6010EA8A208D}" destId="{BF32CDBD-A4CE-4EE1-B63E-B840C588CD15}" srcOrd="0" destOrd="0" presId="urn:microsoft.com/office/officeart/2005/8/layout/hierarchy3"/>
    <dgm:cxn modelId="{8B5C67AC-FCBA-4DD3-981F-4725D6FD3982}" type="presOf" srcId="{0B507F75-9483-4D24-A8CF-C3DAFA58DD0A}" destId="{FE869ADF-4B4E-4A0C-B9B1-8686D8FB5410}" srcOrd="0" destOrd="0" presId="urn:microsoft.com/office/officeart/2005/8/layout/hierarchy3"/>
    <dgm:cxn modelId="{9530E42E-B252-428C-B234-C3B02EDE67EE}" type="presParOf" srcId="{8E990928-4DCE-4AA5-9BD2-C631B36751E2}" destId="{B027B307-C1CC-43B7-BBEF-580BEB80D898}" srcOrd="0" destOrd="0" presId="urn:microsoft.com/office/officeart/2005/8/layout/hierarchy3"/>
    <dgm:cxn modelId="{E8BF64B4-9F67-41D7-B01F-282F73E61FF6}" type="presParOf" srcId="{B027B307-C1CC-43B7-BBEF-580BEB80D898}" destId="{FB9844A5-A78B-41D6-A819-5AF871525947}" srcOrd="0" destOrd="0" presId="urn:microsoft.com/office/officeart/2005/8/layout/hierarchy3"/>
    <dgm:cxn modelId="{C074F4FF-C0DA-4F01-BAF2-E164501D33D2}" type="presParOf" srcId="{FB9844A5-A78B-41D6-A819-5AF871525947}" destId="{0B5B18F1-1C13-48EE-B5AF-B86B91902074}" srcOrd="0" destOrd="0" presId="urn:microsoft.com/office/officeart/2005/8/layout/hierarchy3"/>
    <dgm:cxn modelId="{19C6D45F-2B1A-49BA-A24C-0D82CD54831C}" type="presParOf" srcId="{FB9844A5-A78B-41D6-A819-5AF871525947}" destId="{A7D87B01-ECE4-475F-A3A0-BDDAC27879B5}" srcOrd="1" destOrd="0" presId="urn:microsoft.com/office/officeart/2005/8/layout/hierarchy3"/>
    <dgm:cxn modelId="{127535B3-1EEC-4C51-A773-4656B2DB9252}" type="presParOf" srcId="{B027B307-C1CC-43B7-BBEF-580BEB80D898}" destId="{C4432647-B9E0-458B-9686-9EF32F9FED9F}" srcOrd="1" destOrd="0" presId="urn:microsoft.com/office/officeart/2005/8/layout/hierarchy3"/>
    <dgm:cxn modelId="{9611B6E5-1213-41EA-8A95-837D68D3FF95}" type="presParOf" srcId="{C4432647-B9E0-458B-9686-9EF32F9FED9F}" destId="{9D50F5D3-5A65-4579-B84A-45AE34942F1F}" srcOrd="0" destOrd="0" presId="urn:microsoft.com/office/officeart/2005/8/layout/hierarchy3"/>
    <dgm:cxn modelId="{2EA06AAD-F648-439E-AEFF-D4A232D99663}" type="presParOf" srcId="{C4432647-B9E0-458B-9686-9EF32F9FED9F}" destId="{0A56093F-174A-420D-9FF6-39896A78E2E1}" srcOrd="1" destOrd="0" presId="urn:microsoft.com/office/officeart/2005/8/layout/hierarchy3"/>
    <dgm:cxn modelId="{20497740-C72F-498D-B892-73745B2C0B77}" type="presParOf" srcId="{C4432647-B9E0-458B-9686-9EF32F9FED9F}" destId="{51DD32BD-3DA7-4278-B82B-AD359F44BB79}" srcOrd="2" destOrd="0" presId="urn:microsoft.com/office/officeart/2005/8/layout/hierarchy3"/>
    <dgm:cxn modelId="{390C3B12-68B9-4070-84F8-845A9C330465}" type="presParOf" srcId="{C4432647-B9E0-458B-9686-9EF32F9FED9F}" destId="{BF32CDBD-A4CE-4EE1-B63E-B840C588CD15}" srcOrd="3" destOrd="0" presId="urn:microsoft.com/office/officeart/2005/8/layout/hierarchy3"/>
    <dgm:cxn modelId="{CA218C98-9057-4B1A-B60C-A45ADC6A5E64}" type="presParOf" srcId="{C4432647-B9E0-458B-9686-9EF32F9FED9F}" destId="{355F5AFF-7887-4878-A5D1-FB025F8FA692}" srcOrd="4" destOrd="0" presId="urn:microsoft.com/office/officeart/2005/8/layout/hierarchy3"/>
    <dgm:cxn modelId="{B2959069-E965-4CA7-8635-46A4011EC6FD}" type="presParOf" srcId="{C4432647-B9E0-458B-9686-9EF32F9FED9F}" destId="{FE869ADF-4B4E-4A0C-B9B1-8686D8FB5410}" srcOrd="5" destOrd="0" presId="urn:microsoft.com/office/officeart/2005/8/layout/hierarchy3"/>
    <dgm:cxn modelId="{2E518233-25C9-4DB7-9B3B-894B326AF28A}" type="presParOf" srcId="{C4432647-B9E0-458B-9686-9EF32F9FED9F}" destId="{58901F11-3753-4828-9B24-42E340078D5F}" srcOrd="6" destOrd="0" presId="urn:microsoft.com/office/officeart/2005/8/layout/hierarchy3"/>
    <dgm:cxn modelId="{ECFAB4FB-D509-4D15-83FA-9BCF5EFC6126}" type="presParOf" srcId="{C4432647-B9E0-458B-9686-9EF32F9FED9F}" destId="{1B9ADBA0-80C3-4A0D-A1A8-2FC9FF23B19C}" srcOrd="7" destOrd="0" presId="urn:microsoft.com/office/officeart/2005/8/layout/hierarchy3"/>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BB2BDC3-732A-4179-A7EC-8BC1D8516163}">
      <dsp:nvSpPr>
        <dsp:cNvPr id="0" name=""/>
        <dsp:cNvSpPr/>
      </dsp:nvSpPr>
      <dsp:spPr>
        <a:xfrm>
          <a:off x="116260" y="1131"/>
          <a:ext cx="2271546" cy="547544"/>
        </a:xfrm>
        <a:prstGeom prst="roundRect">
          <a:avLst>
            <a:gd name="adj" fmla="val 10000"/>
          </a:avLst>
        </a:prstGeom>
        <a:solidFill>
          <a:schemeClr val="accent4">
            <a:lumMod val="60000"/>
            <a:lumOff val="40000"/>
          </a:schemeClr>
        </a:solidFill>
        <a:ln>
          <a:noFill/>
        </a:ln>
        <a:effectLst>
          <a:outerShdw blurRad="50800" dist="38100" dir="2700000" algn="tl" rotWithShape="0">
            <a:prstClr val="black">
              <a:alpha val="40000"/>
            </a:prst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n-US" sz="1600" kern="1200" dirty="0" err="1" smtClean="0">
              <a:solidFill>
                <a:schemeClr val="bg1"/>
              </a:solidFill>
              <a:latin typeface="Arial" pitchFamily="34" charset="0"/>
              <a:cs typeface="Arial" pitchFamily="34" charset="0"/>
            </a:rPr>
            <a:t>MoT</a:t>
          </a:r>
          <a:r>
            <a:rPr lang="en-US" sz="1800" kern="1200" dirty="0" smtClean="0">
              <a:solidFill>
                <a:schemeClr val="bg1"/>
              </a:solidFill>
              <a:latin typeface="Arial" pitchFamily="34" charset="0"/>
              <a:cs typeface="Arial" pitchFamily="34" charset="0"/>
            </a:rPr>
            <a:t> </a:t>
          </a:r>
          <a:endParaRPr lang="en-US" sz="1800" kern="1200" dirty="0">
            <a:solidFill>
              <a:schemeClr val="bg1"/>
            </a:solidFill>
            <a:latin typeface="Arial" pitchFamily="34" charset="0"/>
            <a:cs typeface="Arial" pitchFamily="34" charset="0"/>
          </a:endParaRPr>
        </a:p>
      </dsp:txBody>
      <dsp:txXfrm>
        <a:off x="116260" y="1131"/>
        <a:ext cx="2271546" cy="547544"/>
      </dsp:txXfrm>
    </dsp:sp>
    <dsp:sp modelId="{D487BB52-A247-4630-BE05-B2D70124E7E8}">
      <dsp:nvSpPr>
        <dsp:cNvPr id="0" name=""/>
        <dsp:cNvSpPr/>
      </dsp:nvSpPr>
      <dsp:spPr>
        <a:xfrm>
          <a:off x="343414" y="548676"/>
          <a:ext cx="227154" cy="382079"/>
        </a:xfrm>
        <a:custGeom>
          <a:avLst/>
          <a:gdLst/>
          <a:ahLst/>
          <a:cxnLst/>
          <a:rect l="0" t="0" r="0" b="0"/>
          <a:pathLst>
            <a:path>
              <a:moveTo>
                <a:pt x="0" y="0"/>
              </a:moveTo>
              <a:lnTo>
                <a:pt x="0" y="382079"/>
              </a:lnTo>
              <a:lnTo>
                <a:pt x="227154" y="38207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D7475CD-C163-462F-AFC6-9F2AB1FC9F65}">
      <dsp:nvSpPr>
        <dsp:cNvPr id="0" name=""/>
        <dsp:cNvSpPr/>
      </dsp:nvSpPr>
      <dsp:spPr>
        <a:xfrm>
          <a:off x="570569" y="676036"/>
          <a:ext cx="2476279" cy="509438"/>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latin typeface="Arial" pitchFamily="34" charset="0"/>
              <a:cs typeface="Arial" pitchFamily="34" charset="0"/>
            </a:rPr>
            <a:t>Directorate General of Construction and Equipment </a:t>
          </a:r>
          <a:endParaRPr lang="en-US" sz="1400" kern="1200" dirty="0">
            <a:latin typeface="Arial" pitchFamily="34" charset="0"/>
            <a:cs typeface="Arial" pitchFamily="34" charset="0"/>
          </a:endParaRPr>
        </a:p>
      </dsp:txBody>
      <dsp:txXfrm>
        <a:off x="570569" y="676036"/>
        <a:ext cx="2476279" cy="509438"/>
      </dsp:txXfrm>
    </dsp:sp>
    <dsp:sp modelId="{34539D59-9115-4993-A167-E771DE287BE3}">
      <dsp:nvSpPr>
        <dsp:cNvPr id="0" name=""/>
        <dsp:cNvSpPr/>
      </dsp:nvSpPr>
      <dsp:spPr>
        <a:xfrm>
          <a:off x="343414" y="548676"/>
          <a:ext cx="227154" cy="1018877"/>
        </a:xfrm>
        <a:custGeom>
          <a:avLst/>
          <a:gdLst/>
          <a:ahLst/>
          <a:cxnLst/>
          <a:rect l="0" t="0" r="0" b="0"/>
          <a:pathLst>
            <a:path>
              <a:moveTo>
                <a:pt x="0" y="0"/>
              </a:moveTo>
              <a:lnTo>
                <a:pt x="0" y="1018877"/>
              </a:lnTo>
              <a:lnTo>
                <a:pt x="227154" y="101887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B5070D1-B059-4D35-9EA7-D29337CB982B}">
      <dsp:nvSpPr>
        <dsp:cNvPr id="0" name=""/>
        <dsp:cNvSpPr/>
      </dsp:nvSpPr>
      <dsp:spPr>
        <a:xfrm>
          <a:off x="570569" y="1312834"/>
          <a:ext cx="2513570" cy="509438"/>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latin typeface="Arial" pitchFamily="34" charset="0"/>
              <a:cs typeface="Arial" pitchFamily="34" charset="0"/>
            </a:rPr>
            <a:t>Directorate General of Post</a:t>
          </a:r>
          <a:endParaRPr lang="en-US" sz="1400" kern="1200" dirty="0">
            <a:latin typeface="Arial" pitchFamily="34" charset="0"/>
            <a:cs typeface="Arial" pitchFamily="34" charset="0"/>
          </a:endParaRPr>
        </a:p>
      </dsp:txBody>
      <dsp:txXfrm>
        <a:off x="570569" y="1312834"/>
        <a:ext cx="2513570" cy="509438"/>
      </dsp:txXfrm>
    </dsp:sp>
    <dsp:sp modelId="{2C9C46B4-8ADC-485B-AD6E-46616C532572}">
      <dsp:nvSpPr>
        <dsp:cNvPr id="0" name=""/>
        <dsp:cNvSpPr/>
      </dsp:nvSpPr>
      <dsp:spPr>
        <a:xfrm>
          <a:off x="343414" y="548676"/>
          <a:ext cx="227154" cy="1655675"/>
        </a:xfrm>
        <a:custGeom>
          <a:avLst/>
          <a:gdLst/>
          <a:ahLst/>
          <a:cxnLst/>
          <a:rect l="0" t="0" r="0" b="0"/>
          <a:pathLst>
            <a:path>
              <a:moveTo>
                <a:pt x="0" y="0"/>
              </a:moveTo>
              <a:lnTo>
                <a:pt x="0" y="1655675"/>
              </a:lnTo>
              <a:lnTo>
                <a:pt x="227154" y="165567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E235C64-1B59-4C33-94AD-E81F47A1E7B9}">
      <dsp:nvSpPr>
        <dsp:cNvPr id="0" name=""/>
        <dsp:cNvSpPr/>
      </dsp:nvSpPr>
      <dsp:spPr>
        <a:xfrm>
          <a:off x="570569" y="1949632"/>
          <a:ext cx="2476279" cy="509438"/>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latin typeface="Arial" pitchFamily="34" charset="0"/>
              <a:cs typeface="Arial" pitchFamily="34" charset="0"/>
            </a:rPr>
            <a:t>Directorate of General Control </a:t>
          </a:r>
          <a:endParaRPr lang="en-US" sz="1400" kern="1200" dirty="0">
            <a:latin typeface="Arial" pitchFamily="34" charset="0"/>
            <a:cs typeface="Arial" pitchFamily="34" charset="0"/>
          </a:endParaRPr>
        </a:p>
      </dsp:txBody>
      <dsp:txXfrm>
        <a:off x="570569" y="1949632"/>
        <a:ext cx="2476279" cy="509438"/>
      </dsp:txXfrm>
    </dsp:sp>
    <dsp:sp modelId="{E03F5E8B-97DA-42C7-9A8B-A5830D476F03}">
      <dsp:nvSpPr>
        <dsp:cNvPr id="0" name=""/>
        <dsp:cNvSpPr/>
      </dsp:nvSpPr>
      <dsp:spPr>
        <a:xfrm>
          <a:off x="343414" y="548676"/>
          <a:ext cx="227154" cy="2292474"/>
        </a:xfrm>
        <a:custGeom>
          <a:avLst/>
          <a:gdLst/>
          <a:ahLst/>
          <a:cxnLst/>
          <a:rect l="0" t="0" r="0" b="0"/>
          <a:pathLst>
            <a:path>
              <a:moveTo>
                <a:pt x="0" y="0"/>
              </a:moveTo>
              <a:lnTo>
                <a:pt x="0" y="2292474"/>
              </a:lnTo>
              <a:lnTo>
                <a:pt x="227154" y="229247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F3C7032-3C42-4731-9FCE-2AE99BA129D1}">
      <dsp:nvSpPr>
        <dsp:cNvPr id="0" name=""/>
        <dsp:cNvSpPr/>
      </dsp:nvSpPr>
      <dsp:spPr>
        <a:xfrm>
          <a:off x="570569" y="2586431"/>
          <a:ext cx="2476279" cy="509438"/>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latin typeface="Arial" pitchFamily="34" charset="0"/>
              <a:cs typeface="Arial" pitchFamily="34" charset="0"/>
            </a:rPr>
            <a:t>Directorate of Common Administrative </a:t>
          </a:r>
          <a:endParaRPr lang="en-US" sz="1400" kern="1200" dirty="0">
            <a:latin typeface="Arial" pitchFamily="34" charset="0"/>
            <a:cs typeface="Arial" pitchFamily="34" charset="0"/>
          </a:endParaRPr>
        </a:p>
      </dsp:txBody>
      <dsp:txXfrm>
        <a:off x="570569" y="2586431"/>
        <a:ext cx="2476279" cy="509438"/>
      </dsp:txXfrm>
    </dsp:sp>
    <dsp:sp modelId="{4EACBA8F-3FE4-492B-B692-6E694FF7086B}">
      <dsp:nvSpPr>
        <dsp:cNvPr id="0" name=""/>
        <dsp:cNvSpPr/>
      </dsp:nvSpPr>
      <dsp:spPr>
        <a:xfrm>
          <a:off x="343414" y="548676"/>
          <a:ext cx="227154" cy="2929272"/>
        </a:xfrm>
        <a:custGeom>
          <a:avLst/>
          <a:gdLst/>
          <a:ahLst/>
          <a:cxnLst/>
          <a:rect l="0" t="0" r="0" b="0"/>
          <a:pathLst>
            <a:path>
              <a:moveTo>
                <a:pt x="0" y="0"/>
              </a:moveTo>
              <a:lnTo>
                <a:pt x="0" y="2929272"/>
              </a:lnTo>
              <a:lnTo>
                <a:pt x="227154" y="292927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054225E-5CC9-4950-8019-ACCAC446B652}">
      <dsp:nvSpPr>
        <dsp:cNvPr id="0" name=""/>
        <dsp:cNvSpPr/>
      </dsp:nvSpPr>
      <dsp:spPr>
        <a:xfrm>
          <a:off x="570569" y="3223229"/>
          <a:ext cx="2476279" cy="509438"/>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latin typeface="Arial" pitchFamily="34" charset="0"/>
              <a:cs typeface="Arial" pitchFamily="34" charset="0"/>
            </a:rPr>
            <a:t>Directorate of Operation and Maintenance </a:t>
          </a:r>
          <a:endParaRPr lang="en-US" sz="1400" kern="1200" dirty="0">
            <a:latin typeface="Arial" pitchFamily="34" charset="0"/>
            <a:cs typeface="Arial" pitchFamily="34" charset="0"/>
          </a:endParaRPr>
        </a:p>
      </dsp:txBody>
      <dsp:txXfrm>
        <a:off x="570569" y="3223229"/>
        <a:ext cx="2476279" cy="509438"/>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B5B18F1-1C13-48EE-B5AF-B86B91902074}">
      <dsp:nvSpPr>
        <dsp:cNvPr id="0" name=""/>
        <dsp:cNvSpPr/>
      </dsp:nvSpPr>
      <dsp:spPr>
        <a:xfrm>
          <a:off x="1381122" y="0"/>
          <a:ext cx="2287029" cy="609088"/>
        </a:xfrm>
        <a:prstGeom prst="roundRect">
          <a:avLst>
            <a:gd name="adj" fmla="val 10000"/>
          </a:avLst>
        </a:prstGeom>
        <a:solidFill>
          <a:schemeClr val="accent4">
            <a:lumMod val="60000"/>
            <a:lumOff val="4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n-US" sz="1600" kern="1200" dirty="0" err="1" smtClean="0">
              <a:latin typeface="Arial" pitchFamily="34" charset="0"/>
              <a:cs typeface="Arial" pitchFamily="34" charset="0"/>
            </a:rPr>
            <a:t>MoT</a:t>
          </a:r>
          <a:r>
            <a:rPr lang="en-US" sz="1800" kern="1200" dirty="0" smtClean="0">
              <a:latin typeface="Arial" pitchFamily="34" charset="0"/>
              <a:cs typeface="Arial" pitchFamily="34" charset="0"/>
            </a:rPr>
            <a:t> </a:t>
          </a:r>
          <a:endParaRPr lang="en-US" sz="1800" kern="1200" dirty="0">
            <a:latin typeface="Arial" pitchFamily="34" charset="0"/>
            <a:cs typeface="Arial" pitchFamily="34" charset="0"/>
          </a:endParaRPr>
        </a:p>
      </dsp:txBody>
      <dsp:txXfrm>
        <a:off x="1381122" y="0"/>
        <a:ext cx="2287029" cy="609088"/>
      </dsp:txXfrm>
    </dsp:sp>
    <dsp:sp modelId="{9D50F5D3-5A65-4579-B84A-45AE34942F1F}">
      <dsp:nvSpPr>
        <dsp:cNvPr id="0" name=""/>
        <dsp:cNvSpPr/>
      </dsp:nvSpPr>
      <dsp:spPr>
        <a:xfrm>
          <a:off x="1609825" y="609088"/>
          <a:ext cx="188490" cy="458351"/>
        </a:xfrm>
        <a:custGeom>
          <a:avLst/>
          <a:gdLst/>
          <a:ahLst/>
          <a:cxnLst/>
          <a:rect l="0" t="0" r="0" b="0"/>
          <a:pathLst>
            <a:path>
              <a:moveTo>
                <a:pt x="0" y="0"/>
              </a:moveTo>
              <a:lnTo>
                <a:pt x="0" y="458351"/>
              </a:lnTo>
              <a:lnTo>
                <a:pt x="188490" y="458351"/>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A56093F-174A-420D-9FF6-39896A78E2E1}">
      <dsp:nvSpPr>
        <dsp:cNvPr id="0" name=""/>
        <dsp:cNvSpPr/>
      </dsp:nvSpPr>
      <dsp:spPr>
        <a:xfrm>
          <a:off x="1798316" y="762895"/>
          <a:ext cx="2423372" cy="609088"/>
        </a:xfrm>
        <a:prstGeom prst="roundRect">
          <a:avLst>
            <a:gd name="adj" fmla="val 10000"/>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latin typeface="Arial" pitchFamily="34" charset="0"/>
              <a:cs typeface="Arial" pitchFamily="34" charset="0"/>
            </a:rPr>
            <a:t>Directorate General of Posts</a:t>
          </a:r>
          <a:endParaRPr lang="en-US" sz="1400" kern="1200" dirty="0">
            <a:latin typeface="Arial" pitchFamily="34" charset="0"/>
            <a:cs typeface="Arial" pitchFamily="34" charset="0"/>
          </a:endParaRPr>
        </a:p>
      </dsp:txBody>
      <dsp:txXfrm>
        <a:off x="1798316" y="762895"/>
        <a:ext cx="2423372" cy="609088"/>
      </dsp:txXfrm>
    </dsp:sp>
    <dsp:sp modelId="{51DD32BD-3DA7-4278-B82B-AD359F44BB79}">
      <dsp:nvSpPr>
        <dsp:cNvPr id="0" name=""/>
        <dsp:cNvSpPr/>
      </dsp:nvSpPr>
      <dsp:spPr>
        <a:xfrm>
          <a:off x="1609825" y="609088"/>
          <a:ext cx="188490" cy="1219711"/>
        </a:xfrm>
        <a:custGeom>
          <a:avLst/>
          <a:gdLst/>
          <a:ahLst/>
          <a:cxnLst/>
          <a:rect l="0" t="0" r="0" b="0"/>
          <a:pathLst>
            <a:path>
              <a:moveTo>
                <a:pt x="0" y="0"/>
              </a:moveTo>
              <a:lnTo>
                <a:pt x="0" y="1219711"/>
              </a:lnTo>
              <a:lnTo>
                <a:pt x="188490" y="1219711"/>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F32CDBD-A4CE-4EE1-B63E-B840C588CD15}">
      <dsp:nvSpPr>
        <dsp:cNvPr id="0" name=""/>
        <dsp:cNvSpPr/>
      </dsp:nvSpPr>
      <dsp:spPr>
        <a:xfrm>
          <a:off x="1798316" y="1524255"/>
          <a:ext cx="2423372" cy="609088"/>
        </a:xfrm>
        <a:prstGeom prst="roundRect">
          <a:avLst>
            <a:gd name="adj" fmla="val 10000"/>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b="1" kern="1200" dirty="0" smtClean="0">
              <a:latin typeface="Arial" pitchFamily="34" charset="0"/>
              <a:cs typeface="Arial" pitchFamily="34" charset="0"/>
            </a:rPr>
            <a:t>Directorate General of Telecommunications </a:t>
          </a:r>
          <a:endParaRPr lang="en-US" sz="1400" b="1" kern="1200" dirty="0">
            <a:latin typeface="Arial" pitchFamily="34" charset="0"/>
            <a:cs typeface="Arial" pitchFamily="34" charset="0"/>
          </a:endParaRPr>
        </a:p>
      </dsp:txBody>
      <dsp:txXfrm>
        <a:off x="1798316" y="1524255"/>
        <a:ext cx="2423372" cy="609088"/>
      </dsp:txXfrm>
    </dsp:sp>
    <dsp:sp modelId="{355F5AFF-7887-4878-A5D1-FB025F8FA692}">
      <dsp:nvSpPr>
        <dsp:cNvPr id="0" name=""/>
        <dsp:cNvSpPr/>
      </dsp:nvSpPr>
      <dsp:spPr>
        <a:xfrm>
          <a:off x="1609825" y="609088"/>
          <a:ext cx="188490" cy="1981072"/>
        </a:xfrm>
        <a:custGeom>
          <a:avLst/>
          <a:gdLst/>
          <a:ahLst/>
          <a:cxnLst/>
          <a:rect l="0" t="0" r="0" b="0"/>
          <a:pathLst>
            <a:path>
              <a:moveTo>
                <a:pt x="0" y="0"/>
              </a:moveTo>
              <a:lnTo>
                <a:pt x="0" y="1981072"/>
              </a:lnTo>
              <a:lnTo>
                <a:pt x="188490" y="1981072"/>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E869ADF-4B4E-4A0C-B9B1-8686D8FB5410}">
      <dsp:nvSpPr>
        <dsp:cNvPr id="0" name=""/>
        <dsp:cNvSpPr/>
      </dsp:nvSpPr>
      <dsp:spPr>
        <a:xfrm>
          <a:off x="1798316" y="2285616"/>
          <a:ext cx="2423372" cy="609088"/>
        </a:xfrm>
        <a:prstGeom prst="roundRect">
          <a:avLst>
            <a:gd name="adj" fmla="val 10000"/>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latin typeface="Arial" pitchFamily="34" charset="0"/>
              <a:cs typeface="Arial" pitchFamily="34" charset="0"/>
            </a:rPr>
            <a:t>Joint  Administrative Division </a:t>
          </a:r>
          <a:endParaRPr lang="en-US" sz="1400" kern="1200" dirty="0">
            <a:latin typeface="Arial" pitchFamily="34" charset="0"/>
            <a:cs typeface="Arial" pitchFamily="34" charset="0"/>
          </a:endParaRPr>
        </a:p>
      </dsp:txBody>
      <dsp:txXfrm>
        <a:off x="1798316" y="2285616"/>
        <a:ext cx="2423372" cy="609088"/>
      </dsp:txXfrm>
    </dsp:sp>
    <dsp:sp modelId="{58901F11-3753-4828-9B24-42E340078D5F}">
      <dsp:nvSpPr>
        <dsp:cNvPr id="0" name=""/>
        <dsp:cNvSpPr/>
      </dsp:nvSpPr>
      <dsp:spPr>
        <a:xfrm>
          <a:off x="1609825" y="609088"/>
          <a:ext cx="676170" cy="2743455"/>
        </a:xfrm>
        <a:custGeom>
          <a:avLst/>
          <a:gdLst/>
          <a:ahLst/>
          <a:cxnLst/>
          <a:rect l="0" t="0" r="0" b="0"/>
          <a:pathLst>
            <a:path>
              <a:moveTo>
                <a:pt x="0" y="0"/>
              </a:moveTo>
              <a:lnTo>
                <a:pt x="0" y="2743455"/>
              </a:lnTo>
              <a:lnTo>
                <a:pt x="676170" y="2743455"/>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9ADBA0-80C3-4A0D-A1A8-2FC9FF23B19C}">
      <dsp:nvSpPr>
        <dsp:cNvPr id="0" name=""/>
        <dsp:cNvSpPr/>
      </dsp:nvSpPr>
      <dsp:spPr>
        <a:xfrm>
          <a:off x="2285996" y="3048000"/>
          <a:ext cx="2423372" cy="609088"/>
        </a:xfrm>
        <a:prstGeom prst="roundRect">
          <a:avLst>
            <a:gd name="adj" fmla="val 10000"/>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latin typeface="Arial" pitchFamily="34" charset="0"/>
              <a:cs typeface="Arial" pitchFamily="34" charset="0"/>
            </a:rPr>
            <a:t>Division of Central Control </a:t>
          </a:r>
          <a:endParaRPr lang="en-US" sz="1400" kern="1200" dirty="0">
            <a:latin typeface="Arial" pitchFamily="34" charset="0"/>
            <a:cs typeface="Arial" pitchFamily="34" charset="0"/>
          </a:endParaRPr>
        </a:p>
      </dsp:txBody>
      <dsp:txXfrm>
        <a:off x="2285996" y="3048000"/>
        <a:ext cx="2423372" cy="60908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image" Target="../media/image6.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emf"/></Relationships>
</file>

<file path=ppt/drawings/drawing1.xml><?xml version="1.0" encoding="utf-8"?>
<c:userShapes xmlns:c="http://schemas.openxmlformats.org/drawingml/2006/chart">
  <cdr:relSizeAnchor xmlns:cdr="http://schemas.openxmlformats.org/drawingml/2006/chartDrawing">
    <cdr:from>
      <cdr:x>0.25714</cdr:x>
      <cdr:y>0.01852</cdr:y>
    </cdr:from>
    <cdr:to>
      <cdr:x>0.73333</cdr:x>
      <cdr:y>0.16667</cdr:y>
    </cdr:to>
    <cdr:sp macro="" textlink="">
      <cdr:nvSpPr>
        <cdr:cNvPr id="2" name="TextBox 1"/>
        <cdr:cNvSpPr txBox="1"/>
      </cdr:nvSpPr>
      <cdr:spPr>
        <a:xfrm xmlns:a="http://schemas.openxmlformats.org/drawingml/2006/main">
          <a:off x="2057400" y="76200"/>
          <a:ext cx="3810000" cy="6096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0.11429</cdr:x>
      <cdr:y>0</cdr:y>
    </cdr:from>
    <cdr:to>
      <cdr:x>0.91429</cdr:x>
      <cdr:y>0.14815</cdr:y>
    </cdr:to>
    <cdr:sp macro="" textlink="">
      <cdr:nvSpPr>
        <cdr:cNvPr id="3" name="TextBox 2"/>
        <cdr:cNvSpPr txBox="1"/>
      </cdr:nvSpPr>
      <cdr:spPr>
        <a:xfrm xmlns:a="http://schemas.openxmlformats.org/drawingml/2006/main">
          <a:off x="914400" y="0"/>
          <a:ext cx="6400800" cy="6096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pPr algn="ctr"/>
          <a:r>
            <a:rPr lang="en-US" sz="3200" b="1" dirty="0" smtClean="0">
              <a:latin typeface="+mn-lt"/>
              <a:ea typeface="+mn-ea"/>
              <a:cs typeface="+mn-cs"/>
            </a:rPr>
            <a:t> </a:t>
          </a:r>
          <a:r>
            <a:rPr lang="en-US" sz="2000" b="1" dirty="0" smtClean="0">
              <a:latin typeface="+mn-lt"/>
              <a:ea typeface="+mn-ea"/>
              <a:cs typeface="+mn-cs"/>
            </a:rPr>
            <a:t>Comparison </a:t>
          </a:r>
          <a:r>
            <a:rPr lang="en-US" sz="2000" b="1" dirty="0">
              <a:latin typeface="+mn-lt"/>
              <a:ea typeface="+mn-ea"/>
              <a:cs typeface="+mn-cs"/>
            </a:rPr>
            <a:t>of DSL penetration (% of population) with the Arab Countries in 2008 </a:t>
          </a:r>
          <a:endParaRPr lang="en-US" sz="2000" b="1" dirty="0"/>
        </a:p>
      </cdr:txBody>
    </cdr:sp>
  </cdr:relSizeAnchor>
  <cdr:relSizeAnchor xmlns:cdr="http://schemas.openxmlformats.org/drawingml/2006/chartDrawing">
    <cdr:from>
      <cdr:x>0.2381</cdr:x>
      <cdr:y>0</cdr:y>
    </cdr:from>
    <cdr:to>
      <cdr:x>0.84762</cdr:x>
      <cdr:y>0.12963</cdr:y>
    </cdr:to>
    <cdr:sp macro="" textlink="">
      <cdr:nvSpPr>
        <cdr:cNvPr id="4" name="TextBox 3"/>
        <cdr:cNvSpPr txBox="1"/>
      </cdr:nvSpPr>
      <cdr:spPr>
        <a:xfrm xmlns:a="http://schemas.openxmlformats.org/drawingml/2006/main">
          <a:off x="1905000" y="-304800"/>
          <a:ext cx="4876800" cy="523522"/>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0.2381</cdr:x>
      <cdr:y>0</cdr:y>
    </cdr:from>
    <cdr:to>
      <cdr:x>0.76191</cdr:x>
      <cdr:y>0.22222</cdr:y>
    </cdr:to>
    <cdr:sp macro="" textlink="">
      <cdr:nvSpPr>
        <cdr:cNvPr id="5" name="TextBox 4"/>
        <cdr:cNvSpPr txBox="1"/>
      </cdr:nvSpPr>
      <cdr:spPr>
        <a:xfrm xmlns:a="http://schemas.openxmlformats.org/drawingml/2006/main">
          <a:off x="1905000" y="-228600"/>
          <a:ext cx="4191004" cy="1049856"/>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0.70968</cdr:x>
      <cdr:y>0.53704</cdr:y>
    </cdr:from>
    <cdr:to>
      <cdr:x>0.83513</cdr:x>
      <cdr:y>0.58298</cdr:y>
    </cdr:to>
    <cdr:sp macro="" textlink="">
      <cdr:nvSpPr>
        <cdr:cNvPr id="6" name="TextBox 1"/>
        <cdr:cNvSpPr txBox="1"/>
      </cdr:nvSpPr>
      <cdr:spPr>
        <a:xfrm xmlns:a="http://schemas.openxmlformats.org/drawingml/2006/main">
          <a:off x="5029200" y="2209800"/>
          <a:ext cx="889014" cy="18905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800" b="1" dirty="0"/>
            <a:t>Colombia </a:t>
          </a:r>
        </a:p>
      </cdr:txBody>
    </cdr:sp>
  </cdr:relSizeAnchor>
  <cdr:relSizeAnchor xmlns:cdr="http://schemas.openxmlformats.org/drawingml/2006/chartDrawing">
    <cdr:from>
      <cdr:x>0.87455</cdr:x>
      <cdr:y>0.62963</cdr:y>
    </cdr:from>
    <cdr:to>
      <cdr:x>1</cdr:x>
      <cdr:y>0.67557</cdr:y>
    </cdr:to>
    <cdr:sp macro="" textlink="">
      <cdr:nvSpPr>
        <cdr:cNvPr id="7" name="TextBox 1"/>
        <cdr:cNvSpPr txBox="1"/>
      </cdr:nvSpPr>
      <cdr:spPr>
        <a:xfrm xmlns:a="http://schemas.openxmlformats.org/drawingml/2006/main">
          <a:off x="6400800" y="2590800"/>
          <a:ext cx="889014" cy="18905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Arial"/>
              <a:cs typeface="Arial"/>
            </a:defRPr>
          </a:lvl1pPr>
          <a:lvl2pPr marL="457200" indent="0">
            <a:defRPr sz="1100">
              <a:latin typeface="Arial"/>
              <a:cs typeface="Arial"/>
            </a:defRPr>
          </a:lvl2pPr>
          <a:lvl3pPr marL="914400" indent="0">
            <a:defRPr sz="1100">
              <a:latin typeface="Arial"/>
              <a:cs typeface="Arial"/>
            </a:defRPr>
          </a:lvl3pPr>
          <a:lvl4pPr marL="1371600" indent="0">
            <a:defRPr sz="1100">
              <a:latin typeface="Arial"/>
              <a:cs typeface="Arial"/>
            </a:defRPr>
          </a:lvl4pPr>
          <a:lvl5pPr marL="1828800" indent="0">
            <a:defRPr sz="1100">
              <a:latin typeface="Arial"/>
              <a:cs typeface="Arial"/>
            </a:defRPr>
          </a:lvl5pPr>
          <a:lvl6pPr marL="2286000" indent="0">
            <a:defRPr sz="1100">
              <a:latin typeface="Arial"/>
              <a:cs typeface="Arial"/>
            </a:defRPr>
          </a:lvl6pPr>
          <a:lvl7pPr marL="2743200" indent="0">
            <a:defRPr sz="1100">
              <a:latin typeface="Arial"/>
              <a:cs typeface="Arial"/>
            </a:defRPr>
          </a:lvl7pPr>
          <a:lvl8pPr marL="3200400" indent="0">
            <a:defRPr sz="1100">
              <a:latin typeface="Arial"/>
              <a:cs typeface="Arial"/>
            </a:defRPr>
          </a:lvl8pPr>
          <a:lvl9pPr marL="3657600" indent="0">
            <a:defRPr sz="1100">
              <a:latin typeface="Arial"/>
              <a:cs typeface="Arial"/>
            </a:defRPr>
          </a:lvl9pPr>
        </a:lstStyle>
        <a:p xmlns:a="http://schemas.openxmlformats.org/drawingml/2006/main">
          <a:r>
            <a:rPr lang="en-US" sz="800" b="1" dirty="0" smtClean="0"/>
            <a:t>Dominican Republic </a:t>
          </a:r>
          <a:endParaRPr lang="en-US" sz="800" b="1" dirty="0"/>
        </a:p>
      </cdr:txBody>
    </cdr:sp>
  </cdr:relSizeAnchor>
  <cdr:relSizeAnchor xmlns:cdr="http://schemas.openxmlformats.org/drawingml/2006/chartDrawing">
    <cdr:from>
      <cdr:x>0.87455</cdr:x>
      <cdr:y>0.77778</cdr:y>
    </cdr:from>
    <cdr:to>
      <cdr:x>1</cdr:x>
      <cdr:y>0.82372</cdr:y>
    </cdr:to>
    <cdr:sp macro="" textlink="">
      <cdr:nvSpPr>
        <cdr:cNvPr id="8" name="TextBox 1"/>
        <cdr:cNvSpPr txBox="1"/>
      </cdr:nvSpPr>
      <cdr:spPr>
        <a:xfrm xmlns:a="http://schemas.openxmlformats.org/drawingml/2006/main">
          <a:off x="6629400" y="3200400"/>
          <a:ext cx="889014" cy="18905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Arial"/>
              <a:cs typeface="Arial"/>
            </a:defRPr>
          </a:lvl1pPr>
          <a:lvl2pPr marL="457200" indent="0">
            <a:defRPr sz="1100">
              <a:latin typeface="Arial"/>
              <a:cs typeface="Arial"/>
            </a:defRPr>
          </a:lvl2pPr>
          <a:lvl3pPr marL="914400" indent="0">
            <a:defRPr sz="1100">
              <a:latin typeface="Arial"/>
              <a:cs typeface="Arial"/>
            </a:defRPr>
          </a:lvl3pPr>
          <a:lvl4pPr marL="1371600" indent="0">
            <a:defRPr sz="1100">
              <a:latin typeface="Arial"/>
              <a:cs typeface="Arial"/>
            </a:defRPr>
          </a:lvl4pPr>
          <a:lvl5pPr marL="1828800" indent="0">
            <a:defRPr sz="1100">
              <a:latin typeface="Arial"/>
              <a:cs typeface="Arial"/>
            </a:defRPr>
          </a:lvl5pPr>
          <a:lvl6pPr marL="2286000" indent="0">
            <a:defRPr sz="1100">
              <a:latin typeface="Arial"/>
              <a:cs typeface="Arial"/>
            </a:defRPr>
          </a:lvl6pPr>
          <a:lvl7pPr marL="2743200" indent="0">
            <a:defRPr sz="1100">
              <a:latin typeface="Arial"/>
              <a:cs typeface="Arial"/>
            </a:defRPr>
          </a:lvl7pPr>
          <a:lvl8pPr marL="3200400" indent="0">
            <a:defRPr sz="1100">
              <a:latin typeface="Arial"/>
              <a:cs typeface="Arial"/>
            </a:defRPr>
          </a:lvl8pPr>
          <a:lvl9pPr marL="3657600" indent="0">
            <a:defRPr sz="1100">
              <a:latin typeface="Arial"/>
              <a:cs typeface="Arial"/>
            </a:defRPr>
          </a:lvl9pPr>
        </a:lstStyle>
        <a:p xmlns:a="http://schemas.openxmlformats.org/drawingml/2006/main">
          <a:r>
            <a:rPr lang="en-US" sz="800" b="1" dirty="0" smtClean="0"/>
            <a:t>Thailand </a:t>
          </a:r>
          <a:endParaRPr lang="en-US" sz="800" b="1" dirty="0"/>
        </a:p>
      </cdr:txBody>
    </cdr:sp>
  </cdr:relSizeAnchor>
  <cdr:relSizeAnchor xmlns:cdr="http://schemas.openxmlformats.org/drawingml/2006/chartDrawing">
    <cdr:from>
      <cdr:x>0.73118</cdr:x>
      <cdr:y>0.24074</cdr:y>
    </cdr:from>
    <cdr:to>
      <cdr:x>0.85663</cdr:x>
      <cdr:y>0.28668</cdr:y>
    </cdr:to>
    <cdr:sp macro="" textlink="">
      <cdr:nvSpPr>
        <cdr:cNvPr id="10" name="TextBox 1"/>
        <cdr:cNvSpPr txBox="1"/>
      </cdr:nvSpPr>
      <cdr:spPr>
        <a:xfrm xmlns:a="http://schemas.openxmlformats.org/drawingml/2006/main">
          <a:off x="5181600" y="990600"/>
          <a:ext cx="889014" cy="18905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Arial"/>
              <a:cs typeface="Arial"/>
            </a:defRPr>
          </a:lvl1pPr>
          <a:lvl2pPr marL="457200" indent="0">
            <a:defRPr sz="1100">
              <a:latin typeface="Arial"/>
              <a:cs typeface="Arial"/>
            </a:defRPr>
          </a:lvl2pPr>
          <a:lvl3pPr marL="914400" indent="0">
            <a:defRPr sz="1100">
              <a:latin typeface="Arial"/>
              <a:cs typeface="Arial"/>
            </a:defRPr>
          </a:lvl3pPr>
          <a:lvl4pPr marL="1371600" indent="0">
            <a:defRPr sz="1100">
              <a:latin typeface="Arial"/>
              <a:cs typeface="Arial"/>
            </a:defRPr>
          </a:lvl4pPr>
          <a:lvl5pPr marL="1828800" indent="0">
            <a:defRPr sz="1100">
              <a:latin typeface="Arial"/>
              <a:cs typeface="Arial"/>
            </a:defRPr>
          </a:lvl5pPr>
          <a:lvl6pPr marL="2286000" indent="0">
            <a:defRPr sz="1100">
              <a:latin typeface="Arial"/>
              <a:cs typeface="Arial"/>
            </a:defRPr>
          </a:lvl6pPr>
          <a:lvl7pPr marL="2743200" indent="0">
            <a:defRPr sz="1100">
              <a:latin typeface="Arial"/>
              <a:cs typeface="Arial"/>
            </a:defRPr>
          </a:lvl7pPr>
          <a:lvl8pPr marL="3200400" indent="0">
            <a:defRPr sz="1100">
              <a:latin typeface="Arial"/>
              <a:cs typeface="Arial"/>
            </a:defRPr>
          </a:lvl8pPr>
          <a:lvl9pPr marL="3657600" indent="0">
            <a:defRPr sz="1100">
              <a:latin typeface="Arial"/>
              <a:cs typeface="Arial"/>
            </a:defRPr>
          </a:lvl9pPr>
        </a:lstStyle>
        <a:p xmlns:a="http://schemas.openxmlformats.org/drawingml/2006/main">
          <a:r>
            <a:rPr lang="en-US" sz="800" b="1" dirty="0" smtClean="0"/>
            <a:t>Grenada</a:t>
          </a:r>
          <a:endParaRPr lang="en-US" sz="800" b="1" dirty="0"/>
        </a:p>
      </cdr:txBody>
    </cdr:sp>
  </cdr:relSizeAnchor>
  <cdr:relSizeAnchor xmlns:cdr="http://schemas.openxmlformats.org/drawingml/2006/chartDrawing">
    <cdr:from>
      <cdr:x>0.87097</cdr:x>
      <cdr:y>0.72222</cdr:y>
    </cdr:from>
    <cdr:to>
      <cdr:x>0.99642</cdr:x>
      <cdr:y>0.76817</cdr:y>
    </cdr:to>
    <cdr:sp macro="" textlink="">
      <cdr:nvSpPr>
        <cdr:cNvPr id="11" name="TextBox 1"/>
        <cdr:cNvSpPr txBox="1"/>
      </cdr:nvSpPr>
      <cdr:spPr>
        <a:xfrm xmlns:a="http://schemas.openxmlformats.org/drawingml/2006/main">
          <a:off x="6172200" y="2971800"/>
          <a:ext cx="889014" cy="18905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Arial"/>
              <a:cs typeface="Arial"/>
            </a:defRPr>
          </a:lvl1pPr>
          <a:lvl2pPr marL="457200" indent="0">
            <a:defRPr sz="1100">
              <a:latin typeface="Arial"/>
              <a:cs typeface="Arial"/>
            </a:defRPr>
          </a:lvl2pPr>
          <a:lvl3pPr marL="914400" indent="0">
            <a:defRPr sz="1100">
              <a:latin typeface="Arial"/>
              <a:cs typeface="Arial"/>
            </a:defRPr>
          </a:lvl3pPr>
          <a:lvl4pPr marL="1371600" indent="0">
            <a:defRPr sz="1100">
              <a:latin typeface="Arial"/>
              <a:cs typeface="Arial"/>
            </a:defRPr>
          </a:lvl4pPr>
          <a:lvl5pPr marL="1828800" indent="0">
            <a:defRPr sz="1100">
              <a:latin typeface="Arial"/>
              <a:cs typeface="Arial"/>
            </a:defRPr>
          </a:lvl5pPr>
          <a:lvl6pPr marL="2286000" indent="0">
            <a:defRPr sz="1100">
              <a:latin typeface="Arial"/>
              <a:cs typeface="Arial"/>
            </a:defRPr>
          </a:lvl6pPr>
          <a:lvl7pPr marL="2743200" indent="0">
            <a:defRPr sz="1100">
              <a:latin typeface="Arial"/>
              <a:cs typeface="Arial"/>
            </a:defRPr>
          </a:lvl7pPr>
          <a:lvl8pPr marL="3200400" indent="0">
            <a:defRPr sz="1100">
              <a:latin typeface="Arial"/>
              <a:cs typeface="Arial"/>
            </a:defRPr>
          </a:lvl8pPr>
          <a:lvl9pPr marL="3657600" indent="0">
            <a:defRPr sz="1100">
              <a:latin typeface="Arial"/>
              <a:cs typeface="Arial"/>
            </a:defRPr>
          </a:lvl9pPr>
        </a:lstStyle>
        <a:p xmlns:a="http://schemas.openxmlformats.org/drawingml/2006/main">
          <a:r>
            <a:rPr lang="en-US" sz="800" b="1" dirty="0" smtClean="0"/>
            <a:t>Tunisia </a:t>
          </a:r>
          <a:endParaRPr lang="en-US" sz="800" b="1" dirty="0"/>
        </a:p>
      </cdr:txBody>
    </cdr:sp>
  </cdr:relSizeAnchor>
  <cdr:relSizeAnchor xmlns:cdr="http://schemas.openxmlformats.org/drawingml/2006/chartDrawing">
    <cdr:from>
      <cdr:x>0.77419</cdr:x>
      <cdr:y>0.64815</cdr:y>
    </cdr:from>
    <cdr:to>
      <cdr:x>0.84946</cdr:x>
      <cdr:y>0.68519</cdr:y>
    </cdr:to>
    <cdr:sp macro="" textlink="">
      <cdr:nvSpPr>
        <cdr:cNvPr id="12" name="TextBox 1"/>
        <cdr:cNvSpPr txBox="1"/>
      </cdr:nvSpPr>
      <cdr:spPr>
        <a:xfrm xmlns:a="http://schemas.openxmlformats.org/drawingml/2006/main">
          <a:off x="5486400" y="2667000"/>
          <a:ext cx="533400" cy="1524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Arial"/>
              <a:cs typeface="Arial"/>
            </a:defRPr>
          </a:lvl1pPr>
          <a:lvl2pPr marL="457200" indent="0">
            <a:defRPr sz="1100">
              <a:latin typeface="Arial"/>
              <a:cs typeface="Arial"/>
            </a:defRPr>
          </a:lvl2pPr>
          <a:lvl3pPr marL="914400" indent="0">
            <a:defRPr sz="1100">
              <a:latin typeface="Arial"/>
              <a:cs typeface="Arial"/>
            </a:defRPr>
          </a:lvl3pPr>
          <a:lvl4pPr marL="1371600" indent="0">
            <a:defRPr sz="1100">
              <a:latin typeface="Arial"/>
              <a:cs typeface="Arial"/>
            </a:defRPr>
          </a:lvl4pPr>
          <a:lvl5pPr marL="1828800" indent="0">
            <a:defRPr sz="1100">
              <a:latin typeface="Arial"/>
              <a:cs typeface="Arial"/>
            </a:defRPr>
          </a:lvl5pPr>
          <a:lvl6pPr marL="2286000" indent="0">
            <a:defRPr sz="1100">
              <a:latin typeface="Arial"/>
              <a:cs typeface="Arial"/>
            </a:defRPr>
          </a:lvl6pPr>
          <a:lvl7pPr marL="2743200" indent="0">
            <a:defRPr sz="1100">
              <a:latin typeface="Arial"/>
              <a:cs typeface="Arial"/>
            </a:defRPr>
          </a:lvl7pPr>
          <a:lvl8pPr marL="3200400" indent="0">
            <a:defRPr sz="1100">
              <a:latin typeface="Arial"/>
              <a:cs typeface="Arial"/>
            </a:defRPr>
          </a:lvl8pPr>
          <a:lvl9pPr marL="3657600" indent="0">
            <a:defRPr sz="1100">
              <a:latin typeface="Arial"/>
              <a:cs typeface="Arial"/>
            </a:defRPr>
          </a:lvl9pPr>
        </a:lstStyle>
        <a:p xmlns:a="http://schemas.openxmlformats.org/drawingml/2006/main">
          <a:r>
            <a:rPr lang="en-US" sz="800" b="1" dirty="0" smtClean="0"/>
            <a:t>Iran</a:t>
          </a:r>
          <a:endParaRPr lang="en-US" sz="800" b="1" dirty="0"/>
        </a:p>
      </cdr:txBody>
    </cdr:sp>
  </cdr:relSizeAnchor>
  <cdr:relSizeAnchor xmlns:cdr="http://schemas.openxmlformats.org/drawingml/2006/chartDrawing">
    <cdr:from>
      <cdr:x>0.62366</cdr:x>
      <cdr:y>0.40741</cdr:y>
    </cdr:from>
    <cdr:to>
      <cdr:x>0.74911</cdr:x>
      <cdr:y>0.45335</cdr:y>
    </cdr:to>
    <cdr:sp macro="" textlink="">
      <cdr:nvSpPr>
        <cdr:cNvPr id="13" name="TextBox 1"/>
        <cdr:cNvSpPr txBox="1"/>
      </cdr:nvSpPr>
      <cdr:spPr>
        <a:xfrm xmlns:a="http://schemas.openxmlformats.org/drawingml/2006/main">
          <a:off x="4419600" y="1676400"/>
          <a:ext cx="889014" cy="18905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Arial"/>
              <a:cs typeface="Arial"/>
            </a:defRPr>
          </a:lvl1pPr>
          <a:lvl2pPr marL="457200" indent="0">
            <a:defRPr sz="1100">
              <a:latin typeface="Arial"/>
              <a:cs typeface="Arial"/>
            </a:defRPr>
          </a:lvl2pPr>
          <a:lvl3pPr marL="914400" indent="0">
            <a:defRPr sz="1100">
              <a:latin typeface="Arial"/>
              <a:cs typeface="Arial"/>
            </a:defRPr>
          </a:lvl3pPr>
          <a:lvl4pPr marL="1371600" indent="0">
            <a:defRPr sz="1100">
              <a:latin typeface="Arial"/>
              <a:cs typeface="Arial"/>
            </a:defRPr>
          </a:lvl4pPr>
          <a:lvl5pPr marL="1828800" indent="0">
            <a:defRPr sz="1100">
              <a:latin typeface="Arial"/>
              <a:cs typeface="Arial"/>
            </a:defRPr>
          </a:lvl5pPr>
          <a:lvl6pPr marL="2286000" indent="0">
            <a:defRPr sz="1100">
              <a:latin typeface="Arial"/>
              <a:cs typeface="Arial"/>
            </a:defRPr>
          </a:lvl6pPr>
          <a:lvl7pPr marL="2743200" indent="0">
            <a:defRPr sz="1100">
              <a:latin typeface="Arial"/>
              <a:cs typeface="Arial"/>
            </a:defRPr>
          </a:lvl7pPr>
          <a:lvl8pPr marL="3200400" indent="0">
            <a:defRPr sz="1100">
              <a:latin typeface="Arial"/>
              <a:cs typeface="Arial"/>
            </a:defRPr>
          </a:lvl8pPr>
          <a:lvl9pPr marL="3657600" indent="0">
            <a:defRPr sz="1100">
              <a:latin typeface="Arial"/>
              <a:cs typeface="Arial"/>
            </a:defRPr>
          </a:lvl9pPr>
        </a:lstStyle>
        <a:p xmlns:a="http://schemas.openxmlformats.org/drawingml/2006/main">
          <a:r>
            <a:rPr lang="en-US" sz="800" b="1" dirty="0" smtClean="0"/>
            <a:t>Belize</a:t>
          </a:r>
          <a:endParaRPr lang="en-US" sz="800" b="1" dirty="0"/>
        </a:p>
      </cdr:txBody>
    </cdr:sp>
  </cdr:relSizeAnchor>
  <cdr:relSizeAnchor xmlns:cdr="http://schemas.openxmlformats.org/drawingml/2006/chartDrawing">
    <cdr:from>
      <cdr:x>0.50538</cdr:x>
      <cdr:y>0.14815</cdr:y>
    </cdr:from>
    <cdr:to>
      <cdr:x>0.63083</cdr:x>
      <cdr:y>0.19409</cdr:y>
    </cdr:to>
    <cdr:sp macro="" textlink="">
      <cdr:nvSpPr>
        <cdr:cNvPr id="14" name="TextBox 1"/>
        <cdr:cNvSpPr txBox="1"/>
      </cdr:nvSpPr>
      <cdr:spPr>
        <a:xfrm xmlns:a="http://schemas.openxmlformats.org/drawingml/2006/main">
          <a:off x="3581400" y="609600"/>
          <a:ext cx="889014" cy="18905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Arial"/>
              <a:cs typeface="Arial"/>
            </a:defRPr>
          </a:lvl1pPr>
          <a:lvl2pPr marL="457200" indent="0">
            <a:defRPr sz="1100">
              <a:latin typeface="Arial"/>
              <a:cs typeface="Arial"/>
            </a:defRPr>
          </a:lvl2pPr>
          <a:lvl3pPr marL="914400" indent="0">
            <a:defRPr sz="1100">
              <a:latin typeface="Arial"/>
              <a:cs typeface="Arial"/>
            </a:defRPr>
          </a:lvl3pPr>
          <a:lvl4pPr marL="1371600" indent="0">
            <a:defRPr sz="1100">
              <a:latin typeface="Arial"/>
              <a:cs typeface="Arial"/>
            </a:defRPr>
          </a:lvl4pPr>
          <a:lvl5pPr marL="1828800" indent="0">
            <a:defRPr sz="1100">
              <a:latin typeface="Arial"/>
              <a:cs typeface="Arial"/>
            </a:defRPr>
          </a:lvl5pPr>
          <a:lvl6pPr marL="2286000" indent="0">
            <a:defRPr sz="1100">
              <a:latin typeface="Arial"/>
              <a:cs typeface="Arial"/>
            </a:defRPr>
          </a:lvl6pPr>
          <a:lvl7pPr marL="2743200" indent="0">
            <a:defRPr sz="1100">
              <a:latin typeface="Arial"/>
              <a:cs typeface="Arial"/>
            </a:defRPr>
          </a:lvl7pPr>
          <a:lvl8pPr marL="3200400" indent="0">
            <a:defRPr sz="1100">
              <a:latin typeface="Arial"/>
              <a:cs typeface="Arial"/>
            </a:defRPr>
          </a:lvl8pPr>
          <a:lvl9pPr marL="3657600" indent="0">
            <a:defRPr sz="1100">
              <a:latin typeface="Arial"/>
              <a:cs typeface="Arial"/>
            </a:defRPr>
          </a:lvl9pPr>
        </a:lstStyle>
        <a:p xmlns:a="http://schemas.openxmlformats.org/drawingml/2006/main">
          <a:r>
            <a:rPr lang="en-US" sz="800" b="1" dirty="0" smtClean="0"/>
            <a:t>China </a:t>
          </a:r>
          <a:endParaRPr lang="en-US" sz="800" b="1" dirty="0"/>
        </a:p>
      </cdr:txBody>
    </cdr:sp>
  </cdr:relSizeAnchor>
  <cdr:relSizeAnchor xmlns:cdr="http://schemas.openxmlformats.org/drawingml/2006/chartDrawing">
    <cdr:from>
      <cdr:x>0.64516</cdr:x>
      <cdr:y>0.01852</cdr:y>
    </cdr:from>
    <cdr:to>
      <cdr:x>0.77061</cdr:x>
      <cdr:y>0.06446</cdr:y>
    </cdr:to>
    <cdr:sp macro="" textlink="">
      <cdr:nvSpPr>
        <cdr:cNvPr id="15" name="TextBox 1"/>
        <cdr:cNvSpPr txBox="1"/>
      </cdr:nvSpPr>
      <cdr:spPr>
        <a:xfrm xmlns:a="http://schemas.openxmlformats.org/drawingml/2006/main">
          <a:off x="4572000" y="76200"/>
          <a:ext cx="889014" cy="18905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Arial"/>
              <a:cs typeface="Arial"/>
            </a:defRPr>
          </a:lvl1pPr>
          <a:lvl2pPr marL="457200" indent="0">
            <a:defRPr sz="1100">
              <a:latin typeface="Arial"/>
              <a:cs typeface="Arial"/>
            </a:defRPr>
          </a:lvl2pPr>
          <a:lvl3pPr marL="914400" indent="0">
            <a:defRPr sz="1100">
              <a:latin typeface="Arial"/>
              <a:cs typeface="Arial"/>
            </a:defRPr>
          </a:lvl3pPr>
          <a:lvl4pPr marL="1371600" indent="0">
            <a:defRPr sz="1100">
              <a:latin typeface="Arial"/>
              <a:cs typeface="Arial"/>
            </a:defRPr>
          </a:lvl4pPr>
          <a:lvl5pPr marL="1828800" indent="0">
            <a:defRPr sz="1100">
              <a:latin typeface="Arial"/>
              <a:cs typeface="Arial"/>
            </a:defRPr>
          </a:lvl5pPr>
          <a:lvl6pPr marL="2286000" indent="0">
            <a:defRPr sz="1100">
              <a:latin typeface="Arial"/>
              <a:cs typeface="Arial"/>
            </a:defRPr>
          </a:lvl6pPr>
          <a:lvl7pPr marL="2743200" indent="0">
            <a:defRPr sz="1100">
              <a:latin typeface="Arial"/>
              <a:cs typeface="Arial"/>
            </a:defRPr>
          </a:lvl7pPr>
          <a:lvl8pPr marL="3200400" indent="0">
            <a:defRPr sz="1100">
              <a:latin typeface="Arial"/>
              <a:cs typeface="Arial"/>
            </a:defRPr>
          </a:lvl8pPr>
          <a:lvl9pPr marL="3657600" indent="0">
            <a:defRPr sz="1100">
              <a:latin typeface="Arial"/>
              <a:cs typeface="Arial"/>
            </a:defRPr>
          </a:lvl9pPr>
        </a:lstStyle>
        <a:p xmlns:a="http://schemas.openxmlformats.org/drawingml/2006/main">
          <a:r>
            <a:rPr lang="en-US" sz="800" b="1" dirty="0" smtClean="0"/>
            <a:t>St Vincent et Grenadine </a:t>
          </a:r>
          <a:endParaRPr lang="en-US" sz="800" b="1" dirty="0"/>
        </a:p>
      </cdr:txBody>
    </cdr:sp>
  </cdr:relSizeAnchor>
  <cdr:relSizeAnchor xmlns:cdr="http://schemas.openxmlformats.org/drawingml/2006/chartDrawing">
    <cdr:from>
      <cdr:x>0.48387</cdr:x>
      <cdr:y>0.01852</cdr:y>
    </cdr:from>
    <cdr:to>
      <cdr:x>0.60932</cdr:x>
      <cdr:y>0.06446</cdr:y>
    </cdr:to>
    <cdr:sp macro="" textlink="">
      <cdr:nvSpPr>
        <cdr:cNvPr id="16" name="TextBox 1"/>
        <cdr:cNvSpPr txBox="1"/>
      </cdr:nvSpPr>
      <cdr:spPr>
        <a:xfrm xmlns:a="http://schemas.openxmlformats.org/drawingml/2006/main">
          <a:off x="3429000" y="76200"/>
          <a:ext cx="889014" cy="18903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Arial"/>
              <a:cs typeface="Arial"/>
            </a:defRPr>
          </a:lvl1pPr>
          <a:lvl2pPr marL="457200" indent="0">
            <a:defRPr sz="1100">
              <a:latin typeface="Arial"/>
              <a:cs typeface="Arial"/>
            </a:defRPr>
          </a:lvl2pPr>
          <a:lvl3pPr marL="914400" indent="0">
            <a:defRPr sz="1100">
              <a:latin typeface="Arial"/>
              <a:cs typeface="Arial"/>
            </a:defRPr>
          </a:lvl3pPr>
          <a:lvl4pPr marL="1371600" indent="0">
            <a:defRPr sz="1100">
              <a:latin typeface="Arial"/>
              <a:cs typeface="Arial"/>
            </a:defRPr>
          </a:lvl4pPr>
          <a:lvl5pPr marL="1828800" indent="0">
            <a:defRPr sz="1100">
              <a:latin typeface="Arial"/>
              <a:cs typeface="Arial"/>
            </a:defRPr>
          </a:lvl5pPr>
          <a:lvl6pPr marL="2286000" indent="0">
            <a:defRPr sz="1100">
              <a:latin typeface="Arial"/>
              <a:cs typeface="Arial"/>
            </a:defRPr>
          </a:lvl6pPr>
          <a:lvl7pPr marL="2743200" indent="0">
            <a:defRPr sz="1100">
              <a:latin typeface="Arial"/>
              <a:cs typeface="Arial"/>
            </a:defRPr>
          </a:lvl7pPr>
          <a:lvl8pPr marL="3200400" indent="0">
            <a:defRPr sz="1100">
              <a:latin typeface="Arial"/>
              <a:cs typeface="Arial"/>
            </a:defRPr>
          </a:lvl8pPr>
          <a:lvl9pPr marL="3657600" indent="0">
            <a:defRPr sz="1100">
              <a:latin typeface="Arial"/>
              <a:cs typeface="Arial"/>
            </a:defRPr>
          </a:lvl9pPr>
        </a:lstStyle>
        <a:p xmlns:a="http://schemas.openxmlformats.org/drawingml/2006/main">
          <a:r>
            <a:rPr lang="en-US" sz="800" b="1" dirty="0" smtClean="0"/>
            <a:t>Dominica </a:t>
          </a:r>
          <a:endParaRPr lang="en-US" sz="800" b="1" dirty="0"/>
        </a:p>
      </cdr:txBody>
    </cdr:sp>
  </cdr:relSizeAnchor>
  <cdr:relSizeAnchor xmlns:cdr="http://schemas.openxmlformats.org/drawingml/2006/chartDrawing">
    <cdr:from>
      <cdr:x>0.50538</cdr:x>
      <cdr:y>0.46296</cdr:y>
    </cdr:from>
    <cdr:to>
      <cdr:x>0.63083</cdr:x>
      <cdr:y>0.5089</cdr:y>
    </cdr:to>
    <cdr:sp macro="" textlink="">
      <cdr:nvSpPr>
        <cdr:cNvPr id="17" name="TextBox 1"/>
        <cdr:cNvSpPr txBox="1"/>
      </cdr:nvSpPr>
      <cdr:spPr>
        <a:xfrm xmlns:a="http://schemas.openxmlformats.org/drawingml/2006/main">
          <a:off x="3581400" y="1905000"/>
          <a:ext cx="889014" cy="18903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Arial"/>
              <a:cs typeface="Arial"/>
            </a:defRPr>
          </a:lvl1pPr>
          <a:lvl2pPr marL="457200" indent="0">
            <a:defRPr sz="1100">
              <a:latin typeface="Arial"/>
              <a:cs typeface="Arial"/>
            </a:defRPr>
          </a:lvl2pPr>
          <a:lvl3pPr marL="914400" indent="0">
            <a:defRPr sz="1100">
              <a:latin typeface="Arial"/>
              <a:cs typeface="Arial"/>
            </a:defRPr>
          </a:lvl3pPr>
          <a:lvl4pPr marL="1371600" indent="0">
            <a:defRPr sz="1100">
              <a:latin typeface="Arial"/>
              <a:cs typeface="Arial"/>
            </a:defRPr>
          </a:lvl4pPr>
          <a:lvl5pPr marL="1828800" indent="0">
            <a:defRPr sz="1100">
              <a:latin typeface="Arial"/>
              <a:cs typeface="Arial"/>
            </a:defRPr>
          </a:lvl5pPr>
          <a:lvl6pPr marL="2286000" indent="0">
            <a:defRPr sz="1100">
              <a:latin typeface="Arial"/>
              <a:cs typeface="Arial"/>
            </a:defRPr>
          </a:lvl6pPr>
          <a:lvl7pPr marL="2743200" indent="0">
            <a:defRPr sz="1100">
              <a:latin typeface="Arial"/>
              <a:cs typeface="Arial"/>
            </a:defRPr>
          </a:lvl7pPr>
          <a:lvl8pPr marL="3200400" indent="0">
            <a:defRPr sz="1100">
              <a:latin typeface="Arial"/>
              <a:cs typeface="Arial"/>
            </a:defRPr>
          </a:lvl8pPr>
          <a:lvl9pPr marL="3657600" indent="0">
            <a:defRPr sz="1100">
              <a:latin typeface="Arial"/>
              <a:cs typeface="Arial"/>
            </a:defRPr>
          </a:lvl9pPr>
        </a:lstStyle>
        <a:p xmlns:a="http://schemas.openxmlformats.org/drawingml/2006/main">
          <a:r>
            <a:rPr lang="en-US" sz="800" b="1" dirty="0" smtClean="0"/>
            <a:t>Venezuela </a:t>
          </a:r>
          <a:endParaRPr lang="en-US" sz="800" b="1" dirty="0"/>
        </a:p>
      </cdr:txBody>
    </cdr:sp>
  </cdr:relSizeAnchor>
  <cdr:relSizeAnchor xmlns:cdr="http://schemas.openxmlformats.org/drawingml/2006/chartDrawing">
    <cdr:from>
      <cdr:x>0.6129</cdr:x>
      <cdr:y>0.7037</cdr:y>
    </cdr:from>
    <cdr:to>
      <cdr:x>0.73835</cdr:x>
      <cdr:y>0.74965</cdr:y>
    </cdr:to>
    <cdr:sp macro="" textlink="">
      <cdr:nvSpPr>
        <cdr:cNvPr id="18" name="TextBox 1"/>
        <cdr:cNvSpPr txBox="1"/>
      </cdr:nvSpPr>
      <cdr:spPr>
        <a:xfrm xmlns:a="http://schemas.openxmlformats.org/drawingml/2006/main">
          <a:off x="4343400" y="2895600"/>
          <a:ext cx="889014" cy="18905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Arial"/>
              <a:cs typeface="Arial"/>
            </a:defRPr>
          </a:lvl1pPr>
          <a:lvl2pPr marL="457200" indent="0">
            <a:defRPr sz="1100">
              <a:latin typeface="Arial"/>
              <a:cs typeface="Arial"/>
            </a:defRPr>
          </a:lvl2pPr>
          <a:lvl3pPr marL="914400" indent="0">
            <a:defRPr sz="1100">
              <a:latin typeface="Arial"/>
              <a:cs typeface="Arial"/>
            </a:defRPr>
          </a:lvl3pPr>
          <a:lvl4pPr marL="1371600" indent="0">
            <a:defRPr sz="1100">
              <a:latin typeface="Arial"/>
              <a:cs typeface="Arial"/>
            </a:defRPr>
          </a:lvl4pPr>
          <a:lvl5pPr marL="1828800" indent="0">
            <a:defRPr sz="1100">
              <a:latin typeface="Arial"/>
              <a:cs typeface="Arial"/>
            </a:defRPr>
          </a:lvl5pPr>
          <a:lvl6pPr marL="2286000" indent="0">
            <a:defRPr sz="1100">
              <a:latin typeface="Arial"/>
              <a:cs typeface="Arial"/>
            </a:defRPr>
          </a:lvl6pPr>
          <a:lvl7pPr marL="2743200" indent="0">
            <a:defRPr sz="1100">
              <a:latin typeface="Arial"/>
              <a:cs typeface="Arial"/>
            </a:defRPr>
          </a:lvl7pPr>
          <a:lvl8pPr marL="3200400" indent="0">
            <a:defRPr sz="1100">
              <a:latin typeface="Arial"/>
              <a:cs typeface="Arial"/>
            </a:defRPr>
          </a:lvl8pPr>
          <a:lvl9pPr marL="3657600" indent="0">
            <a:defRPr sz="1100">
              <a:latin typeface="Arial"/>
              <a:cs typeface="Arial"/>
            </a:defRPr>
          </a:lvl9pPr>
        </a:lstStyle>
        <a:p xmlns:a="http://schemas.openxmlformats.org/drawingml/2006/main">
          <a:r>
            <a:rPr lang="en-US" sz="800" b="1" dirty="0" smtClean="0"/>
            <a:t>Algeria</a:t>
          </a:r>
          <a:endParaRPr lang="en-US" sz="800" b="1" dirty="0"/>
        </a:p>
      </cdr:txBody>
    </cdr:sp>
  </cdr:relSizeAnchor>
  <cdr:relSizeAnchor xmlns:cdr="http://schemas.openxmlformats.org/drawingml/2006/chartDrawing">
    <cdr:from>
      <cdr:x>0.07527</cdr:x>
      <cdr:y>0.66667</cdr:y>
    </cdr:from>
    <cdr:to>
      <cdr:x>0.20072</cdr:x>
      <cdr:y>0.71261</cdr:y>
    </cdr:to>
    <cdr:sp macro="" textlink="">
      <cdr:nvSpPr>
        <cdr:cNvPr id="19" name="TextBox 1"/>
        <cdr:cNvSpPr txBox="1"/>
      </cdr:nvSpPr>
      <cdr:spPr>
        <a:xfrm xmlns:a="http://schemas.openxmlformats.org/drawingml/2006/main">
          <a:off x="533400" y="2743200"/>
          <a:ext cx="889014" cy="18905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Arial"/>
              <a:cs typeface="Arial"/>
            </a:defRPr>
          </a:lvl1pPr>
          <a:lvl2pPr marL="457200" indent="0">
            <a:defRPr sz="1100">
              <a:latin typeface="Arial"/>
              <a:cs typeface="Arial"/>
            </a:defRPr>
          </a:lvl2pPr>
          <a:lvl3pPr marL="914400" indent="0">
            <a:defRPr sz="1100">
              <a:latin typeface="Arial"/>
              <a:cs typeface="Arial"/>
            </a:defRPr>
          </a:lvl3pPr>
          <a:lvl4pPr marL="1371600" indent="0">
            <a:defRPr sz="1100">
              <a:latin typeface="Arial"/>
              <a:cs typeface="Arial"/>
            </a:defRPr>
          </a:lvl4pPr>
          <a:lvl5pPr marL="1828800" indent="0">
            <a:defRPr sz="1100">
              <a:latin typeface="Arial"/>
              <a:cs typeface="Arial"/>
            </a:defRPr>
          </a:lvl5pPr>
          <a:lvl6pPr marL="2286000" indent="0">
            <a:defRPr sz="1100">
              <a:latin typeface="Arial"/>
              <a:cs typeface="Arial"/>
            </a:defRPr>
          </a:lvl6pPr>
          <a:lvl7pPr marL="2743200" indent="0">
            <a:defRPr sz="1100">
              <a:latin typeface="Arial"/>
              <a:cs typeface="Arial"/>
            </a:defRPr>
          </a:lvl7pPr>
          <a:lvl8pPr marL="3200400" indent="0">
            <a:defRPr sz="1100">
              <a:latin typeface="Arial"/>
              <a:cs typeface="Arial"/>
            </a:defRPr>
          </a:lvl8pPr>
          <a:lvl9pPr marL="3657600" indent="0">
            <a:defRPr sz="1100">
              <a:latin typeface="Arial"/>
              <a:cs typeface="Arial"/>
            </a:defRPr>
          </a:lvl9pPr>
        </a:lstStyle>
        <a:p xmlns:a="http://schemas.openxmlformats.org/drawingml/2006/main">
          <a:r>
            <a:rPr lang="en-US" sz="800" b="1" dirty="0" smtClean="0"/>
            <a:t>Vietnam</a:t>
          </a:r>
          <a:endParaRPr lang="en-US" sz="800" b="1" dirty="0"/>
        </a:p>
      </cdr:txBody>
    </cdr:sp>
  </cdr:relSizeAnchor>
  <cdr:relSizeAnchor xmlns:cdr="http://schemas.openxmlformats.org/drawingml/2006/chartDrawing">
    <cdr:from>
      <cdr:x>0.12903</cdr:x>
      <cdr:y>0.7037</cdr:y>
    </cdr:from>
    <cdr:to>
      <cdr:x>0.25448</cdr:x>
      <cdr:y>0.74965</cdr:y>
    </cdr:to>
    <cdr:sp macro="" textlink="">
      <cdr:nvSpPr>
        <cdr:cNvPr id="20" name="TextBox 1"/>
        <cdr:cNvSpPr txBox="1"/>
      </cdr:nvSpPr>
      <cdr:spPr>
        <a:xfrm xmlns:a="http://schemas.openxmlformats.org/drawingml/2006/main">
          <a:off x="914400" y="2895600"/>
          <a:ext cx="889014" cy="18905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Arial"/>
              <a:cs typeface="Arial"/>
            </a:defRPr>
          </a:lvl1pPr>
          <a:lvl2pPr marL="457200" indent="0">
            <a:defRPr sz="1100">
              <a:latin typeface="Arial"/>
              <a:cs typeface="Arial"/>
            </a:defRPr>
          </a:lvl2pPr>
          <a:lvl3pPr marL="914400" indent="0">
            <a:defRPr sz="1100">
              <a:latin typeface="Arial"/>
              <a:cs typeface="Arial"/>
            </a:defRPr>
          </a:lvl3pPr>
          <a:lvl4pPr marL="1371600" indent="0">
            <a:defRPr sz="1100">
              <a:latin typeface="Arial"/>
              <a:cs typeface="Arial"/>
            </a:defRPr>
          </a:lvl4pPr>
          <a:lvl5pPr marL="1828800" indent="0">
            <a:defRPr sz="1100">
              <a:latin typeface="Arial"/>
              <a:cs typeface="Arial"/>
            </a:defRPr>
          </a:lvl5pPr>
          <a:lvl6pPr marL="2286000" indent="0">
            <a:defRPr sz="1100">
              <a:latin typeface="Arial"/>
              <a:cs typeface="Arial"/>
            </a:defRPr>
          </a:lvl6pPr>
          <a:lvl7pPr marL="2743200" indent="0">
            <a:defRPr sz="1100">
              <a:latin typeface="Arial"/>
              <a:cs typeface="Arial"/>
            </a:defRPr>
          </a:lvl7pPr>
          <a:lvl8pPr marL="3200400" indent="0">
            <a:defRPr sz="1100">
              <a:latin typeface="Arial"/>
              <a:cs typeface="Arial"/>
            </a:defRPr>
          </a:lvl8pPr>
          <a:lvl9pPr marL="3657600" indent="0">
            <a:defRPr sz="1100">
              <a:latin typeface="Arial"/>
              <a:cs typeface="Arial"/>
            </a:defRPr>
          </a:lvl9pPr>
        </a:lstStyle>
        <a:p xmlns:a="http://schemas.openxmlformats.org/drawingml/2006/main">
          <a:r>
            <a:rPr lang="en-US" sz="800" b="1" dirty="0" smtClean="0"/>
            <a:t>Georgia </a:t>
          </a:r>
          <a:endParaRPr lang="en-US" sz="800" b="1" dirty="0"/>
        </a:p>
      </cdr:txBody>
    </cdr:sp>
  </cdr:relSizeAnchor>
  <cdr:relSizeAnchor xmlns:cdr="http://schemas.openxmlformats.org/drawingml/2006/chartDrawing">
    <cdr:from>
      <cdr:x>0.2043</cdr:x>
      <cdr:y>0.5</cdr:y>
    </cdr:from>
    <cdr:to>
      <cdr:x>0.32975</cdr:x>
      <cdr:y>0.54594</cdr:y>
    </cdr:to>
    <cdr:sp macro="" textlink="">
      <cdr:nvSpPr>
        <cdr:cNvPr id="21" name="TextBox 1"/>
        <cdr:cNvSpPr txBox="1"/>
      </cdr:nvSpPr>
      <cdr:spPr>
        <a:xfrm xmlns:a="http://schemas.openxmlformats.org/drawingml/2006/main">
          <a:off x="1447800" y="2057400"/>
          <a:ext cx="889014" cy="18903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a:r>
            <a:rPr lang="en-US" sz="800" b="1" dirty="0" smtClean="0"/>
            <a:t>Jamaica </a:t>
          </a:r>
          <a:endParaRPr lang="en-US" sz="800" b="1" dirty="0"/>
        </a:p>
      </cdr:txBody>
    </cdr:sp>
  </cdr:relSizeAnchor>
  <cdr:relSizeAnchor xmlns:cdr="http://schemas.openxmlformats.org/drawingml/2006/chartDrawing">
    <cdr:from>
      <cdr:x>0.26882</cdr:x>
      <cdr:y>0.55556</cdr:y>
    </cdr:from>
    <cdr:to>
      <cdr:x>0.35484</cdr:x>
      <cdr:y>0.59259</cdr:y>
    </cdr:to>
    <cdr:sp macro="" textlink="">
      <cdr:nvSpPr>
        <cdr:cNvPr id="22" name="TextBox 1"/>
        <cdr:cNvSpPr txBox="1"/>
      </cdr:nvSpPr>
      <cdr:spPr>
        <a:xfrm xmlns:a="http://schemas.openxmlformats.org/drawingml/2006/main">
          <a:off x="1905000" y="2286000"/>
          <a:ext cx="609600" cy="1524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a:r>
            <a:rPr lang="en-US" sz="800" b="1" dirty="0" smtClean="0"/>
            <a:t>Morocco </a:t>
          </a:r>
          <a:endParaRPr lang="en-US" sz="800" b="1" dirty="0"/>
        </a:p>
      </cdr:txBody>
    </cdr:sp>
  </cdr:relSizeAnchor>
  <cdr:relSizeAnchor xmlns:cdr="http://schemas.openxmlformats.org/drawingml/2006/chartDrawing">
    <cdr:from>
      <cdr:x>0.37634</cdr:x>
      <cdr:y>0.51852</cdr:y>
    </cdr:from>
    <cdr:to>
      <cdr:x>0.46237</cdr:x>
      <cdr:y>0.55556</cdr:y>
    </cdr:to>
    <cdr:sp macro="" textlink="">
      <cdr:nvSpPr>
        <cdr:cNvPr id="23" name="TextBox 1"/>
        <cdr:cNvSpPr txBox="1"/>
      </cdr:nvSpPr>
      <cdr:spPr>
        <a:xfrm xmlns:a="http://schemas.openxmlformats.org/drawingml/2006/main">
          <a:off x="2667000" y="2133600"/>
          <a:ext cx="609600" cy="1524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a:r>
            <a:rPr lang="en-US" sz="800" b="1" dirty="0" smtClean="0"/>
            <a:t>Maldives</a:t>
          </a:r>
          <a:endParaRPr lang="en-US" sz="800" b="1" dirty="0"/>
        </a:p>
      </cdr:txBody>
    </cdr:sp>
  </cdr:relSizeAnchor>
  <cdr:relSizeAnchor xmlns:cdr="http://schemas.openxmlformats.org/drawingml/2006/chartDrawing">
    <cdr:from>
      <cdr:x>0.47312</cdr:x>
      <cdr:y>0.51852</cdr:y>
    </cdr:from>
    <cdr:to>
      <cdr:x>0.55914</cdr:x>
      <cdr:y>0.55556</cdr:y>
    </cdr:to>
    <cdr:sp macro="" textlink="">
      <cdr:nvSpPr>
        <cdr:cNvPr id="24" name="TextBox 1"/>
        <cdr:cNvSpPr txBox="1"/>
      </cdr:nvSpPr>
      <cdr:spPr>
        <a:xfrm xmlns:a="http://schemas.openxmlformats.org/drawingml/2006/main">
          <a:off x="3352800" y="2133600"/>
          <a:ext cx="609600" cy="1524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a:r>
            <a:rPr lang="en-US" sz="800" b="1" dirty="0" smtClean="0"/>
            <a:t>Peru</a:t>
          </a:r>
          <a:endParaRPr lang="en-US" sz="800" b="1" dirty="0"/>
        </a:p>
      </cdr:txBody>
    </cdr:sp>
  </cdr:relSizeAnchor>
  <cdr:relSizeAnchor xmlns:cdr="http://schemas.openxmlformats.org/drawingml/2006/chartDrawing">
    <cdr:from>
      <cdr:x>0.52688</cdr:x>
      <cdr:y>0.77778</cdr:y>
    </cdr:from>
    <cdr:to>
      <cdr:x>0.6129</cdr:x>
      <cdr:y>0.81481</cdr:y>
    </cdr:to>
    <cdr:sp macro="" textlink="">
      <cdr:nvSpPr>
        <cdr:cNvPr id="25" name="TextBox 1"/>
        <cdr:cNvSpPr txBox="1"/>
      </cdr:nvSpPr>
      <cdr:spPr>
        <a:xfrm xmlns:a="http://schemas.openxmlformats.org/drawingml/2006/main">
          <a:off x="3733800" y="3200400"/>
          <a:ext cx="609600" cy="1524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a:r>
            <a:rPr lang="en-US" sz="800" b="1" dirty="0" smtClean="0"/>
            <a:t>Fiji</a:t>
          </a:r>
          <a:endParaRPr lang="en-US" sz="800" b="1" dirty="0"/>
        </a:p>
      </cdr:txBody>
    </cdr:sp>
  </cdr:relSizeAnchor>
  <cdr:relSizeAnchor xmlns:cdr="http://schemas.openxmlformats.org/drawingml/2006/chartDrawing">
    <cdr:from>
      <cdr:x>0.51613</cdr:x>
      <cdr:y>0.83333</cdr:y>
    </cdr:from>
    <cdr:to>
      <cdr:x>0.60215</cdr:x>
      <cdr:y>0.87037</cdr:y>
    </cdr:to>
    <cdr:sp macro="" textlink="">
      <cdr:nvSpPr>
        <cdr:cNvPr id="26" name="TextBox 1"/>
        <cdr:cNvSpPr txBox="1"/>
      </cdr:nvSpPr>
      <cdr:spPr>
        <a:xfrm xmlns:a="http://schemas.openxmlformats.org/drawingml/2006/main">
          <a:off x="3657600" y="3429000"/>
          <a:ext cx="609600" cy="1524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a:r>
            <a:rPr lang="en-US" sz="800" b="1" dirty="0" smtClean="0"/>
            <a:t>Cape Verde</a:t>
          </a:r>
          <a:endParaRPr lang="en-US" sz="800" b="1" dirty="0"/>
        </a:p>
      </cdr:txBody>
    </cdr:sp>
  </cdr:relSizeAnchor>
  <cdr:relSizeAnchor xmlns:cdr="http://schemas.openxmlformats.org/drawingml/2006/chartDrawing">
    <cdr:from>
      <cdr:x>0.34409</cdr:x>
      <cdr:y>0.72222</cdr:y>
    </cdr:from>
    <cdr:to>
      <cdr:x>0.43011</cdr:x>
      <cdr:y>0.75926</cdr:y>
    </cdr:to>
    <cdr:sp macro="" textlink="">
      <cdr:nvSpPr>
        <cdr:cNvPr id="27" name="TextBox 1"/>
        <cdr:cNvSpPr txBox="1"/>
      </cdr:nvSpPr>
      <cdr:spPr>
        <a:xfrm xmlns:a="http://schemas.openxmlformats.org/drawingml/2006/main">
          <a:off x="2438400" y="2971800"/>
          <a:ext cx="609600" cy="1524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a:r>
            <a:rPr lang="en-US" sz="800" b="1" dirty="0" smtClean="0"/>
            <a:t>Jordan </a:t>
          </a:r>
          <a:endParaRPr lang="en-US" sz="800" b="1" dirty="0"/>
        </a:p>
      </cdr:txBody>
    </cdr:sp>
  </cdr:relSizeAnchor>
  <cdr:relSizeAnchor xmlns:cdr="http://schemas.openxmlformats.org/drawingml/2006/chartDrawing">
    <cdr:from>
      <cdr:x>0.30108</cdr:x>
      <cdr:y>0.77778</cdr:y>
    </cdr:from>
    <cdr:to>
      <cdr:x>0.4086</cdr:x>
      <cdr:y>0.81481</cdr:y>
    </cdr:to>
    <cdr:sp macro="" textlink="">
      <cdr:nvSpPr>
        <cdr:cNvPr id="28" name="TextBox 1"/>
        <cdr:cNvSpPr txBox="1"/>
      </cdr:nvSpPr>
      <cdr:spPr>
        <a:xfrm xmlns:a="http://schemas.openxmlformats.org/drawingml/2006/main">
          <a:off x="2133600" y="3200400"/>
          <a:ext cx="762000" cy="1524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a:r>
            <a:rPr lang="en-US" sz="800" b="1" dirty="0" smtClean="0"/>
            <a:t>Philippines</a:t>
          </a:r>
          <a:endParaRPr lang="en-US" sz="800" b="1" dirty="0"/>
        </a:p>
      </cdr:txBody>
    </cdr:sp>
  </cdr:relSizeAnchor>
  <cdr:relSizeAnchor xmlns:cdr="http://schemas.openxmlformats.org/drawingml/2006/chartDrawing">
    <cdr:from>
      <cdr:x>0.21505</cdr:x>
      <cdr:y>0.75926</cdr:y>
    </cdr:from>
    <cdr:to>
      <cdr:x>0.32258</cdr:x>
      <cdr:y>0.7963</cdr:y>
    </cdr:to>
    <cdr:sp macro="" textlink="">
      <cdr:nvSpPr>
        <cdr:cNvPr id="29" name="TextBox 1"/>
        <cdr:cNvSpPr txBox="1"/>
      </cdr:nvSpPr>
      <cdr:spPr>
        <a:xfrm xmlns:a="http://schemas.openxmlformats.org/drawingml/2006/main">
          <a:off x="1524000" y="3124200"/>
          <a:ext cx="762000" cy="1524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a:r>
            <a:rPr lang="en-US" sz="800" b="1" dirty="0" smtClean="0"/>
            <a:t>Egypt</a:t>
          </a:r>
          <a:endParaRPr lang="en-US" sz="800" b="1" dirty="0"/>
        </a:p>
      </cdr:txBody>
    </cdr:sp>
  </cdr:relSizeAnchor>
  <cdr:relSizeAnchor xmlns:cdr="http://schemas.openxmlformats.org/drawingml/2006/chartDrawing">
    <cdr:from>
      <cdr:x>0.39785</cdr:x>
      <cdr:y>0.83333</cdr:y>
    </cdr:from>
    <cdr:to>
      <cdr:x>0.49462</cdr:x>
      <cdr:y>0.88889</cdr:y>
    </cdr:to>
    <cdr:sp macro="" textlink="">
      <cdr:nvSpPr>
        <cdr:cNvPr id="30" name="TextBox 1"/>
        <cdr:cNvSpPr txBox="1"/>
      </cdr:nvSpPr>
      <cdr:spPr>
        <a:xfrm xmlns:a="http://schemas.openxmlformats.org/drawingml/2006/main">
          <a:off x="2819400" y="3429000"/>
          <a:ext cx="685800" cy="2286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a:r>
            <a:rPr lang="en-US" sz="1000" b="1" dirty="0" smtClean="0"/>
            <a:t>Lebanon </a:t>
          </a:r>
          <a:endParaRPr lang="en-US" sz="1000" b="1"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5938" cy="468313"/>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995738" y="0"/>
            <a:ext cx="3055937" cy="468313"/>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E3881C2-04FA-432D-AE4A-A28A83F26933}" type="datetimeFigureOut">
              <a:rPr lang="en-US"/>
              <a:pPr>
                <a:defRPr/>
              </a:pPr>
              <a:t>6/11/2009</a:t>
            </a:fld>
            <a:endParaRPr lang="en-US"/>
          </a:p>
        </p:txBody>
      </p:sp>
      <p:sp>
        <p:nvSpPr>
          <p:cNvPr id="4" name="Footer Placeholder 3"/>
          <p:cNvSpPr>
            <a:spLocks noGrp="1"/>
          </p:cNvSpPr>
          <p:nvPr>
            <p:ph type="ftr" sz="quarter" idx="2"/>
          </p:nvPr>
        </p:nvSpPr>
        <p:spPr>
          <a:xfrm>
            <a:off x="0" y="8886825"/>
            <a:ext cx="3055938" cy="468313"/>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995738" y="8886825"/>
            <a:ext cx="3055937" cy="468313"/>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B9B1B2F-E45C-49BE-B9A5-71188B64538C}"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5938" cy="468313"/>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95738" y="0"/>
            <a:ext cx="3055937" cy="468313"/>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8DC5166-55E1-4079-9DCD-EF407E2AD0FF}" type="datetimeFigureOut">
              <a:rPr lang="en-US"/>
              <a:pPr>
                <a:defRPr/>
              </a:pPr>
              <a:t>6/11/2009</a:t>
            </a:fld>
            <a:endParaRPr lang="en-US"/>
          </a:p>
        </p:txBody>
      </p:sp>
      <p:sp>
        <p:nvSpPr>
          <p:cNvPr id="4" name="Slide Image Placeholder 3"/>
          <p:cNvSpPr>
            <a:spLocks noGrp="1" noRot="1" noChangeAspect="1"/>
          </p:cNvSpPr>
          <p:nvPr>
            <p:ph type="sldImg" idx="2"/>
          </p:nvPr>
        </p:nvSpPr>
        <p:spPr>
          <a:xfrm>
            <a:off x="1187450" y="701675"/>
            <a:ext cx="4678363" cy="3508375"/>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704850" y="4445000"/>
            <a:ext cx="5643563" cy="421005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86825"/>
            <a:ext cx="3055938" cy="468313"/>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95738" y="8886825"/>
            <a:ext cx="3055937" cy="468313"/>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1FF719F2-6E3A-4338-94A3-D06074AAA32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bwMode="auto">
          <a:noFill/>
          <a:ln>
            <a:solidFill>
              <a:srgbClr val="000000"/>
            </a:solidFill>
            <a:miter lim="800000"/>
            <a:headEnd/>
            <a:tailEnd/>
          </a:ln>
        </p:spPr>
      </p:sp>
      <p:sp>
        <p:nvSpPr>
          <p:cNvPr id="1044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BF94DD1D-8DB1-43ED-B88E-AD7564491FDF}" type="slidenum">
              <a:rPr lang="en-US" smtClean="0"/>
              <a:pPr>
                <a:defRPr/>
              </a:pPr>
              <a:t>3</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bwMode="auto">
          <a:noFill/>
          <a:ln>
            <a:solidFill>
              <a:srgbClr val="000000"/>
            </a:solidFill>
            <a:miter lim="800000"/>
            <a:headEnd/>
            <a:tailEnd/>
          </a:ln>
        </p:spPr>
      </p:sp>
      <p:sp>
        <p:nvSpPr>
          <p:cNvPr id="1136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p:spPr>
      </p:sp>
      <p:sp>
        <p:nvSpPr>
          <p:cNvPr id="1146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5494516D-4189-491C-967D-86654AEA5DF4}" type="slidenum">
              <a:rPr lang="en-US" smtClean="0"/>
              <a:pPr>
                <a:defRPr/>
              </a:pPr>
              <a:t>13</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bwMode="auto">
          <a:noFill/>
          <a:ln>
            <a:solidFill>
              <a:srgbClr val="000000"/>
            </a:solidFill>
            <a:miter lim="800000"/>
            <a:headEnd/>
            <a:tailEnd/>
          </a:ln>
        </p:spPr>
      </p:sp>
      <p:sp>
        <p:nvSpPr>
          <p:cNvPr id="1157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3013F306-6910-4247-8E8D-94765B838DCD}" type="slidenum">
              <a:rPr lang="en-US" smtClean="0"/>
              <a:pPr>
                <a:defRPr/>
              </a:pPr>
              <a:t>15</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bwMode="auto">
          <a:noFill/>
          <a:ln>
            <a:solidFill>
              <a:srgbClr val="000000"/>
            </a:solidFill>
            <a:miter lim="800000"/>
            <a:headEnd/>
            <a:tailEnd/>
          </a:ln>
        </p:spPr>
      </p:sp>
      <p:sp>
        <p:nvSpPr>
          <p:cNvPr id="1167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04886DFB-0545-4C21-B773-BFFB30775E9E}" type="slidenum">
              <a:rPr lang="en-US" smtClean="0"/>
              <a:pPr>
                <a:defRPr/>
              </a:pPr>
              <a:t>16</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bwMode="auto">
          <a:noFill/>
          <a:ln>
            <a:solidFill>
              <a:srgbClr val="000000"/>
            </a:solidFill>
            <a:miter lim="800000"/>
            <a:headEnd/>
            <a:tailEnd/>
          </a:ln>
        </p:spPr>
      </p:sp>
      <p:sp>
        <p:nvSpPr>
          <p:cNvPr id="1177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bwMode="auto">
          <a:noFill/>
          <a:ln>
            <a:solidFill>
              <a:srgbClr val="000000"/>
            </a:solidFill>
            <a:miter lim="800000"/>
            <a:headEnd/>
            <a:tailEnd/>
          </a:ln>
        </p:spPr>
      </p:sp>
      <p:sp>
        <p:nvSpPr>
          <p:cNvPr id="1187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bwMode="auto">
          <a:noFill/>
          <a:ln>
            <a:solidFill>
              <a:srgbClr val="000000"/>
            </a:solidFill>
            <a:miter lim="800000"/>
            <a:headEnd/>
            <a:tailEnd/>
          </a:ln>
        </p:spPr>
      </p:sp>
      <p:sp>
        <p:nvSpPr>
          <p:cNvPr id="1198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bwMode="auto">
          <a:noFill/>
          <a:ln>
            <a:solidFill>
              <a:srgbClr val="000000"/>
            </a:solidFill>
            <a:miter lim="800000"/>
            <a:headEnd/>
            <a:tailEnd/>
          </a:ln>
        </p:spPr>
      </p:sp>
      <p:sp>
        <p:nvSpPr>
          <p:cNvPr id="1208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11D7F5F6-5A9D-4487-845C-C75251500E28}" type="slidenum">
              <a:rPr lang="en-US" smtClean="0"/>
              <a:pPr>
                <a:defRPr/>
              </a:pPr>
              <a:t>21</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bwMode="auto">
          <a:noFill/>
          <a:ln>
            <a:solidFill>
              <a:srgbClr val="000000"/>
            </a:solidFill>
            <a:miter lim="800000"/>
            <a:headEnd/>
            <a:tailEnd/>
          </a:ln>
        </p:spPr>
      </p:sp>
      <p:sp>
        <p:nvSpPr>
          <p:cNvPr id="1218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9EC6C0A5-7D2A-4D32-882C-D84A2BFB788A}" type="slidenum">
              <a:rPr lang="en-US" smtClean="0"/>
              <a:pPr>
                <a:defRPr/>
              </a:pPr>
              <a:t>22</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bwMode="auto">
          <a:noFill/>
          <a:ln>
            <a:solidFill>
              <a:srgbClr val="000000"/>
            </a:solidFill>
            <a:miter lim="800000"/>
            <a:headEnd/>
            <a:tailEnd/>
          </a:ln>
        </p:spPr>
      </p:sp>
      <p:sp>
        <p:nvSpPr>
          <p:cNvPr id="1228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bwMode="auto">
          <a:noFill/>
          <a:ln>
            <a:solidFill>
              <a:srgbClr val="000000"/>
            </a:solidFill>
            <a:miter lim="800000"/>
            <a:headEnd/>
            <a:tailEnd/>
          </a:ln>
        </p:spPr>
      </p:sp>
      <p:sp>
        <p:nvSpPr>
          <p:cNvPr id="1054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55B80195-7E6F-4258-BACA-C396560D361C}" type="slidenum">
              <a:rPr lang="en-US" smtClean="0"/>
              <a:pPr>
                <a:defRPr/>
              </a:pPr>
              <a:t>4</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bwMode="auto">
          <a:noFill/>
          <a:ln>
            <a:solidFill>
              <a:srgbClr val="000000"/>
            </a:solidFill>
            <a:miter lim="800000"/>
            <a:headEnd/>
            <a:tailEnd/>
          </a:ln>
        </p:spPr>
      </p:sp>
      <p:sp>
        <p:nvSpPr>
          <p:cNvPr id="1239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bwMode="auto">
          <a:noFill/>
          <a:ln>
            <a:solidFill>
              <a:srgbClr val="000000"/>
            </a:solidFill>
            <a:miter lim="800000"/>
            <a:headEnd/>
            <a:tailEnd/>
          </a:ln>
        </p:spPr>
      </p:sp>
      <p:sp>
        <p:nvSpPr>
          <p:cNvPr id="1249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84790067-1A66-45E4-BB84-A3089A2D1930}" type="slidenum">
              <a:rPr lang="en-US" smtClean="0"/>
              <a:pPr>
                <a:defRPr/>
              </a:pPr>
              <a:t>25</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p:cNvSpPr>
            <a:spLocks noGrp="1" noRot="1" noChangeAspect="1" noTextEdit="1"/>
          </p:cNvSpPr>
          <p:nvPr>
            <p:ph type="sldImg"/>
          </p:nvPr>
        </p:nvSpPr>
        <p:spPr bwMode="auto">
          <a:noFill/>
          <a:ln>
            <a:solidFill>
              <a:srgbClr val="000000"/>
            </a:solidFill>
            <a:miter lim="800000"/>
            <a:headEnd/>
            <a:tailEnd/>
          </a:ln>
        </p:spPr>
      </p:sp>
      <p:sp>
        <p:nvSpPr>
          <p:cNvPr id="1259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txBox="1">
            <a:spLocks noGrp="1" noChangeArrowheads="1"/>
          </p:cNvSpPr>
          <p:nvPr/>
        </p:nvSpPr>
        <p:spPr bwMode="auto">
          <a:xfrm>
            <a:off x="3995738" y="8885238"/>
            <a:ext cx="3055937" cy="469900"/>
          </a:xfrm>
          <a:prstGeom prst="rect">
            <a:avLst/>
          </a:prstGeom>
          <a:noFill/>
          <a:ln w="9525">
            <a:noFill/>
            <a:miter lim="800000"/>
            <a:headEnd/>
            <a:tailEnd/>
          </a:ln>
        </p:spPr>
        <p:txBody>
          <a:bodyPr lIns="93750" tIns="46875" rIns="93750" bIns="46875" anchor="b"/>
          <a:lstStyle/>
          <a:p>
            <a:pPr algn="r"/>
            <a:fld id="{3300EDEF-0E22-4CD8-822B-28426D3C4941}" type="slidenum">
              <a:rPr lang="en-US" sz="1200">
                <a:latin typeface="Calibri" pitchFamily="34" charset="0"/>
              </a:rPr>
              <a:pPr algn="r"/>
              <a:t>28</a:t>
            </a:fld>
            <a:endParaRPr lang="en-US" sz="1200">
              <a:latin typeface="Calibri" pitchFamily="34" charset="0"/>
            </a:endParaRPr>
          </a:p>
        </p:txBody>
      </p:sp>
      <p:sp>
        <p:nvSpPr>
          <p:cNvPr id="12697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698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txBox="1">
            <a:spLocks noGrp="1" noChangeArrowheads="1"/>
          </p:cNvSpPr>
          <p:nvPr/>
        </p:nvSpPr>
        <p:spPr bwMode="auto">
          <a:xfrm>
            <a:off x="3995738" y="8885238"/>
            <a:ext cx="3055937" cy="469900"/>
          </a:xfrm>
          <a:prstGeom prst="rect">
            <a:avLst/>
          </a:prstGeom>
          <a:noFill/>
          <a:ln w="9525">
            <a:noFill/>
            <a:miter lim="800000"/>
            <a:headEnd/>
            <a:tailEnd/>
          </a:ln>
        </p:spPr>
        <p:txBody>
          <a:bodyPr lIns="93750" tIns="46875" rIns="93750" bIns="46875" anchor="b"/>
          <a:lstStyle/>
          <a:p>
            <a:pPr algn="r"/>
            <a:fld id="{EBDFC1EA-A465-4CAD-85C0-50CF4FC439B6}" type="slidenum">
              <a:rPr lang="en-US" sz="1200">
                <a:latin typeface="Calibri" pitchFamily="34" charset="0"/>
              </a:rPr>
              <a:pPr algn="r"/>
              <a:t>30</a:t>
            </a:fld>
            <a:endParaRPr lang="en-US" sz="1200">
              <a:latin typeface="Calibri" pitchFamily="34" charset="0"/>
            </a:endParaRPr>
          </a:p>
        </p:txBody>
      </p:sp>
      <p:sp>
        <p:nvSpPr>
          <p:cNvPr id="12800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800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bwMode="auto">
          <a:noFill/>
          <a:ln>
            <a:solidFill>
              <a:srgbClr val="000000"/>
            </a:solidFill>
            <a:miter lim="800000"/>
            <a:headEnd/>
            <a:tailEnd/>
          </a:ln>
        </p:spPr>
      </p:sp>
      <p:sp>
        <p:nvSpPr>
          <p:cNvPr id="1290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bwMode="auto">
          <a:noFill/>
          <a:ln>
            <a:solidFill>
              <a:srgbClr val="000000"/>
            </a:solidFill>
            <a:miter lim="800000"/>
            <a:headEnd/>
            <a:tailEnd/>
          </a:ln>
        </p:spPr>
      </p:sp>
      <p:sp>
        <p:nvSpPr>
          <p:cNvPr id="1300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61F0A15E-9E08-4D1A-9F32-C28B07B40A8B}" type="slidenum">
              <a:rPr lang="en-US" smtClean="0"/>
              <a:pPr>
                <a:defRPr/>
              </a:pPr>
              <a:t>33</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txBox="1">
            <a:spLocks noGrp="1" noChangeArrowheads="1"/>
          </p:cNvSpPr>
          <p:nvPr/>
        </p:nvSpPr>
        <p:spPr bwMode="auto">
          <a:xfrm>
            <a:off x="3995738" y="8885238"/>
            <a:ext cx="3055937" cy="469900"/>
          </a:xfrm>
          <a:prstGeom prst="rect">
            <a:avLst/>
          </a:prstGeom>
          <a:noFill/>
          <a:ln w="9525">
            <a:noFill/>
            <a:miter lim="800000"/>
            <a:headEnd/>
            <a:tailEnd/>
          </a:ln>
        </p:spPr>
        <p:txBody>
          <a:bodyPr lIns="91428" tIns="45714" rIns="91428" bIns="45714" anchor="b"/>
          <a:lstStyle/>
          <a:p>
            <a:pPr algn="r"/>
            <a:fld id="{425C158B-2DC4-4DA6-9300-7B30F09D82B5}" type="slidenum">
              <a:rPr lang="en-US" sz="1200"/>
              <a:pPr algn="r"/>
              <a:t>35</a:t>
            </a:fld>
            <a:endParaRPr lang="en-US" sz="1200"/>
          </a:p>
        </p:txBody>
      </p:sp>
      <p:sp>
        <p:nvSpPr>
          <p:cNvPr id="13107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3107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txBox="1">
            <a:spLocks noGrp="1" noChangeArrowheads="1"/>
          </p:cNvSpPr>
          <p:nvPr/>
        </p:nvSpPr>
        <p:spPr bwMode="auto">
          <a:xfrm>
            <a:off x="3995738" y="8885238"/>
            <a:ext cx="3055937" cy="469900"/>
          </a:xfrm>
          <a:prstGeom prst="rect">
            <a:avLst/>
          </a:prstGeom>
          <a:noFill/>
          <a:ln w="9525">
            <a:noFill/>
            <a:miter lim="800000"/>
            <a:headEnd/>
            <a:tailEnd/>
          </a:ln>
        </p:spPr>
        <p:txBody>
          <a:bodyPr lIns="91428" tIns="45714" rIns="91428" bIns="45714" anchor="b"/>
          <a:lstStyle/>
          <a:p>
            <a:pPr algn="r"/>
            <a:fld id="{87B5867A-98EB-40DC-B0B6-47C24F1B8192}" type="slidenum">
              <a:rPr lang="en-US" sz="1200"/>
              <a:pPr algn="r"/>
              <a:t>36</a:t>
            </a:fld>
            <a:endParaRPr lang="en-US" sz="1200"/>
          </a:p>
        </p:txBody>
      </p:sp>
      <p:sp>
        <p:nvSpPr>
          <p:cNvPr id="1320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3210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bwMode="auto">
          <a:noFill/>
          <a:ln>
            <a:solidFill>
              <a:srgbClr val="000000"/>
            </a:solidFill>
            <a:miter lim="800000"/>
            <a:headEnd/>
            <a:tailEnd/>
          </a:ln>
        </p:spPr>
      </p:sp>
      <p:sp>
        <p:nvSpPr>
          <p:cNvPr id="133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133124" name="Slide Number Placeholder 3"/>
          <p:cNvSpPr txBox="1">
            <a:spLocks noGrp="1"/>
          </p:cNvSpPr>
          <p:nvPr/>
        </p:nvSpPr>
        <p:spPr bwMode="auto">
          <a:xfrm>
            <a:off x="3997325" y="8888413"/>
            <a:ext cx="3055938" cy="468312"/>
          </a:xfrm>
          <a:prstGeom prst="rect">
            <a:avLst/>
          </a:prstGeom>
          <a:noFill/>
          <a:ln w="9525">
            <a:noFill/>
            <a:miter lim="800000"/>
            <a:headEnd/>
            <a:tailEnd/>
          </a:ln>
        </p:spPr>
        <p:txBody>
          <a:bodyPr lIns="93763" tIns="46881" rIns="93763" bIns="46881" anchor="b"/>
          <a:lstStyle/>
          <a:p>
            <a:pPr algn="r"/>
            <a:fld id="{59EC186F-BC0B-408C-A64B-90AAE7505BB4}" type="slidenum">
              <a:rPr lang="en-US" sz="1200">
                <a:latin typeface="Times"/>
              </a:rPr>
              <a:pPr algn="r"/>
              <a:t>40</a:t>
            </a:fld>
            <a:endParaRPr lang="en-US" sz="1200">
              <a:latin typeface="Time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bwMode="auto">
          <a:noFill/>
          <a:ln>
            <a:solidFill>
              <a:srgbClr val="000000"/>
            </a:solidFill>
            <a:miter lim="800000"/>
            <a:headEnd/>
            <a:tailEnd/>
          </a:ln>
        </p:spPr>
      </p:sp>
      <p:sp>
        <p:nvSpPr>
          <p:cNvPr id="1064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E1904963-9D33-453A-ACDB-AFC450E8684C}" type="slidenum">
              <a:rPr lang="en-US" smtClean="0"/>
              <a:pPr>
                <a:defRPr/>
              </a:pPr>
              <a:t>5</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FCA9889-7FA5-4DEC-A37A-67E1CCCFA7C9}" type="slidenum">
              <a:rPr lang="en-GB" smtClean="0"/>
              <a:pPr>
                <a:defRPr/>
              </a:pPr>
              <a:t>41</a:t>
            </a:fld>
            <a:endParaRPr lang="en-GB" smtClean="0"/>
          </a:p>
        </p:txBody>
      </p:sp>
      <p:sp>
        <p:nvSpPr>
          <p:cNvPr id="134147" name="Rectangle 2"/>
          <p:cNvSpPr>
            <a:spLocks noChangeArrowheads="1" noTextEdit="1"/>
          </p:cNvSpPr>
          <p:nvPr>
            <p:ph type="sldImg"/>
          </p:nvPr>
        </p:nvSpPr>
        <p:spPr bwMode="auto">
          <a:noFill/>
          <a:ln>
            <a:solidFill>
              <a:srgbClr val="000000"/>
            </a:solidFill>
            <a:miter lim="800000"/>
            <a:headEnd/>
            <a:tailEnd/>
          </a:ln>
        </p:spPr>
      </p:sp>
      <p:sp>
        <p:nvSpPr>
          <p:cNvPr id="13414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5FD7C42-0ED2-4037-AC92-9F43272FECB5}" type="slidenum">
              <a:rPr lang="en-GB" smtClean="0"/>
              <a:pPr>
                <a:defRPr/>
              </a:pPr>
              <a:t>42</a:t>
            </a:fld>
            <a:endParaRPr lang="en-GB" smtClean="0"/>
          </a:p>
        </p:txBody>
      </p:sp>
      <p:sp>
        <p:nvSpPr>
          <p:cNvPr id="135171" name="Rectangle 2"/>
          <p:cNvSpPr>
            <a:spLocks noChangeArrowheads="1" noTextEdit="1"/>
          </p:cNvSpPr>
          <p:nvPr>
            <p:ph type="sldImg"/>
          </p:nvPr>
        </p:nvSpPr>
        <p:spPr bwMode="auto">
          <a:noFill/>
          <a:ln>
            <a:solidFill>
              <a:srgbClr val="000000"/>
            </a:solidFill>
            <a:miter lim="800000"/>
            <a:headEnd/>
            <a:tailEnd/>
          </a:ln>
        </p:spPr>
      </p:sp>
      <p:sp>
        <p:nvSpPr>
          <p:cNvPr id="1351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C4BED36-E23D-4B24-A0BD-2E198DACB4A5}" type="slidenum">
              <a:rPr lang="en-GB" smtClean="0"/>
              <a:pPr>
                <a:defRPr/>
              </a:pPr>
              <a:t>43</a:t>
            </a:fld>
            <a:endParaRPr lang="en-GB" smtClean="0"/>
          </a:p>
        </p:txBody>
      </p:sp>
      <p:sp>
        <p:nvSpPr>
          <p:cNvPr id="136195" name="Rectangle 2"/>
          <p:cNvSpPr>
            <a:spLocks noChangeArrowheads="1" noTextEdit="1"/>
          </p:cNvSpPr>
          <p:nvPr>
            <p:ph type="sldImg"/>
          </p:nvPr>
        </p:nvSpPr>
        <p:spPr bwMode="auto">
          <a:noFill/>
          <a:ln>
            <a:solidFill>
              <a:srgbClr val="000000"/>
            </a:solidFill>
            <a:miter lim="800000"/>
            <a:headEnd/>
            <a:tailEnd/>
          </a:ln>
        </p:spPr>
      </p:sp>
      <p:sp>
        <p:nvSpPr>
          <p:cNvPr id="1361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Rot="1" noChangeAspect="1" noTextEdit="1"/>
          </p:cNvSpPr>
          <p:nvPr>
            <p:ph type="sldImg"/>
          </p:nvPr>
        </p:nvSpPr>
        <p:spPr bwMode="auto">
          <a:noFill/>
          <a:ln>
            <a:solidFill>
              <a:srgbClr val="000000"/>
            </a:solidFill>
            <a:miter lim="800000"/>
            <a:headEnd/>
            <a:tailEnd/>
          </a:ln>
        </p:spPr>
      </p:sp>
      <p:sp>
        <p:nvSpPr>
          <p:cNvPr id="137219"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bwMode="auto">
          <a:noFill/>
          <a:ln>
            <a:solidFill>
              <a:srgbClr val="000000"/>
            </a:solidFill>
            <a:miter lim="800000"/>
            <a:headEnd/>
            <a:tailEnd/>
          </a:ln>
        </p:spPr>
      </p:sp>
      <p:sp>
        <p:nvSpPr>
          <p:cNvPr id="1382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bwMode="auto">
          <a:noFill/>
          <a:ln>
            <a:solidFill>
              <a:srgbClr val="000000"/>
            </a:solidFill>
            <a:miter lim="800000"/>
            <a:headEnd/>
            <a:tailEnd/>
          </a:ln>
        </p:spPr>
      </p:sp>
      <p:sp>
        <p:nvSpPr>
          <p:cNvPr id="1392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55301B63-79B9-466E-988C-11E3C33EAF4A}" type="slidenum">
              <a:rPr lang="en-US" smtClean="0"/>
              <a:pPr>
                <a:defRPr/>
              </a:pPr>
              <a:t>46</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bwMode="auto">
          <a:noFill/>
          <a:ln>
            <a:solidFill>
              <a:srgbClr val="000000"/>
            </a:solidFill>
            <a:miter lim="800000"/>
            <a:headEnd/>
            <a:tailEnd/>
          </a:ln>
        </p:spPr>
      </p:sp>
      <p:sp>
        <p:nvSpPr>
          <p:cNvPr id="1075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C18C5D4F-310C-4521-8681-92F0567E18B2}" type="slidenum">
              <a:rPr lang="en-US" smtClean="0"/>
              <a:pPr>
                <a:defRPr/>
              </a:pPr>
              <a:t>6</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bwMode="auto">
          <a:noFill/>
          <a:ln>
            <a:solidFill>
              <a:srgbClr val="000000"/>
            </a:solidFill>
            <a:miter lim="800000"/>
            <a:headEnd/>
            <a:tailEnd/>
          </a:ln>
        </p:spPr>
      </p:sp>
      <p:sp>
        <p:nvSpPr>
          <p:cNvPr id="1085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A000D736-021C-435A-8E3C-9FE4CBD74861}" type="slidenum">
              <a:rPr lang="en-US" smtClean="0"/>
              <a:pPr>
                <a:defRPr/>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p:spPr>
      </p:sp>
      <p:sp>
        <p:nvSpPr>
          <p:cNvPr id="1095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7EF4B0DB-DBFA-475B-9167-C8A68208FCBA}" type="slidenum">
              <a:rPr lang="en-US" smtClean="0"/>
              <a:pPr>
                <a:defRPr/>
              </a:pPr>
              <a:t>8</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noFill/>
          <a:ln>
            <a:solidFill>
              <a:srgbClr val="000000"/>
            </a:solidFill>
            <a:miter lim="800000"/>
            <a:headEnd/>
            <a:tailEnd/>
          </a:ln>
        </p:spPr>
      </p:sp>
      <p:sp>
        <p:nvSpPr>
          <p:cNvPr id="1105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CB5CFD24-5F81-48AF-A16C-C3EF8B743C05}" type="slidenum">
              <a:rPr lang="en-US" smtClean="0"/>
              <a:pPr>
                <a:defRPr/>
              </a:pPr>
              <a:t>9</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bwMode="auto">
          <a:noFill/>
          <a:ln>
            <a:solidFill>
              <a:srgbClr val="000000"/>
            </a:solidFill>
            <a:miter lim="800000"/>
            <a:headEnd/>
            <a:tailEnd/>
          </a:ln>
        </p:spPr>
      </p:sp>
      <p:sp>
        <p:nvSpPr>
          <p:cNvPr id="1116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A817A52E-7096-43B4-8026-3E11664E9DB0}" type="slidenum">
              <a:rPr lang="en-US" smtClean="0"/>
              <a:pPr>
                <a:defRPr/>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bwMode="auto">
          <a:noFill/>
          <a:ln>
            <a:solidFill>
              <a:srgbClr val="000000"/>
            </a:solidFill>
            <a:miter lim="800000"/>
            <a:headEnd/>
            <a:tailEnd/>
          </a:ln>
        </p:spPr>
      </p:sp>
      <p:sp>
        <p:nvSpPr>
          <p:cNvPr id="1126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DBCC76D9-3EAA-4118-B4D6-57CCBA73C7F7}" type="slidenum">
              <a:rPr lang="en-US" smtClean="0"/>
              <a:pPr>
                <a:defRPr/>
              </a:pPr>
              <a:t>11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8E9E0B1-F652-4DA1-8540-7701BC5EE83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13DD4C1-92CD-4851-8A4B-0D66C4BE5F3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FBC1936-E7FE-47F8-BAC0-899F06F8C5A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762000" y="1905000"/>
            <a:ext cx="7620000" cy="2133600"/>
          </a:xfrm>
          <a:prstGeom prst="rect">
            <a:avLst/>
          </a:prstGeom>
          <a:solidFill>
            <a:srgbClr val="4F3F7E"/>
          </a:solidFill>
          <a:ln>
            <a:solidFill>
              <a:srgbClr val="75689F"/>
            </a:solidFill>
          </a:ln>
        </p:spPr>
        <p:txBody>
          <a:bodyPr anchor="ctr"/>
          <a:lstStyle>
            <a:lvl1pPr algn="ctr" defTabSz="914400" rtl="0" eaLnBrk="1" fontAlgn="auto" latinLnBrk="0" hangingPunct="1">
              <a:lnSpc>
                <a:spcPct val="120000"/>
              </a:lnSpc>
              <a:spcBef>
                <a:spcPts val="0"/>
              </a:spcBef>
              <a:spcAft>
                <a:spcPts val="0"/>
              </a:spcAft>
              <a:buNone/>
              <a:defRPr lang="en-US" sz="4000" b="1" i="1" kern="1200" smtClean="0">
                <a:solidFill>
                  <a:schemeClr val="bg1"/>
                </a:solidFill>
                <a:effectLst>
                  <a:outerShdw blurRad="38100" dist="38100" dir="2700000" algn="tl">
                    <a:srgbClr val="000000"/>
                  </a:outerShdw>
                </a:effectLst>
                <a:latin typeface="Arial" pitchFamily="34" charset="0"/>
                <a:ea typeface="+mn-ea"/>
                <a:cs typeface="Arial" pitchFamily="34" charset="0"/>
              </a:defRPr>
            </a:lvl1pPr>
            <a:lvl2pPr algn="ctr" defTabSz="914400" rtl="0" eaLnBrk="1" fontAlgn="auto" latinLnBrk="0" hangingPunct="1">
              <a:lnSpc>
                <a:spcPct val="120000"/>
              </a:lnSpc>
              <a:spcBef>
                <a:spcPts val="0"/>
              </a:spcBef>
              <a:spcAft>
                <a:spcPts val="0"/>
              </a:spcAft>
              <a:buNone/>
              <a:defRPr lang="en-US" sz="4000" b="1" i="1" kern="1200" smtClean="0">
                <a:solidFill>
                  <a:schemeClr val="bg1"/>
                </a:solidFill>
                <a:effectLst>
                  <a:outerShdw blurRad="38100" dist="38100" dir="2700000" algn="tl">
                    <a:srgbClr val="000000"/>
                  </a:outerShdw>
                </a:effectLst>
                <a:latin typeface="Arial" pitchFamily="34" charset="0"/>
                <a:ea typeface="+mn-ea"/>
                <a:cs typeface="Arial" pitchFamily="34" charset="0"/>
              </a:defRPr>
            </a:lvl2pPr>
            <a:lvl3pPr algn="ctr" defTabSz="914400" rtl="0" eaLnBrk="1" fontAlgn="auto" latinLnBrk="0" hangingPunct="1">
              <a:lnSpc>
                <a:spcPct val="120000"/>
              </a:lnSpc>
              <a:spcBef>
                <a:spcPts val="0"/>
              </a:spcBef>
              <a:spcAft>
                <a:spcPts val="0"/>
              </a:spcAft>
              <a:buNone/>
              <a:defRPr lang="en-US" sz="4000" b="1" i="1" kern="1200" smtClean="0">
                <a:solidFill>
                  <a:schemeClr val="bg1"/>
                </a:solidFill>
                <a:effectLst>
                  <a:outerShdw blurRad="38100" dist="38100" dir="2700000" algn="tl">
                    <a:srgbClr val="000000"/>
                  </a:outerShdw>
                </a:effectLst>
                <a:latin typeface="Arial" pitchFamily="34" charset="0"/>
                <a:ea typeface="+mn-ea"/>
                <a:cs typeface="Arial" pitchFamily="34" charset="0"/>
              </a:defRPr>
            </a:lvl3pPr>
            <a:lvl4pPr algn="ctr" defTabSz="914400" rtl="0" eaLnBrk="1" fontAlgn="auto" latinLnBrk="0" hangingPunct="1">
              <a:lnSpc>
                <a:spcPct val="120000"/>
              </a:lnSpc>
              <a:spcBef>
                <a:spcPts val="0"/>
              </a:spcBef>
              <a:spcAft>
                <a:spcPts val="0"/>
              </a:spcAft>
              <a:buNone/>
              <a:defRPr lang="en-US" sz="4000" b="1" i="1" kern="1200" smtClean="0">
                <a:solidFill>
                  <a:schemeClr val="bg1"/>
                </a:solidFill>
                <a:effectLst>
                  <a:outerShdw blurRad="38100" dist="38100" dir="2700000" algn="tl">
                    <a:srgbClr val="000000"/>
                  </a:outerShdw>
                </a:effectLst>
                <a:latin typeface="Arial" pitchFamily="34" charset="0"/>
                <a:ea typeface="+mn-ea"/>
                <a:cs typeface="Arial" pitchFamily="34" charset="0"/>
              </a:defRPr>
            </a:lvl4pPr>
            <a:lvl5pPr algn="ctr" defTabSz="914400" rtl="0" eaLnBrk="1" fontAlgn="auto" latinLnBrk="0" hangingPunct="1">
              <a:lnSpc>
                <a:spcPct val="120000"/>
              </a:lnSpc>
              <a:spcBef>
                <a:spcPts val="0"/>
              </a:spcBef>
              <a:spcAft>
                <a:spcPts val="0"/>
              </a:spcAft>
              <a:buNone/>
              <a:defRPr lang="en-US" sz="4000" b="1" i="1" kern="1200">
                <a:solidFill>
                  <a:schemeClr val="bg1"/>
                </a:solidFill>
                <a:effectLst>
                  <a:outerShdw blurRad="38100" dist="38100" dir="2700000" algn="tl">
                    <a:srgbClr val="000000"/>
                  </a:outerShdw>
                </a:effectLst>
                <a:latin typeface="Arial" pitchFamily="34" charset="0"/>
                <a:ea typeface="+mn-ea"/>
                <a:cs typeface="Arial" pitchFamily="34" charset="0"/>
              </a:defRPr>
            </a:lvl5pPr>
          </a:lstStyle>
          <a:p>
            <a:pPr lvl="0"/>
            <a:r>
              <a:rPr lang="en-US" dirty="0" smtClean="0"/>
              <a:t>Click to edit Master text styles</a:t>
            </a:r>
          </a:p>
        </p:txBody>
      </p:sp>
      <p:sp>
        <p:nvSpPr>
          <p:cNvPr id="3" name="Slide Number Placeholder 5"/>
          <p:cNvSpPr>
            <a:spLocks noGrp="1"/>
          </p:cNvSpPr>
          <p:nvPr>
            <p:ph type="sldNum" sz="quarter" idx="11"/>
          </p:nvPr>
        </p:nvSpPr>
        <p:spPr/>
        <p:txBody>
          <a:bodyPr/>
          <a:lstStyle>
            <a:lvl1pPr>
              <a:defRPr/>
            </a:lvl1pPr>
          </a:lstStyle>
          <a:p>
            <a:pPr>
              <a:defRPr/>
            </a:pPr>
            <a:fld id="{C00FA5DF-64D6-40AA-AF31-E4112C96067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6705600" cy="1066800"/>
          </a:xfrm>
          <a:prstGeom prst="rect">
            <a:avLst/>
          </a:prstGeom>
          <a:solidFill>
            <a:srgbClr val="4F3F7E"/>
          </a:solidFill>
        </p:spPr>
        <p:txBody>
          <a:bodyPr anchor="ctr"/>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
        <p:nvSpPr>
          <p:cNvPr id="4" name="Slide Number Placeholder 5"/>
          <p:cNvSpPr>
            <a:spLocks noGrp="1"/>
          </p:cNvSpPr>
          <p:nvPr>
            <p:ph type="sldNum" sz="quarter" idx="11"/>
          </p:nvPr>
        </p:nvSpPr>
        <p:spPr/>
        <p:txBody>
          <a:bodyPr/>
          <a:lstStyle>
            <a:lvl1pPr>
              <a:defRPr/>
            </a:lvl1pPr>
          </a:lstStyle>
          <a:p>
            <a:pPr>
              <a:defRPr/>
            </a:pPr>
            <a:fld id="{BD3C42D3-A9E5-41FA-8975-1578ED4CF4CB}"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6705600" cy="1066800"/>
          </a:xfrm>
          <a:prstGeom prst="rect">
            <a:avLst/>
          </a:prstGeom>
          <a:solidFill>
            <a:srgbClr val="4F3F7E"/>
          </a:solidFill>
        </p:spPr>
        <p:txBody>
          <a:bodyPr anchor="ctr"/>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
        <p:nvSpPr>
          <p:cNvPr id="4" name="Slide Number Placeholder 5"/>
          <p:cNvSpPr>
            <a:spLocks noGrp="1"/>
          </p:cNvSpPr>
          <p:nvPr>
            <p:ph type="sldNum" sz="quarter" idx="11"/>
          </p:nvPr>
        </p:nvSpPr>
        <p:spPr/>
        <p:txBody>
          <a:bodyPr/>
          <a:lstStyle>
            <a:lvl1pPr>
              <a:defRPr/>
            </a:lvl1pPr>
          </a:lstStyle>
          <a:p>
            <a:pPr>
              <a:defRPr/>
            </a:pPr>
            <a:fld id="{FD83D1DC-890F-4459-9057-C1AA141C9FAA}"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6705600" cy="1066800"/>
          </a:xfrm>
          <a:prstGeom prst="rect">
            <a:avLst/>
          </a:prstGeom>
          <a:solidFill>
            <a:srgbClr val="4F3F7E"/>
          </a:solidFill>
        </p:spPr>
        <p:txBody>
          <a:bodyPr anchor="ctr"/>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
        <p:nvSpPr>
          <p:cNvPr id="4" name="Slide Number Placeholder 5"/>
          <p:cNvSpPr>
            <a:spLocks noGrp="1"/>
          </p:cNvSpPr>
          <p:nvPr>
            <p:ph type="sldNum" sz="quarter" idx="11"/>
          </p:nvPr>
        </p:nvSpPr>
        <p:spPr/>
        <p:txBody>
          <a:bodyPr/>
          <a:lstStyle>
            <a:lvl1pPr>
              <a:defRPr/>
            </a:lvl1pPr>
          </a:lstStyle>
          <a:p>
            <a:pPr>
              <a:defRPr/>
            </a:pPr>
            <a:fld id="{5F61C012-2452-4762-A2CC-A1D5B00984C2}"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5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6705600" cy="1066800"/>
          </a:xfrm>
          <a:prstGeom prst="rect">
            <a:avLst/>
          </a:prstGeom>
          <a:solidFill>
            <a:srgbClr val="4F3F7E"/>
          </a:solidFill>
        </p:spPr>
        <p:txBody>
          <a:bodyPr anchor="ctr"/>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
        <p:nvSpPr>
          <p:cNvPr id="4" name="Slide Number Placeholder 5"/>
          <p:cNvSpPr>
            <a:spLocks noGrp="1"/>
          </p:cNvSpPr>
          <p:nvPr>
            <p:ph type="sldNum" sz="quarter" idx="11"/>
          </p:nvPr>
        </p:nvSpPr>
        <p:spPr/>
        <p:txBody>
          <a:bodyPr/>
          <a:lstStyle>
            <a:lvl1pPr>
              <a:defRPr/>
            </a:lvl1pPr>
          </a:lstStyle>
          <a:p>
            <a:pPr>
              <a:defRPr/>
            </a:pPr>
            <a:fld id="{DCEEFF6A-B337-4471-BBA4-DF88316B8E3E}"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6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6705600" cy="1066800"/>
          </a:xfrm>
          <a:prstGeom prst="rect">
            <a:avLst/>
          </a:prstGeom>
          <a:solidFill>
            <a:srgbClr val="4F3F7E"/>
          </a:solidFill>
        </p:spPr>
        <p:txBody>
          <a:bodyPr anchor="ctr"/>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
        <p:nvSpPr>
          <p:cNvPr id="4" name="Slide Number Placeholder 5"/>
          <p:cNvSpPr>
            <a:spLocks noGrp="1"/>
          </p:cNvSpPr>
          <p:nvPr>
            <p:ph type="sldNum" sz="quarter" idx="11"/>
          </p:nvPr>
        </p:nvSpPr>
        <p:spPr/>
        <p:txBody>
          <a:bodyPr/>
          <a:lstStyle>
            <a:lvl1pPr>
              <a:defRPr/>
            </a:lvl1pPr>
          </a:lstStyle>
          <a:p>
            <a:pPr>
              <a:defRPr/>
            </a:pPr>
            <a:fld id="{106F8482-8CA4-46AA-A43B-67538444CC98}"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7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6705600" cy="1066800"/>
          </a:xfrm>
          <a:prstGeom prst="rect">
            <a:avLst/>
          </a:prstGeom>
          <a:solidFill>
            <a:srgbClr val="4F3F7E"/>
          </a:solidFill>
        </p:spPr>
        <p:txBody>
          <a:bodyPr anchor="ctr"/>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
        <p:nvSpPr>
          <p:cNvPr id="4" name="Slide Number Placeholder 5"/>
          <p:cNvSpPr>
            <a:spLocks noGrp="1"/>
          </p:cNvSpPr>
          <p:nvPr>
            <p:ph type="sldNum" sz="quarter" idx="11"/>
          </p:nvPr>
        </p:nvSpPr>
        <p:spPr/>
        <p:txBody>
          <a:bodyPr/>
          <a:lstStyle>
            <a:lvl1pPr>
              <a:defRPr/>
            </a:lvl1pPr>
          </a:lstStyle>
          <a:p>
            <a:pPr>
              <a:defRPr/>
            </a:pPr>
            <a:fld id="{76C7903D-A676-4320-8B08-BDBAFE7C8810}"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6705600" cy="1066800"/>
          </a:xfrm>
          <a:prstGeom prst="rect">
            <a:avLst/>
          </a:prstGeom>
          <a:solidFill>
            <a:srgbClr val="4F3F7E"/>
          </a:solidFill>
        </p:spPr>
        <p:txBody>
          <a:bodyPr anchor="ctr"/>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
        <p:nvSpPr>
          <p:cNvPr id="4" name="Slide Number Placeholder 5"/>
          <p:cNvSpPr>
            <a:spLocks noGrp="1"/>
          </p:cNvSpPr>
          <p:nvPr>
            <p:ph type="sldNum" sz="quarter" idx="11"/>
          </p:nvPr>
        </p:nvSpPr>
        <p:spPr/>
        <p:txBody>
          <a:bodyPr/>
          <a:lstStyle>
            <a:lvl1pPr>
              <a:defRPr/>
            </a:lvl1pPr>
          </a:lstStyle>
          <a:p>
            <a:pPr>
              <a:defRPr/>
            </a:pPr>
            <a:fld id="{DA275012-0CAF-4C15-9156-BD1CB76C343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6FBCC3D-FCCB-4955-A4FE-F71A97C4B0A2}"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6705600" cy="1066800"/>
          </a:xfrm>
          <a:prstGeom prst="rect">
            <a:avLst/>
          </a:prstGeom>
          <a:solidFill>
            <a:srgbClr val="4F3F7E"/>
          </a:solidFill>
        </p:spPr>
        <p:txBody>
          <a:bodyPr anchor="ctr"/>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
        <p:nvSpPr>
          <p:cNvPr id="4" name="Slide Number Placeholder 5"/>
          <p:cNvSpPr>
            <a:spLocks noGrp="1"/>
          </p:cNvSpPr>
          <p:nvPr>
            <p:ph type="sldNum" sz="quarter" idx="11"/>
          </p:nvPr>
        </p:nvSpPr>
        <p:spPr/>
        <p:txBody>
          <a:bodyPr/>
          <a:lstStyle>
            <a:lvl1pPr>
              <a:defRPr/>
            </a:lvl1pPr>
          </a:lstStyle>
          <a:p>
            <a:pPr>
              <a:defRPr/>
            </a:pPr>
            <a:fld id="{B1B6769A-46D2-47F9-9168-248DD8BDF5E6}"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6705600" cy="1066800"/>
          </a:xfrm>
          <a:prstGeom prst="rect">
            <a:avLst/>
          </a:prstGeom>
          <a:solidFill>
            <a:srgbClr val="4F3F7E"/>
          </a:solidFill>
        </p:spPr>
        <p:txBody>
          <a:bodyPr anchor="ctr"/>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
        <p:nvSpPr>
          <p:cNvPr id="4" name="Slide Number Placeholder 5"/>
          <p:cNvSpPr>
            <a:spLocks noGrp="1"/>
          </p:cNvSpPr>
          <p:nvPr>
            <p:ph type="sldNum" sz="quarter" idx="11"/>
          </p:nvPr>
        </p:nvSpPr>
        <p:spPr/>
        <p:txBody>
          <a:bodyPr/>
          <a:lstStyle>
            <a:lvl1pPr>
              <a:defRPr/>
            </a:lvl1pPr>
          </a:lstStyle>
          <a:p>
            <a:pPr>
              <a:defRPr/>
            </a:pPr>
            <a:fld id="{D66DE8BA-DA42-4BCF-A061-E1A8ECCC726F}"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cSld name="12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6705600" cy="1066800"/>
          </a:xfrm>
          <a:prstGeom prst="rect">
            <a:avLst/>
          </a:prstGeom>
          <a:solidFill>
            <a:srgbClr val="4F3F7E"/>
          </a:solidFill>
        </p:spPr>
        <p:txBody>
          <a:bodyPr anchor="ctr"/>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
        <p:nvSpPr>
          <p:cNvPr id="4" name="Slide Number Placeholder 5"/>
          <p:cNvSpPr>
            <a:spLocks noGrp="1"/>
          </p:cNvSpPr>
          <p:nvPr>
            <p:ph type="sldNum" sz="quarter" idx="11"/>
          </p:nvPr>
        </p:nvSpPr>
        <p:spPr/>
        <p:txBody>
          <a:bodyPr/>
          <a:lstStyle>
            <a:lvl1pPr>
              <a:defRPr/>
            </a:lvl1pPr>
          </a:lstStyle>
          <a:p>
            <a:pPr>
              <a:defRPr/>
            </a:pPr>
            <a:fld id="{14257F3C-F8C9-42CE-B44D-73A878D0CEC8}"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6705600" cy="1066800"/>
          </a:xfrm>
          <a:prstGeom prst="rect">
            <a:avLst/>
          </a:prstGeom>
          <a:solidFill>
            <a:srgbClr val="4F3F7E"/>
          </a:solidFill>
        </p:spPr>
        <p:txBody>
          <a:bodyPr anchor="ctr"/>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
        <p:nvSpPr>
          <p:cNvPr id="4" name="Slide Number Placeholder 5"/>
          <p:cNvSpPr>
            <a:spLocks noGrp="1"/>
          </p:cNvSpPr>
          <p:nvPr>
            <p:ph type="sldNum" sz="quarter" idx="11"/>
          </p:nvPr>
        </p:nvSpPr>
        <p:spPr/>
        <p:txBody>
          <a:bodyPr/>
          <a:lstStyle>
            <a:lvl1pPr>
              <a:defRPr/>
            </a:lvl1pPr>
          </a:lstStyle>
          <a:p>
            <a:pPr>
              <a:defRPr/>
            </a:pPr>
            <a:fld id="{AAD810A2-C588-454D-9B21-C52B29FAEDA0}"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14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6705600" cy="1066800"/>
          </a:xfrm>
          <a:prstGeom prst="rect">
            <a:avLst/>
          </a:prstGeom>
          <a:solidFill>
            <a:srgbClr val="4F3F7E"/>
          </a:solidFill>
        </p:spPr>
        <p:txBody>
          <a:bodyPr anchor="ctr"/>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
        <p:nvSpPr>
          <p:cNvPr id="4" name="Slide Number Placeholder 5"/>
          <p:cNvSpPr>
            <a:spLocks noGrp="1"/>
          </p:cNvSpPr>
          <p:nvPr>
            <p:ph type="sldNum" sz="quarter" idx="11"/>
          </p:nvPr>
        </p:nvSpPr>
        <p:spPr/>
        <p:txBody>
          <a:bodyPr/>
          <a:lstStyle>
            <a:lvl1pPr>
              <a:defRPr/>
            </a:lvl1pPr>
          </a:lstStyle>
          <a:p>
            <a:pPr>
              <a:defRPr/>
            </a:pPr>
            <a:fld id="{C63A6052-768C-44AF-AE75-9A5C7F34993D}"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cSld name="15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6705600" cy="1066800"/>
          </a:xfrm>
          <a:prstGeom prst="rect">
            <a:avLst/>
          </a:prstGeom>
          <a:solidFill>
            <a:srgbClr val="4F3F7E"/>
          </a:solidFill>
        </p:spPr>
        <p:txBody>
          <a:bodyPr anchor="ctr"/>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
        <p:nvSpPr>
          <p:cNvPr id="4" name="Slide Number Placeholder 5"/>
          <p:cNvSpPr>
            <a:spLocks noGrp="1"/>
          </p:cNvSpPr>
          <p:nvPr>
            <p:ph type="sldNum" sz="quarter" idx="11"/>
          </p:nvPr>
        </p:nvSpPr>
        <p:spPr/>
        <p:txBody>
          <a:bodyPr/>
          <a:lstStyle>
            <a:lvl1pPr>
              <a:defRPr/>
            </a:lvl1pPr>
          </a:lstStyle>
          <a:p>
            <a:pPr>
              <a:defRPr/>
            </a:pPr>
            <a:fld id="{A0DC8057-A3CD-429C-AFEC-A7B883737EB4}"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cSld name="16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6705600" cy="1066800"/>
          </a:xfrm>
          <a:prstGeom prst="rect">
            <a:avLst/>
          </a:prstGeom>
          <a:solidFill>
            <a:srgbClr val="4F3F7E"/>
          </a:solidFill>
        </p:spPr>
        <p:txBody>
          <a:bodyPr anchor="ctr"/>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
        <p:nvSpPr>
          <p:cNvPr id="4" name="Slide Number Placeholder 5"/>
          <p:cNvSpPr>
            <a:spLocks noGrp="1"/>
          </p:cNvSpPr>
          <p:nvPr>
            <p:ph type="sldNum" sz="quarter" idx="11"/>
          </p:nvPr>
        </p:nvSpPr>
        <p:spPr/>
        <p:txBody>
          <a:bodyPr/>
          <a:lstStyle>
            <a:lvl1pPr>
              <a:defRPr/>
            </a:lvl1pPr>
          </a:lstStyle>
          <a:p>
            <a:pPr>
              <a:defRPr/>
            </a:pPr>
            <a:fld id="{D6A8ADE6-BDB9-4A67-BFB8-E7441F500AFE}"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cSld name="17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6705600" cy="1066800"/>
          </a:xfrm>
          <a:prstGeom prst="rect">
            <a:avLst/>
          </a:prstGeom>
          <a:solidFill>
            <a:srgbClr val="4F3F7E"/>
          </a:solidFill>
        </p:spPr>
        <p:txBody>
          <a:bodyPr anchor="ctr"/>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
        <p:nvSpPr>
          <p:cNvPr id="4" name="Slide Number Placeholder 5"/>
          <p:cNvSpPr>
            <a:spLocks noGrp="1"/>
          </p:cNvSpPr>
          <p:nvPr>
            <p:ph type="sldNum" sz="quarter" idx="11"/>
          </p:nvPr>
        </p:nvSpPr>
        <p:spPr/>
        <p:txBody>
          <a:bodyPr/>
          <a:lstStyle>
            <a:lvl1pPr>
              <a:defRPr/>
            </a:lvl1pPr>
          </a:lstStyle>
          <a:p>
            <a:pPr>
              <a:defRPr/>
            </a:pPr>
            <a:fld id="{8514572D-1000-4446-99C3-0D3128ACA70F}" type="slidenum">
              <a:rPr lang="en-US"/>
              <a:pPr>
                <a:defRPr/>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18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6705600" cy="1066800"/>
          </a:xfrm>
          <a:prstGeom prst="rect">
            <a:avLst/>
          </a:prstGeom>
          <a:solidFill>
            <a:srgbClr val="4F3F7E"/>
          </a:solidFill>
        </p:spPr>
        <p:txBody>
          <a:bodyPr anchor="ctr"/>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
        <p:nvSpPr>
          <p:cNvPr id="4" name="Slide Number Placeholder 5"/>
          <p:cNvSpPr>
            <a:spLocks noGrp="1"/>
          </p:cNvSpPr>
          <p:nvPr>
            <p:ph type="sldNum" sz="quarter" idx="11"/>
          </p:nvPr>
        </p:nvSpPr>
        <p:spPr/>
        <p:txBody>
          <a:bodyPr/>
          <a:lstStyle>
            <a:lvl1pPr>
              <a:defRPr/>
            </a:lvl1pPr>
          </a:lstStyle>
          <a:p>
            <a:pPr>
              <a:defRPr/>
            </a:pPr>
            <a:fld id="{F798A23A-4F38-4A29-8FDD-FCEA176292FF}" type="slidenum">
              <a:rPr lang="en-US"/>
              <a:pPr>
                <a:defRPr/>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19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6705600" cy="1066800"/>
          </a:xfrm>
          <a:prstGeom prst="rect">
            <a:avLst/>
          </a:prstGeom>
          <a:solidFill>
            <a:srgbClr val="4F3F7E"/>
          </a:solidFill>
        </p:spPr>
        <p:txBody>
          <a:bodyPr anchor="ctr"/>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
        <p:nvSpPr>
          <p:cNvPr id="4" name="Slide Number Placeholder 5"/>
          <p:cNvSpPr>
            <a:spLocks noGrp="1"/>
          </p:cNvSpPr>
          <p:nvPr>
            <p:ph type="sldNum" sz="quarter" idx="11"/>
          </p:nvPr>
        </p:nvSpPr>
        <p:spPr/>
        <p:txBody>
          <a:bodyPr/>
          <a:lstStyle>
            <a:lvl1pPr>
              <a:defRPr/>
            </a:lvl1pPr>
          </a:lstStyle>
          <a:p>
            <a:pPr>
              <a:defRPr/>
            </a:pPr>
            <a:fld id="{11FEF90A-47E3-476C-A95E-5CCEC2086C1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E33E6C6-FECF-47E5-A4FD-7900E6067C4F}"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cSld name="20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6705600" cy="1066800"/>
          </a:xfrm>
          <a:prstGeom prst="rect">
            <a:avLst/>
          </a:prstGeom>
          <a:solidFill>
            <a:srgbClr val="4F3F7E"/>
          </a:solidFill>
        </p:spPr>
        <p:txBody>
          <a:bodyPr anchor="ctr"/>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
        <p:nvSpPr>
          <p:cNvPr id="4" name="Slide Number Placeholder 5"/>
          <p:cNvSpPr>
            <a:spLocks noGrp="1"/>
          </p:cNvSpPr>
          <p:nvPr>
            <p:ph type="sldNum" sz="quarter" idx="11"/>
          </p:nvPr>
        </p:nvSpPr>
        <p:spPr/>
        <p:txBody>
          <a:bodyPr/>
          <a:lstStyle>
            <a:lvl1pPr>
              <a:defRPr/>
            </a:lvl1pPr>
          </a:lstStyle>
          <a:p>
            <a:pPr>
              <a:defRPr/>
            </a:pPr>
            <a:fld id="{7381994C-8C98-4A7A-A76B-16AF71DEB887}" type="slidenum">
              <a:rPr lang="en-US"/>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cSld name="21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6705600" cy="1066800"/>
          </a:xfrm>
          <a:prstGeom prst="rect">
            <a:avLst/>
          </a:prstGeom>
          <a:solidFill>
            <a:srgbClr val="4F3F7E"/>
          </a:solidFill>
        </p:spPr>
        <p:txBody>
          <a:bodyPr anchor="ctr"/>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
        <p:nvSpPr>
          <p:cNvPr id="4" name="Slide Number Placeholder 5"/>
          <p:cNvSpPr>
            <a:spLocks noGrp="1"/>
          </p:cNvSpPr>
          <p:nvPr>
            <p:ph type="sldNum" sz="quarter" idx="11"/>
          </p:nvPr>
        </p:nvSpPr>
        <p:spPr/>
        <p:txBody>
          <a:bodyPr/>
          <a:lstStyle>
            <a:lvl1pPr>
              <a:defRPr/>
            </a:lvl1pPr>
          </a:lstStyle>
          <a:p>
            <a:pPr>
              <a:defRPr/>
            </a:pPr>
            <a:fld id="{BD2B78FF-CD44-421C-9CBF-75E9773545AC}" type="slidenum">
              <a:rPr lang="en-US"/>
              <a:pPr>
                <a:defRPr/>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cSld name="22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6705600" cy="1066800"/>
          </a:xfrm>
          <a:prstGeom prst="rect">
            <a:avLst/>
          </a:prstGeom>
          <a:solidFill>
            <a:srgbClr val="4F3F7E"/>
          </a:solidFill>
        </p:spPr>
        <p:txBody>
          <a:bodyPr anchor="ctr"/>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
        <p:nvSpPr>
          <p:cNvPr id="4" name="Slide Number Placeholder 5"/>
          <p:cNvSpPr>
            <a:spLocks noGrp="1"/>
          </p:cNvSpPr>
          <p:nvPr>
            <p:ph type="sldNum" sz="quarter" idx="11"/>
          </p:nvPr>
        </p:nvSpPr>
        <p:spPr/>
        <p:txBody>
          <a:bodyPr/>
          <a:lstStyle>
            <a:lvl1pPr>
              <a:defRPr/>
            </a:lvl1pPr>
          </a:lstStyle>
          <a:p>
            <a:pPr>
              <a:defRPr/>
            </a:pPr>
            <a:fld id="{D87FBA7E-927D-49D1-9CE0-C2BB0D7E649B}" type="slidenum">
              <a:rPr lang="en-US"/>
              <a:pPr>
                <a:defRPr/>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cSld name="23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6705600" cy="1066800"/>
          </a:xfrm>
          <a:prstGeom prst="rect">
            <a:avLst/>
          </a:prstGeom>
          <a:solidFill>
            <a:srgbClr val="4F3F7E"/>
          </a:solidFill>
        </p:spPr>
        <p:txBody>
          <a:bodyPr anchor="ctr"/>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
        <p:nvSpPr>
          <p:cNvPr id="4" name="Slide Number Placeholder 5"/>
          <p:cNvSpPr>
            <a:spLocks noGrp="1"/>
          </p:cNvSpPr>
          <p:nvPr>
            <p:ph type="sldNum" sz="quarter" idx="11"/>
          </p:nvPr>
        </p:nvSpPr>
        <p:spPr/>
        <p:txBody>
          <a:bodyPr/>
          <a:lstStyle>
            <a:lvl1pPr>
              <a:defRPr/>
            </a:lvl1pPr>
          </a:lstStyle>
          <a:p>
            <a:pPr>
              <a:defRPr/>
            </a:pPr>
            <a:fld id="{DE0BF4C9-AD4B-44FD-BEB3-DD44A2535A59}" type="slidenum">
              <a:rPr lang="en-US"/>
              <a:pPr>
                <a:defRPr/>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cSld name="25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6705600" cy="1066800"/>
          </a:xfrm>
          <a:prstGeom prst="rect">
            <a:avLst/>
          </a:prstGeom>
          <a:solidFill>
            <a:srgbClr val="4F3F7E"/>
          </a:solidFill>
        </p:spPr>
        <p:txBody>
          <a:bodyPr anchor="ctr"/>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
        <p:nvSpPr>
          <p:cNvPr id="4" name="Slide Number Placeholder 5"/>
          <p:cNvSpPr>
            <a:spLocks noGrp="1"/>
          </p:cNvSpPr>
          <p:nvPr>
            <p:ph type="sldNum" sz="quarter" idx="11"/>
          </p:nvPr>
        </p:nvSpPr>
        <p:spPr/>
        <p:txBody>
          <a:bodyPr/>
          <a:lstStyle>
            <a:lvl1pPr>
              <a:defRPr/>
            </a:lvl1pPr>
          </a:lstStyle>
          <a:p>
            <a:pPr>
              <a:defRPr/>
            </a:pPr>
            <a:fld id="{75D1D4EF-244D-452D-94C0-1EAE35C20F1E}" type="slidenum">
              <a:rPr lang="en-US"/>
              <a:pPr>
                <a:defRPr/>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cSld name="26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6705600" cy="1066800"/>
          </a:xfrm>
          <a:prstGeom prst="rect">
            <a:avLst/>
          </a:prstGeom>
          <a:solidFill>
            <a:srgbClr val="4F3F7E"/>
          </a:solidFill>
        </p:spPr>
        <p:txBody>
          <a:bodyPr anchor="ctr"/>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
        <p:nvSpPr>
          <p:cNvPr id="4" name="Slide Number Placeholder 5"/>
          <p:cNvSpPr>
            <a:spLocks noGrp="1"/>
          </p:cNvSpPr>
          <p:nvPr>
            <p:ph type="sldNum" sz="quarter" idx="11"/>
          </p:nvPr>
        </p:nvSpPr>
        <p:spPr/>
        <p:txBody>
          <a:bodyPr/>
          <a:lstStyle>
            <a:lvl1pPr>
              <a:defRPr/>
            </a:lvl1pPr>
          </a:lstStyle>
          <a:p>
            <a:pPr>
              <a:defRPr/>
            </a:pPr>
            <a:fld id="{F7BEBE3F-0256-4F26-87CF-734F00C94B7A}" type="slidenum">
              <a:rPr lang="en-US"/>
              <a:pPr>
                <a:defRPr/>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cSld name="27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6705600" cy="1066800"/>
          </a:xfrm>
          <a:prstGeom prst="rect">
            <a:avLst/>
          </a:prstGeom>
          <a:solidFill>
            <a:srgbClr val="4F3F7E"/>
          </a:solidFill>
        </p:spPr>
        <p:txBody>
          <a:bodyPr anchor="ctr"/>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
        <p:nvSpPr>
          <p:cNvPr id="4" name="Slide Number Placeholder 5"/>
          <p:cNvSpPr>
            <a:spLocks noGrp="1"/>
          </p:cNvSpPr>
          <p:nvPr>
            <p:ph type="sldNum" sz="quarter" idx="11"/>
          </p:nvPr>
        </p:nvSpPr>
        <p:spPr/>
        <p:txBody>
          <a:bodyPr/>
          <a:lstStyle>
            <a:lvl1pPr>
              <a:defRPr/>
            </a:lvl1pPr>
          </a:lstStyle>
          <a:p>
            <a:pPr>
              <a:defRPr/>
            </a:pPr>
            <a:fld id="{9422518A-E1A2-4D67-831A-64003DF6E19D}" type="slidenum">
              <a:rPr lang="en-US"/>
              <a:pPr>
                <a:defRPr/>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cSld name="28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6705600" cy="1066800"/>
          </a:xfrm>
          <a:prstGeom prst="rect">
            <a:avLst/>
          </a:prstGeom>
          <a:solidFill>
            <a:srgbClr val="4F3F7E"/>
          </a:solidFill>
        </p:spPr>
        <p:txBody>
          <a:bodyPr anchor="ctr"/>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
        <p:nvSpPr>
          <p:cNvPr id="4" name="Slide Number Placeholder 5"/>
          <p:cNvSpPr>
            <a:spLocks noGrp="1"/>
          </p:cNvSpPr>
          <p:nvPr>
            <p:ph type="sldNum" sz="quarter" idx="11"/>
          </p:nvPr>
        </p:nvSpPr>
        <p:spPr/>
        <p:txBody>
          <a:bodyPr/>
          <a:lstStyle>
            <a:lvl1pPr>
              <a:defRPr/>
            </a:lvl1pPr>
          </a:lstStyle>
          <a:p>
            <a:pPr>
              <a:defRPr/>
            </a:pPr>
            <a:fld id="{7B044037-6B03-4E38-AA23-7EC00232E4A3}" type="slidenum">
              <a:rPr lang="en-US"/>
              <a:pPr>
                <a:defRPr/>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cSld name="29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6705600" cy="1066800"/>
          </a:xfrm>
          <a:prstGeom prst="rect">
            <a:avLst/>
          </a:prstGeom>
          <a:solidFill>
            <a:srgbClr val="4F3F7E"/>
          </a:solidFill>
        </p:spPr>
        <p:txBody>
          <a:bodyPr anchor="ctr"/>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
        <p:nvSpPr>
          <p:cNvPr id="4" name="Slide Number Placeholder 5"/>
          <p:cNvSpPr>
            <a:spLocks noGrp="1"/>
          </p:cNvSpPr>
          <p:nvPr>
            <p:ph type="sldNum" sz="quarter" idx="11"/>
          </p:nvPr>
        </p:nvSpPr>
        <p:spPr/>
        <p:txBody>
          <a:bodyPr/>
          <a:lstStyle>
            <a:lvl1pPr>
              <a:defRPr/>
            </a:lvl1pPr>
          </a:lstStyle>
          <a:p>
            <a:pPr>
              <a:defRPr/>
            </a:pPr>
            <a:fld id="{3252F06E-E549-44D1-A4BB-E74987B45A1A}" type="slidenum">
              <a:rPr lang="en-US"/>
              <a:pPr>
                <a:defRPr/>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cSld name="30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6705600" cy="1066800"/>
          </a:xfrm>
          <a:prstGeom prst="rect">
            <a:avLst/>
          </a:prstGeom>
          <a:solidFill>
            <a:srgbClr val="4F3F7E"/>
          </a:solidFill>
        </p:spPr>
        <p:txBody>
          <a:bodyPr anchor="ctr"/>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
        <p:nvSpPr>
          <p:cNvPr id="4" name="Slide Number Placeholder 5"/>
          <p:cNvSpPr>
            <a:spLocks noGrp="1"/>
          </p:cNvSpPr>
          <p:nvPr>
            <p:ph type="sldNum" sz="quarter" idx="11"/>
          </p:nvPr>
        </p:nvSpPr>
        <p:spPr/>
        <p:txBody>
          <a:bodyPr/>
          <a:lstStyle>
            <a:lvl1pPr>
              <a:defRPr/>
            </a:lvl1pPr>
          </a:lstStyle>
          <a:p>
            <a:pPr>
              <a:defRPr/>
            </a:pPr>
            <a:fld id="{A82D8D3E-58E0-4847-B790-16D78BABFD9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C88ED4A-3B19-4FB3-9DF3-6E7F8E788534}" type="slidenum">
              <a:rPr lang="en-US"/>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cSld name="31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6705600" cy="1066800"/>
          </a:xfrm>
          <a:prstGeom prst="rect">
            <a:avLst/>
          </a:prstGeom>
          <a:solidFill>
            <a:srgbClr val="4F3F7E"/>
          </a:solidFill>
        </p:spPr>
        <p:txBody>
          <a:bodyPr anchor="ctr"/>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
        <p:nvSpPr>
          <p:cNvPr id="4" name="Slide Number Placeholder 5"/>
          <p:cNvSpPr>
            <a:spLocks noGrp="1"/>
          </p:cNvSpPr>
          <p:nvPr>
            <p:ph type="sldNum" sz="quarter" idx="11"/>
          </p:nvPr>
        </p:nvSpPr>
        <p:spPr/>
        <p:txBody>
          <a:bodyPr/>
          <a:lstStyle>
            <a:lvl1pPr>
              <a:defRPr/>
            </a:lvl1pPr>
          </a:lstStyle>
          <a:p>
            <a:pPr>
              <a:defRPr/>
            </a:pPr>
            <a:fld id="{2A93D6C4-0C78-4545-B9F5-5CB5CB2EA036}" type="slidenum">
              <a:rPr lang="en-US"/>
              <a:pPr>
                <a:defRPr/>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cSld name="32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6705600" cy="1066800"/>
          </a:xfrm>
          <a:prstGeom prst="rect">
            <a:avLst/>
          </a:prstGeom>
          <a:solidFill>
            <a:srgbClr val="4F3F7E"/>
          </a:solidFill>
        </p:spPr>
        <p:txBody>
          <a:bodyPr anchor="ctr"/>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
        <p:nvSpPr>
          <p:cNvPr id="4" name="Slide Number Placeholder 5"/>
          <p:cNvSpPr>
            <a:spLocks noGrp="1"/>
          </p:cNvSpPr>
          <p:nvPr>
            <p:ph type="sldNum" sz="quarter" idx="11"/>
          </p:nvPr>
        </p:nvSpPr>
        <p:spPr/>
        <p:txBody>
          <a:bodyPr/>
          <a:lstStyle>
            <a:lvl1pPr>
              <a:defRPr/>
            </a:lvl1pPr>
          </a:lstStyle>
          <a:p>
            <a:pPr>
              <a:defRPr/>
            </a:pPr>
            <a:fld id="{A885F408-FAFA-4FF3-95F7-3371C7A60C5F}" type="slidenum">
              <a:rPr lang="en-US"/>
              <a:pPr>
                <a:defRPr/>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6705600" cy="1066800"/>
          </a:xfrm>
          <a:prstGeom prst="rect">
            <a:avLst/>
          </a:prstGeom>
          <a:solidFill>
            <a:srgbClr val="4F3F7E"/>
          </a:solidFill>
        </p:spPr>
        <p:txBody>
          <a:bodyPr anchor="ctr" anchorCtr="0"/>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Tree>
  </p:cSld>
  <p:clrMapOvr>
    <a:masterClrMapping/>
  </p:clrMapOvr>
  <p:hf hdr="0" ftr="0" dt="0"/>
</p:sldLayout>
</file>

<file path=ppt/slideLayouts/slideLayout43.xml><?xml version="1.0" encoding="utf-8"?>
<p:sldLayout xmlns:a="http://schemas.openxmlformats.org/drawingml/2006/main" xmlns:r="http://schemas.openxmlformats.org/officeDocument/2006/relationships" xmlns:p="http://schemas.openxmlformats.org/presentationml/2006/main" type="obj">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752600" y="76200"/>
            <a:ext cx="6400800" cy="12192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4"/>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hf hdr="0" ftr="0" dt="0"/>
</p:sldLayout>
</file>

<file path=ppt/slideLayouts/slideLayout44.xml><?xml version="1.0" encoding="utf-8"?>
<p:sldLayout xmlns:a="http://schemas.openxmlformats.org/drawingml/2006/main" xmlns:r="http://schemas.openxmlformats.org/officeDocument/2006/relationships" xmlns:p="http://schemas.openxmlformats.org/presentationml/2006/main">
  <p:cSld name="4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7467600" cy="1066800"/>
          </a:xfrm>
          <a:prstGeom prst="rect">
            <a:avLst/>
          </a:prstGeom>
          <a:solidFill>
            <a:srgbClr val="4F3F7E"/>
          </a:solidFill>
        </p:spPr>
        <p:txBody>
          <a:bodyPr anchor="ctr" anchorCtr="0"/>
          <a:lstStyle>
            <a:lvl1pPr>
              <a:defRPr lang="en-US" sz="20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6705600" cy="1066800"/>
          </a:xfrm>
          <a:prstGeom prst="rect">
            <a:avLst/>
          </a:prstGeom>
          <a:solidFill>
            <a:srgbClr val="4F3F7E"/>
          </a:solidFill>
        </p:spPr>
        <p:txBody>
          <a:bodyPr anchor="ctr" anchorCtr="0"/>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6705600" cy="1066800"/>
          </a:xfrm>
          <a:prstGeom prst="rect">
            <a:avLst/>
          </a:prstGeom>
          <a:solidFill>
            <a:srgbClr val="4F3F7E"/>
          </a:solidFill>
        </p:spPr>
        <p:txBody>
          <a:bodyPr anchor="ctr" anchorCtr="0"/>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
        <p:nvSpPr>
          <p:cNvPr id="4" name="Slide Number Placeholder 5"/>
          <p:cNvSpPr>
            <a:spLocks noGrp="1"/>
          </p:cNvSpPr>
          <p:nvPr>
            <p:ph type="sldNum" sz="quarter" idx="11"/>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D050A78B-2D0E-4CFE-B610-C58B368F5CF7}" type="slidenum">
              <a:rPr lang="en-US"/>
              <a:pPr>
                <a:defRPr/>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cSld name="7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6705600" cy="1066800"/>
          </a:xfrm>
          <a:prstGeom prst="rect">
            <a:avLst/>
          </a:prstGeom>
          <a:solidFill>
            <a:srgbClr val="4F3F7E"/>
          </a:solidFill>
        </p:spPr>
        <p:txBody>
          <a:bodyPr anchor="ctr" anchorCtr="0"/>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
        <p:nvSpPr>
          <p:cNvPr id="4" name="Slide Number Placeholder 5"/>
          <p:cNvSpPr>
            <a:spLocks noGrp="1"/>
          </p:cNvSpPr>
          <p:nvPr>
            <p:ph type="sldNum" sz="quarter" idx="11"/>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A0BF94F-9B17-4181-84D2-047383A73F3E}" type="slidenum">
              <a:rPr lang="en-US"/>
              <a:pPr>
                <a:defRPr/>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cSld name="6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6705600" cy="1066800"/>
          </a:xfrm>
          <a:prstGeom prst="rect">
            <a:avLst/>
          </a:prstGeom>
          <a:solidFill>
            <a:srgbClr val="4F3F7E"/>
          </a:solidFill>
        </p:spPr>
        <p:txBody>
          <a:bodyPr anchor="ctr" anchorCtr="0"/>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cSld name="12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6705600" cy="1066800"/>
          </a:xfrm>
          <a:prstGeom prst="rect">
            <a:avLst/>
          </a:prstGeom>
          <a:solidFill>
            <a:srgbClr val="4F3F7E"/>
          </a:solidFill>
        </p:spPr>
        <p:txBody>
          <a:bodyPr anchor="ctr" anchorCtr="0"/>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7846236-3EB9-4C5A-AD25-01FCD3D4051F}" type="slidenum">
              <a:rPr lang="en-US"/>
              <a:pPr>
                <a:defRPr/>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6705600" cy="1066800"/>
          </a:xfrm>
          <a:prstGeom prst="rect">
            <a:avLst/>
          </a:prstGeom>
          <a:solidFill>
            <a:srgbClr val="4F3F7E"/>
          </a:solidFill>
        </p:spPr>
        <p:txBody>
          <a:bodyPr anchor="ctr" anchorCtr="0"/>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6705600" cy="1066800"/>
          </a:xfrm>
          <a:prstGeom prst="rect">
            <a:avLst/>
          </a:prstGeom>
          <a:solidFill>
            <a:srgbClr val="4F3F7E"/>
          </a:solidFill>
        </p:spPr>
        <p:txBody>
          <a:bodyPr anchor="ctr" anchorCtr="0"/>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6705600" cy="1066800"/>
          </a:xfrm>
          <a:prstGeom prst="rect">
            <a:avLst/>
          </a:prstGeom>
          <a:solidFill>
            <a:srgbClr val="4F3F7E"/>
          </a:solidFill>
        </p:spPr>
        <p:txBody>
          <a:bodyPr anchor="ctr" anchorCtr="0"/>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cSld name="23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6705600" cy="1066800"/>
          </a:xfrm>
          <a:prstGeom prst="rect">
            <a:avLst/>
          </a:prstGeom>
          <a:solidFill>
            <a:srgbClr val="4F3F7E"/>
          </a:solidFill>
        </p:spPr>
        <p:txBody>
          <a:bodyPr anchor="ctr" anchorCtr="0"/>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cSld name="22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6705600" cy="1066800"/>
          </a:xfrm>
          <a:prstGeom prst="rect">
            <a:avLst/>
          </a:prstGeom>
          <a:solidFill>
            <a:srgbClr val="4F3F7E"/>
          </a:solidFill>
        </p:spPr>
        <p:txBody>
          <a:bodyPr anchor="ctr" anchorCtr="0"/>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cSld name="25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6705600" cy="1066800"/>
          </a:xfrm>
          <a:prstGeom prst="rect">
            <a:avLst/>
          </a:prstGeom>
          <a:solidFill>
            <a:srgbClr val="4F3F7E"/>
          </a:solidFill>
        </p:spPr>
        <p:txBody>
          <a:bodyPr anchor="ctr" anchorCtr="0"/>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cSld name="24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6705600" cy="1066800"/>
          </a:xfrm>
          <a:prstGeom prst="rect">
            <a:avLst/>
          </a:prstGeom>
          <a:solidFill>
            <a:srgbClr val="4F3F7E"/>
          </a:solidFill>
        </p:spPr>
        <p:txBody>
          <a:bodyPr anchor="ctr" anchorCtr="0"/>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
        <p:nvSpPr>
          <p:cNvPr id="4" name="Slide Number Placeholder 5"/>
          <p:cNvSpPr>
            <a:spLocks noGrp="1"/>
          </p:cNvSpPr>
          <p:nvPr>
            <p:ph type="sldNum" sz="quarter" idx="11"/>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7180B41B-5223-47EA-94D1-A4411F7E08DF}" type="slidenum">
              <a:rPr lang="en-US"/>
              <a:pPr>
                <a:defRPr/>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xfrm>
            <a:off x="6400800" y="6416675"/>
            <a:ext cx="2133600" cy="365125"/>
          </a:xfrm>
          <a:prstGeom prst="rect">
            <a:avLst/>
          </a:prstGeom>
        </p:spPr>
        <p:txBody>
          <a:bodyPr/>
          <a:lstStyle>
            <a:lvl1pPr>
              <a:defRPr/>
            </a:lvl1pPr>
          </a:lstStyle>
          <a:p>
            <a:pPr>
              <a:defRPr/>
            </a:pPr>
            <a:fld id="{0FD19F30-6FC1-4870-8369-55A193E5C9D7}" type="slidenum">
              <a:rPr lang="en-US"/>
              <a:pPr>
                <a:defRPr/>
              </a:pPr>
              <a:t>‹#›</a:t>
            </a:fld>
            <a:endParaRPr lang="en-US" dirty="0"/>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userDrawn="1">
  <p:cSld name="Section Header">
    <p:spTree>
      <p:nvGrpSpPr>
        <p:cNvPr id="1" name=""/>
        <p:cNvGrpSpPr/>
        <p:nvPr/>
      </p:nvGrpSpPr>
      <p:grpSpPr>
        <a:xfrm>
          <a:off x="0" y="0"/>
          <a:ext cx="0" cy="0"/>
          <a:chOff x="0" y="0"/>
          <a:chExt cx="0" cy="0"/>
        </a:xfrm>
      </p:grpSpPr>
      <p:sp>
        <p:nvSpPr>
          <p:cNvPr id="7" name="Rectangle 25"/>
          <p:cNvSpPr>
            <a:spLocks noGrp="1" noChangeArrowheads="1"/>
          </p:cNvSpPr>
          <p:nvPr>
            <p:ph type="title"/>
          </p:nvPr>
        </p:nvSpPr>
        <p:spPr bwMode="auto">
          <a:xfrm>
            <a:off x="1752600" y="76200"/>
            <a:ext cx="6400800" cy="1219200"/>
          </a:xfrm>
          <a:prstGeom prst="rect">
            <a:avLst/>
          </a:prstGeom>
          <a:solidFill>
            <a:srgbClr val="4F3F7E"/>
          </a:solidFill>
          <a:ln>
            <a:solidFill>
              <a:srgbClr val="4F3F7E"/>
            </a:solidFill>
          </a:ln>
        </p:spPr>
        <p:style>
          <a:lnRef idx="2">
            <a:schemeClr val="dk1"/>
          </a:lnRef>
          <a:fillRef idx="1">
            <a:schemeClr val="lt1"/>
          </a:fillRef>
          <a:effectRef idx="0">
            <a:schemeClr val="dk1"/>
          </a:effectRef>
          <a:fontRef idx="minor"/>
        </p:style>
        <p:txBody>
          <a:bodyPr/>
          <a:lstStyle/>
          <a:p>
            <a:pPr lvl="0"/>
            <a:r>
              <a:rPr lang="en-US" smtClean="0"/>
              <a:t>Click to edit Master title style</a:t>
            </a:r>
            <a:endParaRPr lang="en-US" dirty="0" smtClean="0"/>
          </a:p>
        </p:txBody>
      </p:sp>
      <p:sp>
        <p:nvSpPr>
          <p:cNvPr id="3" name="Slide Number Placeholder 5"/>
          <p:cNvSpPr>
            <a:spLocks noGrp="1"/>
          </p:cNvSpPr>
          <p:nvPr>
            <p:ph type="sldNum" sz="quarter" idx="10"/>
          </p:nvPr>
        </p:nvSpPr>
        <p:spPr>
          <a:xfrm>
            <a:off x="6400800" y="6416675"/>
            <a:ext cx="2133600" cy="365125"/>
          </a:xfrm>
          <a:prstGeom prst="rect">
            <a:avLst/>
          </a:prstGeom>
        </p:spPr>
        <p:txBody>
          <a:bodyPr/>
          <a:lstStyle>
            <a:lvl1pPr>
              <a:defRPr/>
            </a:lvl1pPr>
          </a:lstStyle>
          <a:p>
            <a:pPr>
              <a:defRPr/>
            </a:pPr>
            <a:fld id="{AC960573-5816-42D8-845D-2CD16A0B5286}"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96A4C239-3F4B-486F-926D-FC317F28B2A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F4D9BAA-1934-48A6-844B-3F9C08FCDB2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63268A2-3BA3-4E07-948A-3DFE1B86E1B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F83CF53-637A-43DC-B492-232B97FCCBA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49.xml"/><Relationship Id="rId13" Type="http://schemas.openxmlformats.org/officeDocument/2006/relationships/slideLayout" Target="../slideLayouts/slideLayout54.xml"/><Relationship Id="rId18" Type="http://schemas.openxmlformats.org/officeDocument/2006/relationships/theme" Target="../theme/theme2.xml"/><Relationship Id="rId3" Type="http://schemas.openxmlformats.org/officeDocument/2006/relationships/slideLayout" Target="../slideLayouts/slideLayout44.xml"/><Relationship Id="rId7" Type="http://schemas.openxmlformats.org/officeDocument/2006/relationships/slideLayout" Target="../slideLayouts/slideLayout48.xml"/><Relationship Id="rId12" Type="http://schemas.openxmlformats.org/officeDocument/2006/relationships/slideLayout" Target="../slideLayouts/slideLayout53.xml"/><Relationship Id="rId17" Type="http://schemas.openxmlformats.org/officeDocument/2006/relationships/slideLayout" Target="../slideLayouts/slideLayout58.xml"/><Relationship Id="rId2" Type="http://schemas.openxmlformats.org/officeDocument/2006/relationships/slideLayout" Target="../slideLayouts/slideLayout43.xml"/><Relationship Id="rId16" Type="http://schemas.openxmlformats.org/officeDocument/2006/relationships/slideLayout" Target="../slideLayouts/slideLayout57.xml"/><Relationship Id="rId20" Type="http://schemas.openxmlformats.org/officeDocument/2006/relationships/image" Target="../media/image2.png"/><Relationship Id="rId1" Type="http://schemas.openxmlformats.org/officeDocument/2006/relationships/slideLayout" Target="../slideLayouts/slideLayout42.xml"/><Relationship Id="rId6" Type="http://schemas.openxmlformats.org/officeDocument/2006/relationships/slideLayout" Target="../slideLayouts/slideLayout47.xml"/><Relationship Id="rId11" Type="http://schemas.openxmlformats.org/officeDocument/2006/relationships/slideLayout" Target="../slideLayouts/slideLayout52.xml"/><Relationship Id="rId5" Type="http://schemas.openxmlformats.org/officeDocument/2006/relationships/slideLayout" Target="../slideLayouts/slideLayout46.xml"/><Relationship Id="rId15" Type="http://schemas.openxmlformats.org/officeDocument/2006/relationships/slideLayout" Target="../slideLayouts/slideLayout56.xml"/><Relationship Id="rId10" Type="http://schemas.openxmlformats.org/officeDocument/2006/relationships/slideLayout" Target="../slideLayouts/slideLayout51.xml"/><Relationship Id="rId19" Type="http://schemas.openxmlformats.org/officeDocument/2006/relationships/image" Target="../media/image1.png"/><Relationship Id="rId4" Type="http://schemas.openxmlformats.org/officeDocument/2006/relationships/slideLayout" Target="../slideLayouts/slideLayout45.xml"/><Relationship Id="rId9" Type="http://schemas.openxmlformats.org/officeDocument/2006/relationships/slideLayout" Target="../slideLayouts/slideLayout50.xml"/><Relationship Id="rId14"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FA772D0-90DD-4B70-91AB-9BA693BBE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848" r:id="rId1"/>
    <p:sldLayoutId id="2147484849" r:id="rId2"/>
    <p:sldLayoutId id="2147484850" r:id="rId3"/>
    <p:sldLayoutId id="2147484851" r:id="rId4"/>
    <p:sldLayoutId id="2147484852" r:id="rId5"/>
    <p:sldLayoutId id="2147484853" r:id="rId6"/>
    <p:sldLayoutId id="2147484854" r:id="rId7"/>
    <p:sldLayoutId id="2147484855" r:id="rId8"/>
    <p:sldLayoutId id="2147484856" r:id="rId9"/>
    <p:sldLayoutId id="2147484857" r:id="rId10"/>
    <p:sldLayoutId id="2147484858" r:id="rId11"/>
    <p:sldLayoutId id="2147484859" r:id="rId12"/>
    <p:sldLayoutId id="2147484860" r:id="rId13"/>
    <p:sldLayoutId id="2147484861" r:id="rId14"/>
    <p:sldLayoutId id="2147484862" r:id="rId15"/>
    <p:sldLayoutId id="2147484863" r:id="rId16"/>
    <p:sldLayoutId id="2147484864" r:id="rId17"/>
    <p:sldLayoutId id="2147484865" r:id="rId18"/>
    <p:sldLayoutId id="2147484866" r:id="rId19"/>
    <p:sldLayoutId id="2147484867" r:id="rId20"/>
    <p:sldLayoutId id="2147484868" r:id="rId21"/>
    <p:sldLayoutId id="2147484869" r:id="rId22"/>
    <p:sldLayoutId id="2147484870" r:id="rId23"/>
    <p:sldLayoutId id="2147484871" r:id="rId24"/>
    <p:sldLayoutId id="2147484872" r:id="rId25"/>
    <p:sldLayoutId id="2147484873" r:id="rId26"/>
    <p:sldLayoutId id="2147484874" r:id="rId27"/>
    <p:sldLayoutId id="2147484875" r:id="rId28"/>
    <p:sldLayoutId id="2147484876" r:id="rId29"/>
    <p:sldLayoutId id="2147484877" r:id="rId30"/>
    <p:sldLayoutId id="2147484878" r:id="rId31"/>
    <p:sldLayoutId id="2147484879" r:id="rId32"/>
    <p:sldLayoutId id="2147484880" r:id="rId33"/>
    <p:sldLayoutId id="2147484881" r:id="rId34"/>
    <p:sldLayoutId id="2147484882" r:id="rId35"/>
    <p:sldLayoutId id="2147484883" r:id="rId36"/>
    <p:sldLayoutId id="2147484884" r:id="rId37"/>
    <p:sldLayoutId id="2147484885" r:id="rId38"/>
    <p:sldLayoutId id="2147484886" r:id="rId39"/>
    <p:sldLayoutId id="2147484887" r:id="rId40"/>
    <p:sldLayoutId id="2147484888" r:id="rId4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122" name="Picture 24"/>
          <p:cNvPicPr>
            <a:picLocks noChangeAspect="1" noChangeArrowheads="1"/>
          </p:cNvPicPr>
          <p:nvPr/>
        </p:nvPicPr>
        <p:blipFill>
          <a:blip r:embed="rId19" cstate="print"/>
          <a:srcRect/>
          <a:stretch>
            <a:fillRect/>
          </a:stretch>
        </p:blipFill>
        <p:spPr bwMode="auto">
          <a:xfrm>
            <a:off x="4813300" y="3886200"/>
            <a:ext cx="4330700" cy="2768600"/>
          </a:xfrm>
          <a:prstGeom prst="rect">
            <a:avLst/>
          </a:prstGeom>
          <a:noFill/>
          <a:ln w="9525">
            <a:noFill/>
            <a:miter lim="800000"/>
            <a:headEnd/>
            <a:tailEnd/>
          </a:ln>
        </p:spPr>
      </p:pic>
      <p:pic>
        <p:nvPicPr>
          <p:cNvPr id="5123" name="Picture 23"/>
          <p:cNvPicPr>
            <a:picLocks noChangeAspect="1" noChangeArrowheads="1"/>
          </p:cNvPicPr>
          <p:nvPr/>
        </p:nvPicPr>
        <p:blipFill>
          <a:blip r:embed="rId20" cstate="print"/>
          <a:srcRect l="6447" t="8000"/>
          <a:stretch>
            <a:fillRect/>
          </a:stretch>
        </p:blipFill>
        <p:spPr bwMode="auto">
          <a:xfrm>
            <a:off x="0" y="69850"/>
            <a:ext cx="1447800" cy="1149350"/>
          </a:xfrm>
          <a:prstGeom prst="rect">
            <a:avLst/>
          </a:prstGeom>
          <a:noFill/>
          <a:ln w="9525">
            <a:noFill/>
            <a:miter lim="800000"/>
            <a:headEnd/>
            <a:tailEnd/>
          </a:ln>
        </p:spPr>
      </p:pic>
      <p:sp>
        <p:nvSpPr>
          <p:cNvPr id="14" name="Date Placeholder 3"/>
          <p:cNvSpPr>
            <a:spLocks noGrp="1"/>
          </p:cNvSpPr>
          <p:nvPr>
            <p:ph type="dt" sz="half" idx="2"/>
          </p:nvPr>
        </p:nvSpPr>
        <p:spPr>
          <a:xfrm>
            <a:off x="7010400" y="6553200"/>
            <a:ext cx="2133600" cy="228600"/>
          </a:xfrm>
          <a:prstGeom prst="rect">
            <a:avLst/>
          </a:prstGeom>
        </p:spPr>
        <p:txBody>
          <a:bodyPr/>
          <a:lstStyle>
            <a:lvl1pPr fontAlgn="auto">
              <a:spcBef>
                <a:spcPts val="0"/>
              </a:spcBef>
              <a:spcAft>
                <a:spcPts val="0"/>
              </a:spcAft>
              <a:defRPr sz="1200">
                <a:latin typeface="+mn-lt"/>
                <a:cs typeface="+mn-cs"/>
              </a:defRPr>
            </a:lvl1pPr>
          </a:lstStyle>
          <a:p>
            <a:pPr>
              <a:defRPr/>
            </a:pPr>
            <a:endParaRPr lang="en-US"/>
          </a:p>
        </p:txBody>
      </p:sp>
      <p:pic>
        <p:nvPicPr>
          <p:cNvPr id="5125" name="Picture 24"/>
          <p:cNvPicPr>
            <a:picLocks noChangeAspect="1" noChangeArrowheads="1"/>
          </p:cNvPicPr>
          <p:nvPr/>
        </p:nvPicPr>
        <p:blipFill>
          <a:blip r:embed="rId19" cstate="print"/>
          <a:srcRect/>
          <a:stretch>
            <a:fillRect/>
          </a:stretch>
        </p:blipFill>
        <p:spPr bwMode="auto">
          <a:xfrm>
            <a:off x="4813300" y="3886200"/>
            <a:ext cx="4330700" cy="2768600"/>
          </a:xfrm>
          <a:prstGeom prst="rect">
            <a:avLst/>
          </a:prstGeom>
          <a:noFill/>
          <a:ln w="9525">
            <a:noFill/>
            <a:miter lim="800000"/>
            <a:headEnd/>
            <a:tailEnd/>
          </a:ln>
        </p:spPr>
      </p:pic>
      <p:pic>
        <p:nvPicPr>
          <p:cNvPr id="5126" name="Picture 23"/>
          <p:cNvPicPr>
            <a:picLocks noChangeAspect="1" noChangeArrowheads="1"/>
          </p:cNvPicPr>
          <p:nvPr/>
        </p:nvPicPr>
        <p:blipFill>
          <a:blip r:embed="rId20" cstate="print"/>
          <a:srcRect l="6447" t="8000"/>
          <a:stretch>
            <a:fillRect/>
          </a:stretch>
        </p:blipFill>
        <p:spPr bwMode="auto">
          <a:xfrm>
            <a:off x="0" y="69850"/>
            <a:ext cx="1447800" cy="1149350"/>
          </a:xfrm>
          <a:prstGeom prst="rect">
            <a:avLst/>
          </a:prstGeom>
          <a:noFill/>
          <a:ln w="9525">
            <a:noFill/>
            <a:miter lim="800000"/>
            <a:headEnd/>
            <a:tailEnd/>
          </a:ln>
        </p:spPr>
      </p:pic>
      <p:sp>
        <p:nvSpPr>
          <p:cNvPr id="15" name="Slide Number Placeholder 5"/>
          <p:cNvSpPr txBox="1">
            <a:spLocks/>
          </p:cNvSpPr>
          <p:nvPr/>
        </p:nvSpPr>
        <p:spPr>
          <a:xfrm>
            <a:off x="7010400" y="6553200"/>
            <a:ext cx="2133600" cy="228600"/>
          </a:xfrm>
          <a:prstGeom prst="rect">
            <a:avLst/>
          </a:prstGeom>
        </p:spPr>
        <p:txBody>
          <a:bodyPr anchor="ctr"/>
          <a:lstStyle>
            <a:lvl1pPr algn="ctr">
              <a:defRPr sz="1200"/>
            </a:lvl1pPr>
          </a:lstStyle>
          <a:p>
            <a:pPr rtl="1">
              <a:defRPr/>
            </a:pPr>
            <a:fld id="{712B4238-2EF4-4F57-B7BC-DCB8FF629052}" type="slidenum">
              <a:rPr lang="en-US" smtClean="0">
                <a:latin typeface="Arial" charset="0"/>
                <a:cs typeface="Arial" charset="0"/>
              </a:rPr>
              <a:pPr rtl="1">
                <a:defRPr/>
              </a:pPr>
              <a:t>‹#›</a:t>
            </a:fld>
            <a:endParaRPr lang="en-US" dirty="0">
              <a:latin typeface="Arial" charset="0"/>
              <a:cs typeface="Arial" charset="0"/>
            </a:endParaRPr>
          </a:p>
        </p:txBody>
      </p:sp>
    </p:spTree>
  </p:cSld>
  <p:clrMap bg1="lt1" tx1="dk1" bg2="lt2" tx2="dk2" accent1="accent1" accent2="accent2" accent3="accent3" accent4="accent4" accent5="accent5" accent6="accent6" hlink="hlink" folHlink="folHlink"/>
  <p:sldLayoutIdLst>
    <p:sldLayoutId id="2147484889" r:id="rId1"/>
    <p:sldLayoutId id="2147484890" r:id="rId2"/>
    <p:sldLayoutId id="2147484891" r:id="rId3"/>
    <p:sldLayoutId id="2147484892" r:id="rId4"/>
    <p:sldLayoutId id="2147484893" r:id="rId5"/>
    <p:sldLayoutId id="2147484894" r:id="rId6"/>
    <p:sldLayoutId id="2147484895" r:id="rId7"/>
    <p:sldLayoutId id="2147484896" r:id="rId8"/>
    <p:sldLayoutId id="2147484897" r:id="rId9"/>
    <p:sldLayoutId id="2147484898" r:id="rId10"/>
    <p:sldLayoutId id="2147484899" r:id="rId11"/>
    <p:sldLayoutId id="2147484900" r:id="rId12"/>
    <p:sldLayoutId id="2147484901" r:id="rId13"/>
    <p:sldLayoutId id="2147484902" r:id="rId14"/>
    <p:sldLayoutId id="2147484903" r:id="rId15"/>
    <p:sldLayoutId id="2147484904" r:id="rId16"/>
    <p:sldLayoutId id="2147484905" r:id="rId17"/>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tra.gov.lb/" TargetMode="Externa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5.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42.xml"/><Relationship Id="rId1" Type="http://schemas.openxmlformats.org/officeDocument/2006/relationships/vmlDrawing" Target="../drawings/vmlDrawing3.vml"/><Relationship Id="rId4" Type="http://schemas.openxmlformats.org/officeDocument/2006/relationships/oleObject" Target="../embeddings/Microsoft_Office_Excel_Chart3.xls"/></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49.xml"/><Relationship Id="rId1" Type="http://schemas.openxmlformats.org/officeDocument/2006/relationships/themeOverride" Target="../theme/themeOverride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4.xml"/></Relationships>
</file>

<file path=ppt/slides/_rels/slide16.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3.xml"/><Relationship Id="rId1" Type="http://schemas.openxmlformats.org/officeDocument/2006/relationships/slideLayout" Target="../slideLayouts/slideLayout51.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47.xml"/><Relationship Id="rId1" Type="http://schemas.openxmlformats.org/officeDocument/2006/relationships/themeOverride" Target="../theme/themeOverride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6.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46.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52.xml"/><Relationship Id="rId1" Type="http://schemas.openxmlformats.org/officeDocument/2006/relationships/themeOverride" Target="../theme/themeOverride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8.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50.xml"/><Relationship Id="rId1" Type="http://schemas.openxmlformats.org/officeDocument/2006/relationships/themeOverride" Target="../theme/themeOverride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6.xml"/></Relationships>
</file>

<file path=ppt/slides/_rels/slide2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hyperlink" Target="http://www.internetworldstats.com/middle.htm" TargetMode="External"/><Relationship Id="rId1" Type="http://schemas.openxmlformats.org/officeDocument/2006/relationships/slideLayout" Target="../slideLayouts/slideLayout57.xml"/></Relationships>
</file>

<file path=ppt/slides/_rels/slide2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23.xml"/><Relationship Id="rId1" Type="http://schemas.openxmlformats.org/officeDocument/2006/relationships/slideLayout" Target="../slideLayouts/slideLayout57.xml"/></Relationships>
</file>

<file path=ppt/slides/_rels/slide2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4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2.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54.xml"/><Relationship Id="rId1" Type="http://schemas.openxmlformats.org/officeDocument/2006/relationships/themeOverride" Target="../theme/themeOverride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8.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2.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2.xml"/><Relationship Id="rId1" Type="http://schemas.openxmlformats.org/officeDocument/2006/relationships/vmlDrawing" Target="../drawings/vmlDrawing2.vml"/><Relationship Id="rId5" Type="http://schemas.openxmlformats.org/officeDocument/2006/relationships/oleObject" Target="../embeddings/Microsoft_Office_Excel_Chart2.xls"/><Relationship Id="rId4" Type="http://schemas.openxmlformats.org/officeDocument/2006/relationships/oleObject" Target="../embeddings/Microsoft_Office_Excel_Chart1.xls"/></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4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4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4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solidFill>
            <a:srgbClr val="8381AD"/>
          </a:solidFill>
        </p:spPr>
        <p:txBody>
          <a:bodyPr rtlCol="0">
            <a:normAutofit fontScale="92500" lnSpcReduction="20000"/>
          </a:bodyPr>
          <a:lstStyle/>
          <a:p>
            <a:pPr>
              <a:defRPr/>
            </a:pPr>
            <a:r>
              <a:rPr sz="3600" dirty="0"/>
              <a:t>Telecommunications Liberalization and Regulatory Framework in Lebanon</a:t>
            </a:r>
          </a:p>
          <a:p>
            <a:pPr>
              <a:defRPr/>
            </a:pPr>
            <a:r>
              <a:rPr sz="3600" dirty="0"/>
              <a:t>Re-farming for Broadband Lebanon</a:t>
            </a:r>
          </a:p>
        </p:txBody>
      </p:sp>
      <p:sp>
        <p:nvSpPr>
          <p:cNvPr id="3" name="Subtitle 2"/>
          <p:cNvSpPr txBox="1">
            <a:spLocks/>
          </p:cNvSpPr>
          <p:nvPr/>
        </p:nvSpPr>
        <p:spPr>
          <a:xfrm>
            <a:off x="304800" y="4419600"/>
            <a:ext cx="8534400" cy="1828800"/>
          </a:xfrm>
          <a:prstGeom prst="rect">
            <a:avLst/>
          </a:prstGeom>
        </p:spPr>
        <p:txBody>
          <a:bodyPr/>
          <a:lstStyle/>
          <a:p>
            <a:pPr algn="r" rtl="1" eaLnBrk="0" fontAlgn="auto" hangingPunct="0">
              <a:spcBef>
                <a:spcPct val="20000"/>
              </a:spcBef>
              <a:spcAft>
                <a:spcPts val="0"/>
              </a:spcAft>
              <a:defRPr/>
            </a:pPr>
            <a:r>
              <a:rPr lang="en-US" sz="2000" b="1" i="1" dirty="0">
                <a:latin typeface="+mn-lt"/>
                <a:cs typeface="+mn-cs"/>
              </a:rPr>
              <a:t>Dr. Imad Y. Hoballah</a:t>
            </a:r>
          </a:p>
          <a:p>
            <a:pPr algn="r" rtl="1" eaLnBrk="0" fontAlgn="auto" hangingPunct="0">
              <a:spcBef>
                <a:spcPct val="20000"/>
              </a:spcBef>
              <a:spcAft>
                <a:spcPts val="0"/>
              </a:spcAft>
              <a:defRPr/>
            </a:pPr>
            <a:r>
              <a:rPr lang="en-US" sz="2000" b="1" i="1" dirty="0">
                <a:latin typeface="+mn-lt"/>
                <a:cs typeface="+mn-cs"/>
              </a:rPr>
              <a:t>Commissioner, Board Member, Head of Telecommunications Technologies Unit</a:t>
            </a:r>
          </a:p>
          <a:p>
            <a:pPr algn="r" rtl="1" eaLnBrk="0" fontAlgn="auto" hangingPunct="0">
              <a:spcBef>
                <a:spcPct val="20000"/>
              </a:spcBef>
              <a:spcAft>
                <a:spcPts val="0"/>
              </a:spcAft>
              <a:defRPr/>
            </a:pPr>
            <a:r>
              <a:rPr lang="en-US" sz="2000" b="1" i="1" dirty="0">
                <a:latin typeface="+mn-lt"/>
                <a:cs typeface="+mn-cs"/>
              </a:rPr>
              <a:t>Telecommunications Regulatory Authority </a:t>
            </a:r>
            <a:r>
              <a:rPr lang="en-US" sz="2000" b="1" i="1" dirty="0"/>
              <a:t>(TRA)</a:t>
            </a:r>
            <a:endParaRPr lang="en-US" sz="2000" b="1" i="1" dirty="0">
              <a:latin typeface="+mn-lt"/>
              <a:cs typeface="+mn-cs"/>
            </a:endParaRPr>
          </a:p>
          <a:p>
            <a:pPr algn="r" rtl="1" eaLnBrk="0" fontAlgn="auto" hangingPunct="0">
              <a:spcBef>
                <a:spcPct val="20000"/>
              </a:spcBef>
              <a:spcAft>
                <a:spcPts val="0"/>
              </a:spcAft>
              <a:defRPr/>
            </a:pPr>
            <a:r>
              <a:rPr lang="en-US" sz="2000" b="1" i="1" dirty="0">
                <a:latin typeface="+mn-lt"/>
                <a:cs typeface="+mn-cs"/>
              </a:rPr>
              <a:t>Lebanon</a:t>
            </a:r>
          </a:p>
          <a:p>
            <a:pPr algn="r" rtl="1" eaLnBrk="0" fontAlgn="auto" hangingPunct="0">
              <a:spcBef>
                <a:spcPct val="20000"/>
              </a:spcBef>
              <a:spcAft>
                <a:spcPts val="0"/>
              </a:spcAft>
              <a:defRPr/>
            </a:pPr>
            <a:r>
              <a:rPr lang="en-US" sz="1600" b="1" i="1" dirty="0">
                <a:latin typeface="+mn-lt"/>
                <a:cs typeface="+mn-cs"/>
                <a:hlinkClick r:id="rId2"/>
              </a:rPr>
              <a:t>www.tra.gov.lb</a:t>
            </a:r>
            <a:endParaRPr lang="en-US" sz="1600" b="1" i="1" dirty="0">
              <a:latin typeface="+mj-lt"/>
              <a:cs typeface="+mn-cs"/>
            </a:endParaRPr>
          </a:p>
          <a:p>
            <a:pPr algn="r" rtl="1" eaLnBrk="0" fontAlgn="auto" hangingPunct="0">
              <a:spcBef>
                <a:spcPct val="20000"/>
              </a:spcBef>
              <a:spcAft>
                <a:spcPts val="0"/>
              </a:spcAft>
              <a:defRPr/>
            </a:pPr>
            <a:endParaRPr lang="en-US" sz="2000" b="1" i="1" dirty="0">
              <a:latin typeface="+mj-lt"/>
              <a:cs typeface="+mn-cs"/>
            </a:endParaRPr>
          </a:p>
          <a:p>
            <a:pPr algn="r" rtl="1" eaLnBrk="0" fontAlgn="auto" hangingPunct="0">
              <a:spcBef>
                <a:spcPct val="20000"/>
              </a:spcBef>
              <a:spcAft>
                <a:spcPts val="0"/>
              </a:spcAft>
              <a:defRPr/>
            </a:pPr>
            <a:endParaRPr lang="en-US" sz="1600" b="1"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Text Placeholder 49"/>
          <p:cNvSpPr>
            <a:spLocks noGrp="1"/>
          </p:cNvSpPr>
          <p:nvPr>
            <p:ph type="body" sz="quarter" idx="10"/>
          </p:nvPr>
        </p:nvSpPr>
        <p:spPr>
          <a:xfrm>
            <a:off x="1447800" y="76200"/>
            <a:ext cx="7696200" cy="1066800"/>
          </a:xfrm>
          <a:solidFill>
            <a:srgbClr val="8381AD"/>
          </a:solidFill>
        </p:spPr>
        <p:txBody>
          <a:bodyPr/>
          <a:lstStyle/>
          <a:p>
            <a:pPr marL="0" indent="0" eaLnBrk="1" hangingPunct="1">
              <a:buFont typeface="Arial" pitchFamily="34" charset="0"/>
              <a:buNone/>
              <a:defRPr/>
            </a:pPr>
            <a:r>
              <a:rPr sz="2000"/>
              <a:t>Only a limited range of applications and services is offered in Lebanon </a:t>
            </a:r>
            <a:endParaRPr altLang="ar-SA" sz="2000">
              <a:effectLst>
                <a:outerShdw blurRad="38100" dist="38100" dir="2700000" algn="tl">
                  <a:srgbClr val="000000">
                    <a:alpha val="43137"/>
                  </a:srgbClr>
                </a:outerShdw>
              </a:effectLst>
            </a:endParaRPr>
          </a:p>
        </p:txBody>
      </p:sp>
      <p:sp>
        <p:nvSpPr>
          <p:cNvPr id="61443" name="Rectangle 48"/>
          <p:cNvSpPr>
            <a:spLocks noChangeArrowheads="1"/>
          </p:cNvSpPr>
          <p:nvPr/>
        </p:nvSpPr>
        <p:spPr bwMode="auto">
          <a:xfrm>
            <a:off x="381000" y="4953000"/>
            <a:ext cx="8153400" cy="1169988"/>
          </a:xfrm>
          <a:prstGeom prst="rect">
            <a:avLst/>
          </a:prstGeom>
          <a:noFill/>
          <a:ln w="9525">
            <a:noFill/>
            <a:miter lim="800000"/>
            <a:headEnd/>
            <a:tailEnd/>
          </a:ln>
        </p:spPr>
        <p:txBody>
          <a:bodyPr>
            <a:spAutoFit/>
          </a:bodyPr>
          <a:lstStyle/>
          <a:p>
            <a:pPr marL="465138" indent="-465138" eaLnBrk="0" hangingPunct="0"/>
            <a:r>
              <a:rPr lang="en-US" sz="1400">
                <a:solidFill>
                  <a:srgbClr val="000000"/>
                </a:solidFill>
              </a:rPr>
              <a:t>Estimation of bandwidth requirements for the UK households:</a:t>
            </a:r>
          </a:p>
          <a:p>
            <a:pPr marL="465138" indent="-465138" eaLnBrk="0" hangingPunct="0">
              <a:buFont typeface="Wingdings" pitchFamily="2" charset="2"/>
              <a:buChar char="§"/>
            </a:pPr>
            <a:r>
              <a:rPr lang="en-US" sz="1400">
                <a:solidFill>
                  <a:srgbClr val="000000"/>
                </a:solidFill>
              </a:rPr>
              <a:t>By 2008, demand for the most bandwidth intensive households could reach 18 Mbps downstream and 3 Mbps upstream </a:t>
            </a:r>
          </a:p>
          <a:p>
            <a:pPr marL="465138" indent="-465138" eaLnBrk="0" hangingPunct="0">
              <a:buFont typeface="Wingdings" pitchFamily="2" charset="2"/>
              <a:buChar char="§"/>
            </a:pPr>
            <a:r>
              <a:rPr lang="en-US" sz="1400">
                <a:solidFill>
                  <a:srgbClr val="000000"/>
                </a:solidFill>
              </a:rPr>
              <a:t>By 2012, the bandwidth demand for the most intensive bandwidth households could reach 23 Mbps downstream and 14 Mbps upstream  </a:t>
            </a:r>
          </a:p>
        </p:txBody>
      </p:sp>
      <p:sp>
        <p:nvSpPr>
          <p:cNvPr id="61444" name="TextBox 50"/>
          <p:cNvSpPr txBox="1">
            <a:spLocks noChangeArrowheads="1"/>
          </p:cNvSpPr>
          <p:nvPr/>
        </p:nvSpPr>
        <p:spPr bwMode="auto">
          <a:xfrm>
            <a:off x="533400" y="6324600"/>
            <a:ext cx="6705600" cy="276225"/>
          </a:xfrm>
          <a:prstGeom prst="rect">
            <a:avLst/>
          </a:prstGeom>
          <a:noFill/>
          <a:ln w="9525">
            <a:noFill/>
            <a:miter lim="800000"/>
            <a:headEnd/>
            <a:tailEnd/>
          </a:ln>
        </p:spPr>
        <p:txBody>
          <a:bodyPr>
            <a:spAutoFit/>
          </a:bodyPr>
          <a:lstStyle/>
          <a:p>
            <a:r>
              <a:rPr lang="en-US" sz="1200" i="1"/>
              <a:t>Source: </a:t>
            </a:r>
            <a:r>
              <a:rPr lang="en-US" sz="1200"/>
              <a:t>New Zealand National Broadband Strategy , Broadband Stakeholder Group UK</a:t>
            </a:r>
            <a:endParaRPr lang="en-US" sz="1200" i="1"/>
          </a:p>
        </p:txBody>
      </p:sp>
      <p:grpSp>
        <p:nvGrpSpPr>
          <p:cNvPr id="61445" name="Group 54"/>
          <p:cNvGrpSpPr>
            <a:grpSpLocks/>
          </p:cNvGrpSpPr>
          <p:nvPr/>
        </p:nvGrpSpPr>
        <p:grpSpPr bwMode="auto">
          <a:xfrm>
            <a:off x="1066800" y="1219200"/>
            <a:ext cx="7246938" cy="3733800"/>
            <a:chOff x="373812" y="1214642"/>
            <a:chExt cx="8382000" cy="4321181"/>
          </a:xfrm>
        </p:grpSpPr>
        <p:sp>
          <p:nvSpPr>
            <p:cNvPr id="5" name="Rectangle 4"/>
            <p:cNvSpPr/>
            <p:nvPr/>
          </p:nvSpPr>
          <p:spPr>
            <a:xfrm>
              <a:off x="373812" y="4365504"/>
              <a:ext cx="2711986" cy="15249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p>
              <a:pPr algn="r">
                <a:defRPr/>
              </a:pPr>
              <a:r>
                <a:rPr lang="en-US" sz="1200" b="1" dirty="0"/>
                <a:t>Teleconference </a:t>
              </a:r>
            </a:p>
          </p:txBody>
        </p:sp>
        <p:sp>
          <p:nvSpPr>
            <p:cNvPr id="6" name="Rectangle 5"/>
            <p:cNvSpPr/>
            <p:nvPr/>
          </p:nvSpPr>
          <p:spPr>
            <a:xfrm>
              <a:off x="373812" y="4130337"/>
              <a:ext cx="2711986" cy="15249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p>
              <a:pPr algn="r">
                <a:defRPr/>
              </a:pPr>
              <a:r>
                <a:rPr lang="en-US" sz="1200" b="1" dirty="0"/>
                <a:t>Online games </a:t>
              </a:r>
            </a:p>
          </p:txBody>
        </p:sp>
        <p:sp>
          <p:nvSpPr>
            <p:cNvPr id="7" name="Rectangle 6"/>
            <p:cNvSpPr/>
            <p:nvPr/>
          </p:nvSpPr>
          <p:spPr>
            <a:xfrm>
              <a:off x="373812" y="3895171"/>
              <a:ext cx="2711986" cy="15249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p>
              <a:pPr algn="r">
                <a:defRPr/>
              </a:pPr>
              <a:r>
                <a:rPr lang="en-US" sz="1200" b="1" dirty="0"/>
                <a:t>MP3 streaming </a:t>
              </a:r>
            </a:p>
          </p:txBody>
        </p:sp>
        <p:sp>
          <p:nvSpPr>
            <p:cNvPr id="8" name="Rectangle 7"/>
            <p:cNvSpPr/>
            <p:nvPr/>
          </p:nvSpPr>
          <p:spPr>
            <a:xfrm>
              <a:off x="373812" y="3660005"/>
              <a:ext cx="2711986" cy="15249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p>
              <a:pPr algn="r">
                <a:defRPr/>
              </a:pPr>
              <a:r>
                <a:rPr lang="en-US" sz="1200" b="1" dirty="0"/>
                <a:t>Video Conference </a:t>
              </a:r>
            </a:p>
          </p:txBody>
        </p:sp>
        <p:sp>
          <p:nvSpPr>
            <p:cNvPr id="9" name="Rectangle 8"/>
            <p:cNvSpPr/>
            <p:nvPr/>
          </p:nvSpPr>
          <p:spPr>
            <a:xfrm>
              <a:off x="373812" y="3424838"/>
              <a:ext cx="2711986" cy="15249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p>
              <a:pPr algn="r">
                <a:defRPr/>
              </a:pPr>
              <a:r>
                <a:rPr lang="en-US" sz="1200" b="1" dirty="0" err="1"/>
                <a:t>Multiplayers</a:t>
              </a:r>
              <a:r>
                <a:rPr lang="en-US" sz="1200" b="1" dirty="0"/>
                <a:t> game </a:t>
              </a:r>
            </a:p>
          </p:txBody>
        </p:sp>
        <p:sp>
          <p:nvSpPr>
            <p:cNvPr id="10" name="Rectangle 9"/>
            <p:cNvSpPr/>
            <p:nvPr/>
          </p:nvSpPr>
          <p:spPr>
            <a:xfrm>
              <a:off x="373812" y="3189672"/>
              <a:ext cx="2711986" cy="15249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p>
              <a:pPr algn="r">
                <a:defRPr/>
              </a:pPr>
              <a:r>
                <a:rPr lang="en-US" sz="1200" b="1" dirty="0"/>
                <a:t>Video Streaming </a:t>
              </a:r>
            </a:p>
          </p:txBody>
        </p:sp>
        <p:sp>
          <p:nvSpPr>
            <p:cNvPr id="11" name="Rectangle 10"/>
            <p:cNvSpPr/>
            <p:nvPr/>
          </p:nvSpPr>
          <p:spPr>
            <a:xfrm>
              <a:off x="373812" y="2952668"/>
              <a:ext cx="2711986" cy="15432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p>
              <a:pPr algn="r">
                <a:defRPr/>
              </a:pPr>
              <a:r>
                <a:rPr lang="en-US" sz="1200" b="1" dirty="0"/>
                <a:t>Video on Demand </a:t>
              </a:r>
            </a:p>
          </p:txBody>
        </p:sp>
        <p:sp>
          <p:nvSpPr>
            <p:cNvPr id="12" name="Rectangle 11"/>
            <p:cNvSpPr/>
            <p:nvPr/>
          </p:nvSpPr>
          <p:spPr>
            <a:xfrm>
              <a:off x="373812" y="2717502"/>
              <a:ext cx="2711986" cy="15432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p>
              <a:pPr algn="r">
                <a:defRPr/>
              </a:pPr>
              <a:r>
                <a:rPr lang="en-US" sz="1200" b="1" dirty="0"/>
                <a:t>Multi-Channel TV </a:t>
              </a:r>
            </a:p>
          </p:txBody>
        </p:sp>
        <p:sp>
          <p:nvSpPr>
            <p:cNvPr id="13" name="Rectangle 12"/>
            <p:cNvSpPr/>
            <p:nvPr/>
          </p:nvSpPr>
          <p:spPr>
            <a:xfrm>
              <a:off x="373812" y="2482335"/>
              <a:ext cx="2711986" cy="15432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p>
              <a:pPr algn="r">
                <a:defRPr/>
              </a:pPr>
              <a:r>
                <a:rPr lang="en-US" sz="1200" b="1" dirty="0"/>
                <a:t>Quality Video Streaming </a:t>
              </a:r>
            </a:p>
          </p:txBody>
        </p:sp>
        <p:sp>
          <p:nvSpPr>
            <p:cNvPr id="14" name="Rectangle 13"/>
            <p:cNvSpPr/>
            <p:nvPr/>
          </p:nvSpPr>
          <p:spPr>
            <a:xfrm>
              <a:off x="373812" y="2247169"/>
              <a:ext cx="2711986" cy="15432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p>
              <a:pPr algn="r">
                <a:defRPr/>
              </a:pPr>
              <a:r>
                <a:rPr lang="en-US" sz="1200" b="1" dirty="0"/>
                <a:t>5 second CD download </a:t>
              </a:r>
            </a:p>
          </p:txBody>
        </p:sp>
        <p:sp>
          <p:nvSpPr>
            <p:cNvPr id="15" name="Rectangle 14"/>
            <p:cNvSpPr/>
            <p:nvPr/>
          </p:nvSpPr>
          <p:spPr>
            <a:xfrm>
              <a:off x="373812" y="4600670"/>
              <a:ext cx="2711986" cy="15249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p>
              <a:pPr algn="r">
                <a:defRPr/>
              </a:pPr>
              <a:r>
                <a:rPr lang="en-US" sz="1200" b="1" dirty="0"/>
                <a:t>Web Surfing </a:t>
              </a:r>
            </a:p>
          </p:txBody>
        </p:sp>
        <p:sp>
          <p:nvSpPr>
            <p:cNvPr id="16" name="Rectangle 15"/>
            <p:cNvSpPr/>
            <p:nvPr/>
          </p:nvSpPr>
          <p:spPr>
            <a:xfrm>
              <a:off x="373812" y="2012003"/>
              <a:ext cx="2711986" cy="15432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p>
              <a:pPr algn="r">
                <a:defRPr/>
              </a:pPr>
              <a:r>
                <a:rPr lang="en-US" sz="1200" b="1" dirty="0"/>
                <a:t>Virtual Reality </a:t>
              </a:r>
            </a:p>
          </p:txBody>
        </p:sp>
        <p:sp>
          <p:nvSpPr>
            <p:cNvPr id="17" name="Rectangle 16"/>
            <p:cNvSpPr/>
            <p:nvPr/>
          </p:nvSpPr>
          <p:spPr>
            <a:xfrm>
              <a:off x="373812" y="4835836"/>
              <a:ext cx="2711986" cy="15249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p>
              <a:pPr algn="r">
                <a:defRPr/>
              </a:pPr>
              <a:r>
                <a:rPr lang="en-US" sz="1200" b="1" dirty="0"/>
                <a:t>VOIP </a:t>
              </a:r>
            </a:p>
          </p:txBody>
        </p:sp>
        <p:sp>
          <p:nvSpPr>
            <p:cNvPr id="18" name="Rectangle 17"/>
            <p:cNvSpPr/>
            <p:nvPr/>
          </p:nvSpPr>
          <p:spPr>
            <a:xfrm>
              <a:off x="373812" y="1776836"/>
              <a:ext cx="2711986" cy="15432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p>
              <a:pPr algn="r">
                <a:defRPr/>
              </a:pPr>
              <a:r>
                <a:rPr lang="en-US" sz="1200" b="1" dirty="0" err="1"/>
                <a:t>Telepresence</a:t>
              </a:r>
              <a:r>
                <a:rPr lang="en-US" sz="1200" b="1" dirty="0"/>
                <a:t> </a:t>
              </a:r>
            </a:p>
          </p:txBody>
        </p:sp>
        <p:sp>
          <p:nvSpPr>
            <p:cNvPr id="19" name="Rectangle 18"/>
            <p:cNvSpPr/>
            <p:nvPr/>
          </p:nvSpPr>
          <p:spPr>
            <a:xfrm>
              <a:off x="373812" y="5071003"/>
              <a:ext cx="2711986" cy="15249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p>
              <a:pPr algn="r">
                <a:defRPr/>
              </a:pPr>
              <a:r>
                <a:rPr lang="en-US" sz="1200" b="1" dirty="0"/>
                <a:t>Email </a:t>
              </a:r>
            </a:p>
          </p:txBody>
        </p:sp>
        <p:grpSp>
          <p:nvGrpSpPr>
            <p:cNvPr id="61463" name="Group 53"/>
            <p:cNvGrpSpPr>
              <a:grpSpLocks/>
            </p:cNvGrpSpPr>
            <p:nvPr/>
          </p:nvGrpSpPr>
          <p:grpSpPr bwMode="auto">
            <a:xfrm>
              <a:off x="609600" y="1214642"/>
              <a:ext cx="8146212" cy="4321181"/>
              <a:chOff x="609600" y="1214642"/>
              <a:chExt cx="8146212" cy="4321181"/>
            </a:xfrm>
          </p:grpSpPr>
          <p:sp>
            <p:nvSpPr>
              <p:cNvPr id="4" name="Rectangle 3"/>
              <p:cNvSpPr/>
              <p:nvPr/>
            </p:nvSpPr>
            <p:spPr>
              <a:xfrm>
                <a:off x="608839" y="1367133"/>
                <a:ext cx="8146973" cy="4168690"/>
              </a:xfrm>
              <a:prstGeom prst="rect">
                <a:avLst/>
              </a:prstGeom>
              <a:solidFill>
                <a:srgbClr val="D8D4E4">
                  <a:alpha val="14118"/>
                </a:srgbClr>
              </a:solidFill>
              <a:ln w="19050">
                <a:solidFill>
                  <a:srgbClr val="605E90"/>
                </a:solidFill>
              </a:ln>
            </p:spPr>
            <p:style>
              <a:lnRef idx="1">
                <a:schemeClr val="accent4"/>
              </a:lnRef>
              <a:fillRef idx="2">
                <a:schemeClr val="accent4"/>
              </a:fillRef>
              <a:effectRef idx="1">
                <a:schemeClr val="accent4"/>
              </a:effectRef>
              <a:fontRef idx="minor">
                <a:schemeClr val="dk1"/>
              </a:fontRef>
            </p:style>
            <p:txBody>
              <a:bodyPr anchor="ctr"/>
              <a:lstStyle/>
              <a:p>
                <a:pPr algn="ctr">
                  <a:defRPr/>
                </a:pPr>
                <a:endParaRPr lang="en-US" sz="1200"/>
              </a:p>
            </p:txBody>
          </p:sp>
          <p:sp>
            <p:nvSpPr>
              <p:cNvPr id="20" name="Rectangle 19"/>
              <p:cNvSpPr/>
              <p:nvPr/>
            </p:nvSpPr>
            <p:spPr>
              <a:xfrm>
                <a:off x="2498232" y="5333727"/>
                <a:ext cx="826265" cy="17270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p>
                <a:pPr algn="r">
                  <a:defRPr/>
                </a:pPr>
                <a:r>
                  <a:rPr lang="en-US" sz="1200" b="1" dirty="0"/>
                  <a:t>0.01</a:t>
                </a:r>
              </a:p>
            </p:txBody>
          </p:sp>
          <p:sp>
            <p:nvSpPr>
              <p:cNvPr id="21" name="Rectangle 20"/>
              <p:cNvSpPr/>
              <p:nvPr/>
            </p:nvSpPr>
            <p:spPr>
              <a:xfrm>
                <a:off x="3915735" y="5333727"/>
                <a:ext cx="826265" cy="17270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p>
                <a:pPr algn="r">
                  <a:defRPr/>
                </a:pPr>
                <a:r>
                  <a:rPr lang="en-US" sz="1200" b="1" dirty="0"/>
                  <a:t>0.1</a:t>
                </a:r>
              </a:p>
            </p:txBody>
          </p:sp>
          <p:sp>
            <p:nvSpPr>
              <p:cNvPr id="22" name="Rectangle 21"/>
              <p:cNvSpPr/>
              <p:nvPr/>
            </p:nvSpPr>
            <p:spPr>
              <a:xfrm>
                <a:off x="5107393" y="5333727"/>
                <a:ext cx="826265" cy="17270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p>
                <a:pPr algn="ctr">
                  <a:defRPr/>
                </a:pPr>
                <a:r>
                  <a:rPr lang="en-US" sz="1200" b="1" dirty="0"/>
                  <a:t>1</a:t>
                </a:r>
              </a:p>
            </p:txBody>
          </p:sp>
          <p:sp>
            <p:nvSpPr>
              <p:cNvPr id="23" name="Rectangle 22"/>
              <p:cNvSpPr/>
              <p:nvPr/>
            </p:nvSpPr>
            <p:spPr>
              <a:xfrm>
                <a:off x="6203571" y="5333727"/>
                <a:ext cx="826265" cy="17270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p>
                <a:pPr algn="ctr">
                  <a:defRPr/>
                </a:pPr>
                <a:r>
                  <a:rPr lang="en-US" sz="1200" b="1" dirty="0"/>
                  <a:t>10</a:t>
                </a:r>
              </a:p>
            </p:txBody>
          </p:sp>
          <p:sp>
            <p:nvSpPr>
              <p:cNvPr id="24" name="Rectangle 23"/>
              <p:cNvSpPr/>
              <p:nvPr/>
            </p:nvSpPr>
            <p:spPr>
              <a:xfrm>
                <a:off x="7327292" y="5333727"/>
                <a:ext cx="826265" cy="17270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p>
                <a:pPr algn="ctr">
                  <a:defRPr/>
                </a:pPr>
                <a:r>
                  <a:rPr lang="en-US" sz="1200" b="1" dirty="0"/>
                  <a:t>100</a:t>
                </a:r>
              </a:p>
            </p:txBody>
          </p:sp>
          <p:sp>
            <p:nvSpPr>
              <p:cNvPr id="25" name="Rectangle 24"/>
              <p:cNvSpPr/>
              <p:nvPr/>
            </p:nvSpPr>
            <p:spPr>
              <a:xfrm>
                <a:off x="608839" y="1214642"/>
                <a:ext cx="8146973" cy="383983"/>
              </a:xfrm>
              <a:prstGeom prst="rect">
                <a:avLst/>
              </a:prstGeom>
              <a:ln>
                <a:solidFill>
                  <a:srgbClr val="75689F"/>
                </a:solidFill>
                <a:headEnd/>
                <a:tailEnd/>
              </a:ln>
            </p:spPr>
            <p:style>
              <a:lnRef idx="1">
                <a:schemeClr val="accent4"/>
              </a:lnRef>
              <a:fillRef idx="3">
                <a:schemeClr val="accent4"/>
              </a:fillRef>
              <a:effectRef idx="2">
                <a:schemeClr val="accent4"/>
              </a:effectRef>
              <a:fontRef idx="minor">
                <a:schemeClr val="lt1"/>
              </a:fontRef>
            </p:style>
            <p:txBody>
              <a:bodyPr anchor="ctr"/>
              <a:lstStyle/>
              <a:p>
                <a:pPr algn="ctr" eaLnBrk="0" hangingPunct="0">
                  <a:defRPr/>
                </a:pPr>
                <a:r>
                  <a:rPr lang="en-US" altLang="ar-SA" b="1" dirty="0">
                    <a:solidFill>
                      <a:schemeClr val="bg1"/>
                    </a:solidFill>
                    <a:effectLst>
                      <a:outerShdw blurRad="38100" dist="38100" dir="2700000" algn="tl">
                        <a:srgbClr val="000000">
                          <a:alpha val="43137"/>
                        </a:srgbClr>
                      </a:outerShdw>
                    </a:effectLst>
                    <a:latin typeface="Arial" pitchFamily="34" charset="0"/>
                  </a:rPr>
                  <a:t>Indicative Application Bandwidth Demand (Mbps) </a:t>
                </a:r>
              </a:p>
            </p:txBody>
          </p:sp>
          <p:cxnSp>
            <p:nvCxnSpPr>
              <p:cNvPr id="26" name="Straight Connector 25"/>
              <p:cNvCxnSpPr/>
              <p:nvPr/>
            </p:nvCxnSpPr>
            <p:spPr>
              <a:xfrm rot="16200000" flipH="1">
                <a:off x="1258666" y="3563550"/>
                <a:ext cx="3652427" cy="1837"/>
              </a:xfrm>
              <a:prstGeom prst="line">
                <a:avLst/>
              </a:prstGeom>
              <a:ln>
                <a:solidFill>
                  <a:srgbClr val="75689F"/>
                </a:solidFill>
              </a:ln>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rot="16200000" flipH="1">
                <a:off x="2680761" y="3564468"/>
                <a:ext cx="365242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4842820" y="3565387"/>
                <a:ext cx="3654263" cy="0"/>
              </a:xfrm>
              <a:prstGeom prst="line">
                <a:avLst/>
              </a:prstGeom>
              <a:ln>
                <a:solidFill>
                  <a:srgbClr val="75689F"/>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5926145" y="3565387"/>
                <a:ext cx="3654263" cy="0"/>
              </a:xfrm>
              <a:prstGeom prst="line">
                <a:avLst/>
              </a:prstGeom>
              <a:ln>
                <a:solidFill>
                  <a:srgbClr val="75689F"/>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3083962" y="5076514"/>
                <a:ext cx="1949985" cy="146979"/>
              </a:xfrm>
              <a:prstGeom prst="rect">
                <a:avLst/>
              </a:prstGeom>
              <a:solidFill>
                <a:schemeClr val="bg1">
                  <a:lumMod val="65000"/>
                </a:schemeClr>
              </a:solidFill>
              <a:ln>
                <a:noFill/>
              </a:ln>
            </p:spPr>
            <p:style>
              <a:lnRef idx="1">
                <a:schemeClr val="accent1"/>
              </a:lnRef>
              <a:fillRef idx="2">
                <a:schemeClr val="accent1"/>
              </a:fillRef>
              <a:effectRef idx="1">
                <a:schemeClr val="accent1"/>
              </a:effectRef>
              <a:fontRef idx="minor">
                <a:schemeClr val="dk1"/>
              </a:fontRef>
            </p:style>
            <p:txBody>
              <a:bodyPr anchor="ctr"/>
              <a:lstStyle/>
              <a:p>
                <a:pPr algn="r">
                  <a:defRPr/>
                </a:pPr>
                <a:endParaRPr lang="en-US" sz="1200" b="1" dirty="0"/>
              </a:p>
            </p:txBody>
          </p:sp>
          <p:sp>
            <p:nvSpPr>
              <p:cNvPr id="31" name="Rectangle 30"/>
              <p:cNvSpPr/>
              <p:nvPr/>
            </p:nvSpPr>
            <p:spPr>
              <a:xfrm>
                <a:off x="3085798" y="4841347"/>
                <a:ext cx="1949985" cy="146979"/>
              </a:xfrm>
              <a:prstGeom prst="rect">
                <a:avLst/>
              </a:prstGeom>
              <a:solidFill>
                <a:schemeClr val="bg1">
                  <a:lumMod val="65000"/>
                </a:schemeClr>
              </a:solidFill>
              <a:ln>
                <a:noFill/>
              </a:ln>
            </p:spPr>
            <p:style>
              <a:lnRef idx="1">
                <a:schemeClr val="accent1"/>
              </a:lnRef>
              <a:fillRef idx="2">
                <a:schemeClr val="accent1"/>
              </a:fillRef>
              <a:effectRef idx="1">
                <a:schemeClr val="accent1"/>
              </a:effectRef>
              <a:fontRef idx="minor">
                <a:schemeClr val="dk1"/>
              </a:fontRef>
            </p:style>
            <p:txBody>
              <a:bodyPr anchor="ctr"/>
              <a:lstStyle/>
              <a:p>
                <a:pPr algn="r">
                  <a:defRPr/>
                </a:pPr>
                <a:endParaRPr lang="en-US" sz="1200" b="1" dirty="0"/>
              </a:p>
            </p:txBody>
          </p:sp>
          <p:sp>
            <p:nvSpPr>
              <p:cNvPr id="32" name="Rectangle 31"/>
              <p:cNvSpPr/>
              <p:nvPr/>
            </p:nvSpPr>
            <p:spPr>
              <a:xfrm>
                <a:off x="3880848" y="4600670"/>
                <a:ext cx="1949985" cy="146979"/>
              </a:xfrm>
              <a:prstGeom prst="rect">
                <a:avLst/>
              </a:prstGeom>
              <a:solidFill>
                <a:schemeClr val="bg1">
                  <a:lumMod val="65000"/>
                </a:schemeClr>
              </a:solidFill>
              <a:ln>
                <a:noFill/>
              </a:ln>
            </p:spPr>
            <p:style>
              <a:lnRef idx="1">
                <a:schemeClr val="accent1"/>
              </a:lnRef>
              <a:fillRef idx="2">
                <a:schemeClr val="accent1"/>
              </a:fillRef>
              <a:effectRef idx="1">
                <a:schemeClr val="accent1"/>
              </a:effectRef>
              <a:fontRef idx="minor">
                <a:schemeClr val="dk1"/>
              </a:fontRef>
            </p:style>
            <p:txBody>
              <a:bodyPr anchor="ctr"/>
              <a:lstStyle/>
              <a:p>
                <a:pPr algn="r">
                  <a:defRPr/>
                </a:pPr>
                <a:endParaRPr lang="en-US" sz="1200" b="1" dirty="0"/>
              </a:p>
            </p:txBody>
          </p:sp>
          <p:sp>
            <p:nvSpPr>
              <p:cNvPr id="33" name="Rectangle 32"/>
              <p:cNvSpPr/>
              <p:nvPr/>
            </p:nvSpPr>
            <p:spPr>
              <a:xfrm>
                <a:off x="4031412" y="4365504"/>
                <a:ext cx="1949985" cy="146979"/>
              </a:xfrm>
              <a:prstGeom prst="rect">
                <a:avLst/>
              </a:prstGeom>
              <a:solidFill>
                <a:schemeClr val="bg1">
                  <a:lumMod val="65000"/>
                </a:schemeClr>
              </a:solidFill>
              <a:ln>
                <a:noFill/>
              </a:ln>
            </p:spPr>
            <p:style>
              <a:lnRef idx="1">
                <a:schemeClr val="accent1"/>
              </a:lnRef>
              <a:fillRef idx="2">
                <a:schemeClr val="accent1"/>
              </a:fillRef>
              <a:effectRef idx="1">
                <a:schemeClr val="accent1"/>
              </a:effectRef>
              <a:fontRef idx="minor">
                <a:schemeClr val="dk1"/>
              </a:fontRef>
            </p:style>
            <p:txBody>
              <a:bodyPr anchor="ctr"/>
              <a:lstStyle/>
              <a:p>
                <a:pPr algn="r">
                  <a:defRPr/>
                </a:pPr>
                <a:endParaRPr lang="en-US" sz="1200" b="1" dirty="0"/>
              </a:p>
            </p:txBody>
          </p:sp>
          <p:sp>
            <p:nvSpPr>
              <p:cNvPr id="34" name="Rectangle 33"/>
              <p:cNvSpPr/>
              <p:nvPr/>
            </p:nvSpPr>
            <p:spPr>
              <a:xfrm>
                <a:off x="4369263" y="4134012"/>
                <a:ext cx="1949985" cy="146979"/>
              </a:xfrm>
              <a:prstGeom prst="rect">
                <a:avLst/>
              </a:prstGeom>
              <a:solidFill>
                <a:schemeClr val="bg1">
                  <a:lumMod val="65000"/>
                </a:schemeClr>
              </a:solidFill>
              <a:ln>
                <a:noFill/>
              </a:ln>
            </p:spPr>
            <p:style>
              <a:lnRef idx="1">
                <a:schemeClr val="accent1"/>
              </a:lnRef>
              <a:fillRef idx="2">
                <a:schemeClr val="accent1"/>
              </a:fillRef>
              <a:effectRef idx="1">
                <a:schemeClr val="accent1"/>
              </a:effectRef>
              <a:fontRef idx="minor">
                <a:schemeClr val="dk1"/>
              </a:fontRef>
            </p:style>
            <p:txBody>
              <a:bodyPr anchor="ctr"/>
              <a:lstStyle/>
              <a:p>
                <a:pPr algn="r">
                  <a:defRPr/>
                </a:pPr>
                <a:endParaRPr lang="en-US" sz="1200" b="1" dirty="0"/>
              </a:p>
            </p:txBody>
          </p:sp>
          <p:sp>
            <p:nvSpPr>
              <p:cNvPr id="35" name="Rectangle 34"/>
              <p:cNvSpPr/>
              <p:nvPr/>
            </p:nvSpPr>
            <p:spPr>
              <a:xfrm>
                <a:off x="4369263" y="3898846"/>
                <a:ext cx="1949985" cy="146979"/>
              </a:xfrm>
              <a:prstGeom prst="rect">
                <a:avLst/>
              </a:prstGeom>
              <a:solidFill>
                <a:schemeClr val="bg1">
                  <a:lumMod val="65000"/>
                </a:schemeClr>
              </a:solidFill>
              <a:ln>
                <a:noFill/>
              </a:ln>
            </p:spPr>
            <p:style>
              <a:lnRef idx="1">
                <a:schemeClr val="accent1"/>
              </a:lnRef>
              <a:fillRef idx="2">
                <a:schemeClr val="accent1"/>
              </a:fillRef>
              <a:effectRef idx="1">
                <a:schemeClr val="accent1"/>
              </a:effectRef>
              <a:fontRef idx="minor">
                <a:schemeClr val="dk1"/>
              </a:fontRef>
            </p:style>
            <p:txBody>
              <a:bodyPr anchor="ctr"/>
              <a:lstStyle/>
              <a:p>
                <a:pPr algn="r">
                  <a:defRPr/>
                </a:pPr>
                <a:endParaRPr lang="en-US" sz="1200" b="1" dirty="0"/>
              </a:p>
            </p:txBody>
          </p:sp>
          <p:sp>
            <p:nvSpPr>
              <p:cNvPr id="36" name="Rectangle 35"/>
              <p:cNvSpPr/>
              <p:nvPr/>
            </p:nvSpPr>
            <p:spPr>
              <a:xfrm>
                <a:off x="4611634" y="3661841"/>
                <a:ext cx="1949985" cy="148817"/>
              </a:xfrm>
              <a:prstGeom prst="rect">
                <a:avLst/>
              </a:prstGeom>
              <a:solidFill>
                <a:schemeClr val="bg1">
                  <a:lumMod val="65000"/>
                </a:schemeClr>
              </a:solidFill>
              <a:ln>
                <a:noFill/>
              </a:ln>
            </p:spPr>
            <p:style>
              <a:lnRef idx="1">
                <a:schemeClr val="accent1"/>
              </a:lnRef>
              <a:fillRef idx="2">
                <a:schemeClr val="accent1"/>
              </a:fillRef>
              <a:effectRef idx="1">
                <a:schemeClr val="accent1"/>
              </a:effectRef>
              <a:fontRef idx="minor">
                <a:schemeClr val="dk1"/>
              </a:fontRef>
            </p:style>
            <p:txBody>
              <a:bodyPr anchor="ctr"/>
              <a:lstStyle/>
              <a:p>
                <a:pPr algn="r">
                  <a:defRPr/>
                </a:pPr>
                <a:endParaRPr lang="en-US" sz="1200" b="1" dirty="0"/>
              </a:p>
            </p:txBody>
          </p:sp>
          <p:sp>
            <p:nvSpPr>
              <p:cNvPr id="37" name="Rectangle 36"/>
              <p:cNvSpPr/>
              <p:nvPr/>
            </p:nvSpPr>
            <p:spPr>
              <a:xfrm>
                <a:off x="4855841" y="3426675"/>
                <a:ext cx="1949985" cy="146979"/>
              </a:xfrm>
              <a:prstGeom prst="rect">
                <a:avLst/>
              </a:prstGeom>
              <a:solidFill>
                <a:schemeClr val="bg1">
                  <a:lumMod val="65000"/>
                </a:schemeClr>
              </a:solidFill>
              <a:ln>
                <a:noFill/>
              </a:ln>
            </p:spPr>
            <p:style>
              <a:lnRef idx="1">
                <a:schemeClr val="accent1"/>
              </a:lnRef>
              <a:fillRef idx="2">
                <a:schemeClr val="accent1"/>
              </a:fillRef>
              <a:effectRef idx="1">
                <a:schemeClr val="accent1"/>
              </a:effectRef>
              <a:fontRef idx="minor">
                <a:schemeClr val="dk1"/>
              </a:fontRef>
            </p:style>
            <p:txBody>
              <a:bodyPr anchor="ctr"/>
              <a:lstStyle/>
              <a:p>
                <a:pPr algn="r">
                  <a:defRPr/>
                </a:pPr>
                <a:endParaRPr lang="en-US" sz="1200" b="1" dirty="0"/>
              </a:p>
            </p:txBody>
          </p:sp>
          <p:sp>
            <p:nvSpPr>
              <p:cNvPr id="38" name="Rectangle 37"/>
              <p:cNvSpPr/>
              <p:nvPr/>
            </p:nvSpPr>
            <p:spPr>
              <a:xfrm>
                <a:off x="5652728" y="3189672"/>
                <a:ext cx="1949985" cy="146979"/>
              </a:xfrm>
              <a:prstGeom prst="rect">
                <a:avLst/>
              </a:prstGeom>
              <a:solidFill>
                <a:schemeClr val="bg1">
                  <a:lumMod val="65000"/>
                </a:schemeClr>
              </a:solidFill>
              <a:ln>
                <a:noFill/>
              </a:ln>
            </p:spPr>
            <p:style>
              <a:lnRef idx="1">
                <a:schemeClr val="accent1"/>
              </a:lnRef>
              <a:fillRef idx="2">
                <a:schemeClr val="accent1"/>
              </a:fillRef>
              <a:effectRef idx="1">
                <a:schemeClr val="accent1"/>
              </a:effectRef>
              <a:fontRef idx="minor">
                <a:schemeClr val="dk1"/>
              </a:fontRef>
            </p:style>
            <p:txBody>
              <a:bodyPr anchor="ctr"/>
              <a:lstStyle/>
              <a:p>
                <a:pPr algn="r">
                  <a:defRPr/>
                </a:pPr>
                <a:endParaRPr lang="en-US" sz="1200" b="1" dirty="0"/>
              </a:p>
            </p:txBody>
          </p:sp>
          <p:sp>
            <p:nvSpPr>
              <p:cNvPr id="39" name="Rectangle 38"/>
              <p:cNvSpPr/>
              <p:nvPr/>
            </p:nvSpPr>
            <p:spPr>
              <a:xfrm>
                <a:off x="5830833" y="2956343"/>
                <a:ext cx="1949985" cy="146979"/>
              </a:xfrm>
              <a:prstGeom prst="rect">
                <a:avLst/>
              </a:prstGeom>
              <a:solidFill>
                <a:schemeClr val="bg1">
                  <a:lumMod val="65000"/>
                </a:schemeClr>
              </a:solidFill>
              <a:ln>
                <a:noFill/>
              </a:ln>
            </p:spPr>
            <p:style>
              <a:lnRef idx="1">
                <a:schemeClr val="accent1"/>
              </a:lnRef>
              <a:fillRef idx="2">
                <a:schemeClr val="accent1"/>
              </a:fillRef>
              <a:effectRef idx="1">
                <a:schemeClr val="accent1"/>
              </a:effectRef>
              <a:fontRef idx="minor">
                <a:schemeClr val="dk1"/>
              </a:fontRef>
            </p:style>
            <p:txBody>
              <a:bodyPr anchor="ctr"/>
              <a:lstStyle/>
              <a:p>
                <a:pPr algn="r">
                  <a:defRPr/>
                </a:pPr>
                <a:endParaRPr lang="en-US" sz="1200" b="1" dirty="0"/>
              </a:p>
            </p:txBody>
          </p:sp>
          <p:sp>
            <p:nvSpPr>
              <p:cNvPr id="40" name="Rectangle 39"/>
              <p:cNvSpPr/>
              <p:nvPr/>
            </p:nvSpPr>
            <p:spPr>
              <a:xfrm>
                <a:off x="6047499" y="2719340"/>
                <a:ext cx="1949985" cy="146979"/>
              </a:xfrm>
              <a:prstGeom prst="rect">
                <a:avLst/>
              </a:prstGeom>
              <a:solidFill>
                <a:schemeClr val="bg1">
                  <a:lumMod val="65000"/>
                </a:schemeClr>
              </a:solidFill>
              <a:ln>
                <a:noFill/>
              </a:ln>
            </p:spPr>
            <p:style>
              <a:lnRef idx="1">
                <a:schemeClr val="accent1"/>
              </a:lnRef>
              <a:fillRef idx="2">
                <a:schemeClr val="accent1"/>
              </a:fillRef>
              <a:effectRef idx="1">
                <a:schemeClr val="accent1"/>
              </a:effectRef>
              <a:fontRef idx="minor">
                <a:schemeClr val="dk1"/>
              </a:fontRef>
            </p:style>
            <p:txBody>
              <a:bodyPr anchor="ctr"/>
              <a:lstStyle/>
              <a:p>
                <a:pPr algn="r">
                  <a:defRPr/>
                </a:pPr>
                <a:endParaRPr lang="en-US" sz="1200" b="1" dirty="0"/>
              </a:p>
            </p:txBody>
          </p:sp>
          <p:sp>
            <p:nvSpPr>
              <p:cNvPr id="41" name="Rectangle 40"/>
              <p:cNvSpPr/>
              <p:nvPr/>
            </p:nvSpPr>
            <p:spPr>
              <a:xfrm>
                <a:off x="6319248" y="2484173"/>
                <a:ext cx="1948150" cy="146979"/>
              </a:xfrm>
              <a:prstGeom prst="rect">
                <a:avLst/>
              </a:prstGeom>
              <a:solidFill>
                <a:schemeClr val="bg1">
                  <a:lumMod val="65000"/>
                </a:schemeClr>
              </a:solidFill>
              <a:ln>
                <a:noFill/>
              </a:ln>
            </p:spPr>
            <p:style>
              <a:lnRef idx="1">
                <a:schemeClr val="accent1"/>
              </a:lnRef>
              <a:fillRef idx="2">
                <a:schemeClr val="accent1"/>
              </a:fillRef>
              <a:effectRef idx="1">
                <a:schemeClr val="accent1"/>
              </a:effectRef>
              <a:fontRef idx="minor">
                <a:schemeClr val="dk1"/>
              </a:fontRef>
            </p:style>
            <p:txBody>
              <a:bodyPr anchor="ctr"/>
              <a:lstStyle/>
              <a:p>
                <a:pPr algn="r">
                  <a:defRPr/>
                </a:pPr>
                <a:endParaRPr lang="en-US" sz="1200" b="1" dirty="0"/>
              </a:p>
            </p:txBody>
          </p:sp>
          <p:sp>
            <p:nvSpPr>
              <p:cNvPr id="42" name="Rectangle 41"/>
              <p:cNvSpPr/>
              <p:nvPr/>
            </p:nvSpPr>
            <p:spPr>
              <a:xfrm>
                <a:off x="6534077" y="2249007"/>
                <a:ext cx="1949985" cy="146979"/>
              </a:xfrm>
              <a:prstGeom prst="rect">
                <a:avLst/>
              </a:prstGeom>
              <a:solidFill>
                <a:schemeClr val="bg1">
                  <a:lumMod val="65000"/>
                </a:schemeClr>
              </a:solidFill>
              <a:ln>
                <a:noFill/>
              </a:ln>
            </p:spPr>
            <p:style>
              <a:lnRef idx="1">
                <a:schemeClr val="accent1"/>
              </a:lnRef>
              <a:fillRef idx="2">
                <a:schemeClr val="accent1"/>
              </a:fillRef>
              <a:effectRef idx="1">
                <a:schemeClr val="accent1"/>
              </a:effectRef>
              <a:fontRef idx="minor">
                <a:schemeClr val="dk1"/>
              </a:fontRef>
            </p:style>
            <p:txBody>
              <a:bodyPr anchor="ctr"/>
              <a:lstStyle/>
              <a:p>
                <a:pPr algn="r">
                  <a:defRPr/>
                </a:pPr>
                <a:endParaRPr lang="en-US" sz="1200" b="1" dirty="0"/>
              </a:p>
            </p:txBody>
          </p:sp>
          <p:sp>
            <p:nvSpPr>
              <p:cNvPr id="43" name="Rectangle 42"/>
              <p:cNvSpPr/>
              <p:nvPr/>
            </p:nvSpPr>
            <p:spPr>
              <a:xfrm>
                <a:off x="6561619" y="2012003"/>
                <a:ext cx="1948150" cy="148817"/>
              </a:xfrm>
              <a:prstGeom prst="rect">
                <a:avLst/>
              </a:prstGeom>
              <a:solidFill>
                <a:schemeClr val="bg1">
                  <a:lumMod val="65000"/>
                </a:schemeClr>
              </a:solidFill>
              <a:ln>
                <a:noFill/>
              </a:ln>
            </p:spPr>
            <p:style>
              <a:lnRef idx="1">
                <a:schemeClr val="accent1"/>
              </a:lnRef>
              <a:fillRef idx="2">
                <a:schemeClr val="accent1"/>
              </a:fillRef>
              <a:effectRef idx="1">
                <a:schemeClr val="accent1"/>
              </a:effectRef>
              <a:fontRef idx="minor">
                <a:schemeClr val="dk1"/>
              </a:fontRef>
            </p:style>
            <p:txBody>
              <a:bodyPr anchor="ctr"/>
              <a:lstStyle/>
              <a:p>
                <a:pPr algn="r">
                  <a:defRPr/>
                </a:pPr>
                <a:endParaRPr lang="en-US" sz="1200" b="1" dirty="0"/>
              </a:p>
            </p:txBody>
          </p:sp>
          <p:sp>
            <p:nvSpPr>
              <p:cNvPr id="44" name="Rectangle 43"/>
              <p:cNvSpPr/>
              <p:nvPr/>
            </p:nvSpPr>
            <p:spPr>
              <a:xfrm>
                <a:off x="6805827" y="1776836"/>
                <a:ext cx="1949985" cy="146979"/>
              </a:xfrm>
              <a:prstGeom prst="rect">
                <a:avLst/>
              </a:prstGeom>
              <a:solidFill>
                <a:schemeClr val="bg1">
                  <a:lumMod val="65000"/>
                </a:schemeClr>
              </a:solidFill>
              <a:ln>
                <a:noFill/>
              </a:ln>
            </p:spPr>
            <p:style>
              <a:lnRef idx="1">
                <a:schemeClr val="accent1"/>
              </a:lnRef>
              <a:fillRef idx="2">
                <a:schemeClr val="accent1"/>
              </a:fillRef>
              <a:effectRef idx="1">
                <a:schemeClr val="accent1"/>
              </a:effectRef>
              <a:fontRef idx="minor">
                <a:schemeClr val="dk1"/>
              </a:fontRef>
            </p:style>
            <p:txBody>
              <a:bodyPr anchor="ctr"/>
              <a:lstStyle/>
              <a:p>
                <a:pPr algn="r">
                  <a:defRPr/>
                </a:pPr>
                <a:endParaRPr lang="en-US" sz="1200" b="1" dirty="0"/>
              </a:p>
            </p:txBody>
          </p:sp>
          <p:cxnSp>
            <p:nvCxnSpPr>
              <p:cNvPr id="45" name="Straight Connector 44"/>
              <p:cNvCxnSpPr/>
              <p:nvPr/>
            </p:nvCxnSpPr>
            <p:spPr>
              <a:xfrm rot="5400000">
                <a:off x="3663092" y="3498336"/>
                <a:ext cx="3670799" cy="25706"/>
              </a:xfrm>
              <a:prstGeom prst="line">
                <a:avLst/>
              </a:prstGeom>
              <a:ln w="25400" cap="sq" cmpd="sng">
                <a:solidFill>
                  <a:srgbClr val="000000"/>
                </a:solidFill>
                <a:prstDash val="lgDashDotDot"/>
                <a:bevel/>
              </a:ln>
              <a:effectLst>
                <a:outerShdw blurRad="40000" dist="20000" sx="1000" sy="1000" rotWithShape="0">
                  <a:srgbClr val="000000"/>
                </a:outerShdw>
              </a:effectLst>
            </p:spPr>
            <p:style>
              <a:lnRef idx="2">
                <a:schemeClr val="accent6"/>
              </a:lnRef>
              <a:fillRef idx="0">
                <a:schemeClr val="accent6"/>
              </a:fillRef>
              <a:effectRef idx="1">
                <a:schemeClr val="accent6"/>
              </a:effectRef>
              <a:fontRef idx="minor">
                <a:schemeClr val="tx1"/>
              </a:fontRef>
            </p:style>
          </p:cxnSp>
          <p:cxnSp>
            <p:nvCxnSpPr>
              <p:cNvPr id="47" name="Straight Arrow Connector 46"/>
              <p:cNvCxnSpPr/>
              <p:nvPr/>
            </p:nvCxnSpPr>
            <p:spPr>
              <a:xfrm rot="10800000">
                <a:off x="4723639" y="2133260"/>
                <a:ext cx="787705" cy="1838"/>
              </a:xfrm>
              <a:prstGeom prst="straightConnector1">
                <a:avLst/>
              </a:prstGeom>
              <a:ln>
                <a:headEnd type="triangle"/>
                <a:tailEnd type="none"/>
              </a:ln>
            </p:spPr>
            <p:style>
              <a:lnRef idx="2">
                <a:schemeClr val="dk1"/>
              </a:lnRef>
              <a:fillRef idx="0">
                <a:schemeClr val="dk1"/>
              </a:fillRef>
              <a:effectRef idx="1">
                <a:schemeClr val="dk1"/>
              </a:effectRef>
              <a:fontRef idx="minor">
                <a:schemeClr val="tx1"/>
              </a:fontRef>
            </p:style>
          </p:cxnSp>
          <p:sp>
            <p:nvSpPr>
              <p:cNvPr id="48" name="Rectangle 47"/>
              <p:cNvSpPr/>
              <p:nvPr/>
            </p:nvSpPr>
            <p:spPr>
              <a:xfrm>
                <a:off x="3307971" y="1523298"/>
                <a:ext cx="1612135" cy="1282391"/>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p>
                <a:pPr>
                  <a:defRPr/>
                </a:pPr>
                <a:r>
                  <a:rPr lang="en-US" sz="1200" b="1" dirty="0"/>
                  <a:t>Current Limit on Residential Broadband</a:t>
                </a:r>
              </a:p>
            </p:txBody>
          </p:sp>
          <p:cxnSp>
            <p:nvCxnSpPr>
              <p:cNvPr id="53" name="Straight Connector 52"/>
              <p:cNvCxnSpPr/>
              <p:nvPr/>
            </p:nvCxnSpPr>
            <p:spPr>
              <a:xfrm rot="16200000" flipH="1">
                <a:off x="3659425" y="3579166"/>
                <a:ext cx="3652427" cy="0"/>
              </a:xfrm>
              <a:prstGeom prst="line">
                <a:avLst/>
              </a:prstGeom>
              <a:ln>
                <a:solidFill>
                  <a:srgbClr val="75689F"/>
                </a:solidFill>
              </a:ln>
            </p:spPr>
            <p:style>
              <a:lnRef idx="1">
                <a:schemeClr val="accent1"/>
              </a:lnRef>
              <a:fillRef idx="0">
                <a:schemeClr val="accent1"/>
              </a:fillRef>
              <a:effectRef idx="0">
                <a:schemeClr val="accent1"/>
              </a:effectRef>
              <a:fontRef idx="minor">
                <a:schemeClr val="tx1"/>
              </a:fontRef>
            </p:style>
          </p:cxnSp>
        </p:grpSp>
      </p:grpSp>
      <p:sp>
        <p:nvSpPr>
          <p:cNvPr id="52" name="Date Placeholder 4"/>
          <p:cNvSpPr txBox="1">
            <a:spLocks/>
          </p:cNvSpPr>
          <p:nvPr/>
        </p:nvSpPr>
        <p:spPr>
          <a:xfrm>
            <a:off x="457200" y="6619875"/>
            <a:ext cx="1447800" cy="238125"/>
          </a:xfrm>
          <a:prstGeom prst="rect">
            <a:avLst/>
          </a:prstGeom>
        </p:spPr>
        <p:txBody>
          <a:bodyPr/>
          <a:lstStyle/>
          <a:p>
            <a:pPr algn="r" fontAlgn="auto">
              <a:spcBef>
                <a:spcPts val="0"/>
              </a:spcBef>
              <a:spcAft>
                <a:spcPts val="0"/>
              </a:spcAft>
              <a:defRPr/>
            </a:pPr>
            <a:r>
              <a:rPr lang="en-US" sz="1200" dirty="0">
                <a:solidFill>
                  <a:schemeClr val="accent1">
                    <a:lumMod val="75000"/>
                  </a:schemeClr>
                </a:solidFill>
                <a:latin typeface="Calibri" pitchFamily="34" charset="0"/>
                <a:cs typeface="+mn-cs"/>
              </a:rPr>
              <a:t>3- Nov - 2008</a:t>
            </a:r>
          </a:p>
        </p:txBody>
      </p:sp>
      <p:sp>
        <p:nvSpPr>
          <p:cNvPr id="55" name="Footer Placeholder 5"/>
          <p:cNvSpPr txBox="1">
            <a:spLocks/>
          </p:cNvSpPr>
          <p:nvPr/>
        </p:nvSpPr>
        <p:spPr>
          <a:xfrm>
            <a:off x="2743200" y="6553200"/>
            <a:ext cx="4419600" cy="304800"/>
          </a:xfrm>
          <a:prstGeom prst="rect">
            <a:avLst/>
          </a:prstGeom>
        </p:spPr>
        <p:txBody>
          <a:bodyPr/>
          <a:lstStyle/>
          <a:p>
            <a:pPr algn="ctr" fontAlgn="auto">
              <a:spcBef>
                <a:spcPts val="0"/>
              </a:spcBef>
              <a:spcAft>
                <a:spcPts val="0"/>
              </a:spcAft>
              <a:defRPr/>
            </a:pPr>
            <a:r>
              <a:rPr lang="en-US" sz="1400" b="1" dirty="0">
                <a:solidFill>
                  <a:schemeClr val="accent1">
                    <a:lumMod val="75000"/>
                  </a:schemeClr>
                </a:solidFill>
                <a:latin typeface="Calibri" pitchFamily="34" charset="0"/>
                <a:cs typeface="+mn-cs"/>
              </a:rPr>
              <a:t>TRA Lebanon – Existing Market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447800" y="76200"/>
            <a:ext cx="7696200" cy="1066800"/>
          </a:xfrm>
          <a:solidFill>
            <a:srgbClr val="8381AD"/>
          </a:solidFill>
        </p:spPr>
        <p:txBody>
          <a:bodyPr/>
          <a:lstStyle/>
          <a:p>
            <a:pPr eaLnBrk="1" hangingPunct="1">
              <a:buFont typeface="Arial" pitchFamily="34" charset="0"/>
              <a:buNone/>
              <a:defRPr/>
            </a:pPr>
            <a:endParaRPr lang="en-GB"/>
          </a:p>
          <a:p>
            <a:pPr marL="0" indent="0" eaLnBrk="1" hangingPunct="1">
              <a:buFont typeface="Arial" pitchFamily="34" charset="0"/>
              <a:buNone/>
              <a:defRPr/>
            </a:pPr>
            <a:r>
              <a:rPr lang="en-GB"/>
              <a:t>The delay in the implementation of Law 431 and in the establishment of the TRA could explain the lack of competition in the market</a:t>
            </a:r>
          </a:p>
          <a:p>
            <a:pPr eaLnBrk="1" hangingPunct="1">
              <a:buFont typeface="Arial" pitchFamily="34" charset="0"/>
              <a:buNone/>
              <a:defRPr/>
            </a:pPr>
            <a:endParaRPr sz="2000"/>
          </a:p>
        </p:txBody>
      </p:sp>
      <p:graphicFrame>
        <p:nvGraphicFramePr>
          <p:cNvPr id="3074" name="Chart 3"/>
          <p:cNvGraphicFramePr>
            <a:graphicFrameLocks/>
          </p:cNvGraphicFramePr>
          <p:nvPr/>
        </p:nvGraphicFramePr>
        <p:xfrm>
          <a:off x="495300" y="1535113"/>
          <a:ext cx="8229600" cy="4752975"/>
        </p:xfrm>
        <a:graphic>
          <a:graphicData uri="http://schemas.openxmlformats.org/presentationml/2006/ole">
            <p:oleObj spid="_x0000_s3074" name="Chart" r:id="rId4" imgW="8239014" imgH="4752990" progId="Excel.Chart.8">
              <p:embed/>
            </p:oleObj>
          </a:graphicData>
        </a:graphic>
      </p:graphicFrame>
      <p:sp>
        <p:nvSpPr>
          <p:cNvPr id="4" name="Date Placeholder 4"/>
          <p:cNvSpPr txBox="1">
            <a:spLocks/>
          </p:cNvSpPr>
          <p:nvPr/>
        </p:nvSpPr>
        <p:spPr>
          <a:xfrm>
            <a:off x="457200" y="6477000"/>
            <a:ext cx="1447800" cy="238125"/>
          </a:xfrm>
          <a:prstGeom prst="rect">
            <a:avLst/>
          </a:prstGeom>
        </p:spPr>
        <p:txBody>
          <a:bodyPr/>
          <a:lstStyle/>
          <a:p>
            <a:pPr algn="r" fontAlgn="auto">
              <a:spcBef>
                <a:spcPts val="0"/>
              </a:spcBef>
              <a:spcAft>
                <a:spcPts val="0"/>
              </a:spcAft>
              <a:defRPr/>
            </a:pPr>
            <a:r>
              <a:rPr lang="en-US" sz="1200" dirty="0">
                <a:solidFill>
                  <a:schemeClr val="accent1">
                    <a:lumMod val="75000"/>
                  </a:schemeClr>
                </a:solidFill>
                <a:latin typeface="Calibri" pitchFamily="34" charset="0"/>
                <a:cs typeface="+mn-cs"/>
              </a:rPr>
              <a:t>3- Nov - 2008</a:t>
            </a:r>
          </a:p>
        </p:txBody>
      </p:sp>
      <p:sp>
        <p:nvSpPr>
          <p:cNvPr id="5" name="Footer Placeholder 5"/>
          <p:cNvSpPr txBox="1">
            <a:spLocks/>
          </p:cNvSpPr>
          <p:nvPr/>
        </p:nvSpPr>
        <p:spPr>
          <a:xfrm>
            <a:off x="2743200" y="6400800"/>
            <a:ext cx="4419600" cy="304800"/>
          </a:xfrm>
          <a:prstGeom prst="rect">
            <a:avLst/>
          </a:prstGeom>
        </p:spPr>
        <p:txBody>
          <a:bodyPr/>
          <a:lstStyle/>
          <a:p>
            <a:pPr algn="ctr" fontAlgn="auto">
              <a:spcBef>
                <a:spcPts val="0"/>
              </a:spcBef>
              <a:spcAft>
                <a:spcPts val="0"/>
              </a:spcAft>
              <a:defRPr/>
            </a:pPr>
            <a:r>
              <a:rPr lang="en-US" sz="1400" b="1" dirty="0">
                <a:solidFill>
                  <a:schemeClr val="accent1">
                    <a:lumMod val="75000"/>
                  </a:schemeClr>
                </a:solidFill>
                <a:latin typeface="Calibri" pitchFamily="34" charset="0"/>
                <a:cs typeface="+mn-cs"/>
              </a:rPr>
              <a:t>TRA Lebanon – Existing Market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1447800" y="76200"/>
            <a:ext cx="7467600" cy="1066800"/>
          </a:xfrm>
          <a:solidFill>
            <a:srgbClr val="8381AD"/>
          </a:solidFill>
        </p:spPr>
        <p:txBody>
          <a:bodyPr/>
          <a:lstStyle/>
          <a:p>
            <a:pPr eaLnBrk="1" fontAlgn="auto" hangingPunct="1">
              <a:spcAft>
                <a:spcPts val="0"/>
              </a:spcAft>
              <a:buFont typeface="Arial" pitchFamily="34" charset="0"/>
              <a:buNone/>
              <a:defRPr/>
            </a:pPr>
            <a:r>
              <a:rPr sz="3200"/>
              <a:t>Outline</a:t>
            </a:r>
          </a:p>
        </p:txBody>
      </p:sp>
      <p:sp>
        <p:nvSpPr>
          <p:cNvPr id="62467" name="Rectangle 3"/>
          <p:cNvSpPr>
            <a:spLocks noChangeArrowheads="1"/>
          </p:cNvSpPr>
          <p:nvPr/>
        </p:nvSpPr>
        <p:spPr bwMode="auto">
          <a:xfrm>
            <a:off x="152400" y="1905000"/>
            <a:ext cx="8610600" cy="685800"/>
          </a:xfrm>
          <a:prstGeom prst="rect">
            <a:avLst/>
          </a:prstGeom>
          <a:solidFill>
            <a:srgbClr val="75689F">
              <a:alpha val="18823"/>
            </a:srgbClr>
          </a:solidFill>
          <a:ln w="9525" algn="ctr">
            <a:solidFill>
              <a:srgbClr val="75689F"/>
            </a:solidFill>
            <a:round/>
            <a:headEnd/>
            <a:tailEnd/>
          </a:ln>
        </p:spPr>
        <p:txBody>
          <a:bodyPr/>
          <a:lstStyle/>
          <a:p>
            <a:pPr algn="r" rtl="1"/>
            <a:endParaRPr lang="en-US"/>
          </a:p>
        </p:txBody>
      </p:sp>
      <p:sp>
        <p:nvSpPr>
          <p:cNvPr id="6" name="Date Placeholder 4"/>
          <p:cNvSpPr txBox="1">
            <a:spLocks/>
          </p:cNvSpPr>
          <p:nvPr/>
        </p:nvSpPr>
        <p:spPr>
          <a:xfrm>
            <a:off x="457200" y="6477000"/>
            <a:ext cx="1447800" cy="238125"/>
          </a:xfrm>
          <a:prstGeom prst="rect">
            <a:avLst/>
          </a:prstGeom>
        </p:spPr>
        <p:txBody>
          <a:bodyPr/>
          <a:lstStyle/>
          <a:p>
            <a:pPr algn="r" fontAlgn="auto">
              <a:spcBef>
                <a:spcPts val="0"/>
              </a:spcBef>
              <a:spcAft>
                <a:spcPts val="0"/>
              </a:spcAft>
              <a:defRPr/>
            </a:pPr>
            <a:r>
              <a:rPr lang="en-US" sz="1200" dirty="0">
                <a:solidFill>
                  <a:schemeClr val="accent1">
                    <a:lumMod val="75000"/>
                  </a:schemeClr>
                </a:solidFill>
                <a:latin typeface="Calibri" pitchFamily="34" charset="0"/>
                <a:cs typeface="+mn-cs"/>
              </a:rPr>
              <a:t>3- Nov - 2008</a:t>
            </a:r>
          </a:p>
        </p:txBody>
      </p:sp>
      <p:sp>
        <p:nvSpPr>
          <p:cNvPr id="7" name="Footer Placeholder 5"/>
          <p:cNvSpPr txBox="1">
            <a:spLocks/>
          </p:cNvSpPr>
          <p:nvPr/>
        </p:nvSpPr>
        <p:spPr>
          <a:xfrm>
            <a:off x="2743200" y="6400800"/>
            <a:ext cx="4419600" cy="304800"/>
          </a:xfrm>
          <a:prstGeom prst="rect">
            <a:avLst/>
          </a:prstGeom>
        </p:spPr>
        <p:txBody>
          <a:bodyPr/>
          <a:lstStyle/>
          <a:p>
            <a:pPr algn="ctr" fontAlgn="auto">
              <a:spcBef>
                <a:spcPts val="0"/>
              </a:spcBef>
              <a:spcAft>
                <a:spcPts val="0"/>
              </a:spcAft>
              <a:defRPr/>
            </a:pPr>
            <a:r>
              <a:rPr lang="en-US" sz="1400" b="1" dirty="0">
                <a:solidFill>
                  <a:schemeClr val="accent1">
                    <a:lumMod val="75000"/>
                  </a:schemeClr>
                </a:solidFill>
                <a:latin typeface="Calibri" pitchFamily="34" charset="0"/>
                <a:cs typeface="+mn-cs"/>
              </a:rPr>
              <a:t>TRA Lebanon</a:t>
            </a:r>
          </a:p>
        </p:txBody>
      </p:sp>
      <p:sp>
        <p:nvSpPr>
          <p:cNvPr id="9" name="Text Placeholder 2"/>
          <p:cNvSpPr txBox="1">
            <a:spLocks/>
          </p:cNvSpPr>
          <p:nvPr/>
        </p:nvSpPr>
        <p:spPr bwMode="auto">
          <a:xfrm>
            <a:off x="152400" y="1143000"/>
            <a:ext cx="8991600" cy="4724400"/>
          </a:xfrm>
          <a:prstGeom prst="rect">
            <a:avLst/>
          </a:prstGeom>
          <a:noFill/>
          <a:ln w="9525">
            <a:noFill/>
            <a:miter lim="800000"/>
            <a:headEnd/>
            <a:tailEnd/>
          </a:ln>
        </p:spPr>
        <p:txBody>
          <a:bodyPr anchor="ctr"/>
          <a:lstStyle/>
          <a:p>
            <a:pPr marL="514350" indent="-514350">
              <a:buFont typeface="Calibri" pitchFamily="34" charset="0"/>
              <a:buAutoNum type="romanUcPeriod"/>
              <a:defRPr/>
            </a:pPr>
            <a:r>
              <a:rPr lang="en-US" sz="2400" dirty="0"/>
              <a:t>The Telecom Market Today – The Urgent Need for Re-from </a:t>
            </a:r>
          </a:p>
          <a:p>
            <a:pPr marL="566738" indent="-566738" fontAlgn="auto">
              <a:lnSpc>
                <a:spcPct val="200000"/>
              </a:lnSpc>
              <a:spcBef>
                <a:spcPct val="20000"/>
              </a:spcBef>
              <a:spcAft>
                <a:spcPts val="0"/>
              </a:spcAft>
              <a:buFont typeface="+mj-lt"/>
              <a:buAutoNum type="romanUcPeriod"/>
              <a:defRPr/>
            </a:pPr>
            <a:r>
              <a:rPr lang="en-US" sz="2400" dirty="0"/>
              <a:t>Lebanon’s Telecom Reform</a:t>
            </a:r>
          </a:p>
          <a:p>
            <a:pPr marL="566738" indent="-566738" fontAlgn="auto">
              <a:lnSpc>
                <a:spcPct val="200000"/>
              </a:lnSpc>
              <a:spcBef>
                <a:spcPct val="20000"/>
              </a:spcBef>
              <a:spcAft>
                <a:spcPts val="0"/>
              </a:spcAft>
              <a:buFont typeface="+mj-lt"/>
              <a:buAutoNum type="romanUcPeriod"/>
              <a:defRPr/>
            </a:pPr>
            <a:r>
              <a:rPr lang="en-US" sz="2400" dirty="0"/>
              <a:t>TRA Vision, Roadmap, and Progress</a:t>
            </a:r>
          </a:p>
          <a:p>
            <a:pPr marL="514350" indent="-514350">
              <a:buFont typeface="Calibri" pitchFamily="34" charset="0"/>
              <a:buAutoNum type="romanUcPeriod"/>
              <a:defRPr/>
            </a:pPr>
            <a:endParaRPr lang="en-US" sz="2400" dirty="0"/>
          </a:p>
          <a:p>
            <a:pPr marL="514350" indent="-514350">
              <a:buFont typeface="Calibri" pitchFamily="34" charset="0"/>
              <a:buAutoNum type="romanUcPeriod"/>
              <a:defRPr/>
            </a:pPr>
            <a:r>
              <a:rPr lang="en-US" sz="2400" dirty="0"/>
              <a:t>Current Broadband Market</a:t>
            </a:r>
          </a:p>
          <a:p>
            <a:pPr marL="514350" indent="-514350">
              <a:buFont typeface="Calibri" pitchFamily="34" charset="0"/>
              <a:buAutoNum type="romanUcPeriod"/>
              <a:defRPr/>
            </a:pPr>
            <a:endParaRPr lang="en-US" sz="2400" dirty="0"/>
          </a:p>
          <a:p>
            <a:pPr marL="514350" indent="-514350">
              <a:buFont typeface="Calibri" pitchFamily="34" charset="0"/>
              <a:buAutoNum type="romanUcPeriod"/>
              <a:defRPr/>
            </a:pPr>
            <a:r>
              <a:rPr lang="en-US" sz="2400" dirty="0"/>
              <a:t>Broadband Spectrum Re-farming</a:t>
            </a:r>
          </a:p>
          <a:p>
            <a:pPr marL="514350" indent="-514350">
              <a:buFont typeface="Calibri" pitchFamily="34" charset="0"/>
              <a:buAutoNum type="romanUcPeriod"/>
              <a:defRPr/>
            </a:pPr>
            <a:endParaRPr lang="en-US" sz="2400" dirty="0"/>
          </a:p>
          <a:p>
            <a:pPr marL="514350" indent="-514350">
              <a:buFont typeface="Calibri" pitchFamily="34" charset="0"/>
              <a:buAutoNum type="romanUcPeriod"/>
              <a:defRPr/>
            </a:pPr>
            <a:r>
              <a:rPr lang="en-US" sz="2400" dirty="0"/>
              <a:t>Next Steps and the Way Forward</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1447800" y="76200"/>
            <a:ext cx="7696200" cy="1066800"/>
          </a:xfrm>
          <a:solidFill>
            <a:srgbClr val="8381AD"/>
          </a:solidFill>
        </p:spPr>
        <p:txBody>
          <a:bodyPr/>
          <a:lstStyle/>
          <a:p>
            <a:pPr eaLnBrk="1" hangingPunct="1">
              <a:buFont typeface="Arial" pitchFamily="34" charset="0"/>
              <a:buNone/>
              <a:defRPr/>
            </a:pPr>
            <a:endParaRPr sz="2000"/>
          </a:p>
          <a:p>
            <a:pPr marL="0" indent="0" eaLnBrk="1" hangingPunct="1">
              <a:buFont typeface="Arial" pitchFamily="34" charset="0"/>
              <a:buNone/>
              <a:defRPr/>
            </a:pPr>
            <a:r>
              <a:rPr altLang="ar-SA" sz="2000">
                <a:effectLst>
                  <a:outerShdw blurRad="38100" dist="38100" dir="2700000" algn="tl">
                    <a:srgbClr val="000000">
                      <a:alpha val="43137"/>
                    </a:srgbClr>
                  </a:outerShdw>
                </a:effectLst>
              </a:rPr>
              <a:t>The GoL, recognizing the need for reform, has committed to open the telecom sector to competition and has recognized it as an important lever for economic development</a:t>
            </a:r>
            <a:endParaRPr sz="2000"/>
          </a:p>
          <a:p>
            <a:pPr marL="0" indent="0" eaLnBrk="1" hangingPunct="1">
              <a:buFont typeface="Arial" pitchFamily="34" charset="0"/>
              <a:buNone/>
              <a:defRPr/>
            </a:pPr>
            <a:endParaRPr sz="2000"/>
          </a:p>
        </p:txBody>
      </p:sp>
      <p:sp>
        <p:nvSpPr>
          <p:cNvPr id="63491" name="Rectangle 2"/>
          <p:cNvSpPr>
            <a:spLocks noChangeArrowheads="1"/>
          </p:cNvSpPr>
          <p:nvPr/>
        </p:nvSpPr>
        <p:spPr bwMode="auto">
          <a:xfrm>
            <a:off x="2057400" y="1219200"/>
            <a:ext cx="7086600" cy="1570038"/>
          </a:xfrm>
          <a:prstGeom prst="rect">
            <a:avLst/>
          </a:prstGeom>
          <a:solidFill>
            <a:schemeClr val="bg1"/>
          </a:solidFill>
          <a:ln w="9525">
            <a:solidFill>
              <a:srgbClr val="75689F"/>
            </a:solidFill>
            <a:miter lim="800000"/>
            <a:headEnd/>
            <a:tailEnd/>
          </a:ln>
        </p:spPr>
        <p:txBody>
          <a:bodyPr>
            <a:spAutoFit/>
          </a:bodyPr>
          <a:lstStyle/>
          <a:p>
            <a:pPr marL="231775" indent="-231775">
              <a:buFont typeface="Wingdings" pitchFamily="2" charset="2"/>
              <a:buChar char="q"/>
            </a:pPr>
            <a:r>
              <a:rPr lang="en-US" sz="1600"/>
              <a:t>“… there is a need to reduce the cost of production resulting mainly from unreliable supply of electricity, the high cost of telecommunication …”</a:t>
            </a:r>
          </a:p>
          <a:p>
            <a:pPr marL="231775" indent="-231775">
              <a:buFont typeface="Wingdings" pitchFamily="2" charset="2"/>
              <a:buChar char="q"/>
            </a:pPr>
            <a:r>
              <a:rPr lang="en-US" sz="1600"/>
              <a:t>“The Government of Lebanon will implement reforms in order to improve competitiveness and reduce the cost of doing business in Lebanon…”</a:t>
            </a:r>
          </a:p>
          <a:p>
            <a:pPr marL="231775" indent="-231775">
              <a:buFont typeface="Wingdings" pitchFamily="2" charset="2"/>
              <a:buChar char="q"/>
            </a:pPr>
            <a:r>
              <a:rPr lang="en-US" sz="1600"/>
              <a:t>“The government will seek a greater private sector role in sectors such as telecommunications…”</a:t>
            </a:r>
          </a:p>
        </p:txBody>
      </p:sp>
      <p:sp>
        <p:nvSpPr>
          <p:cNvPr id="10" name="Rectangle 9"/>
          <p:cNvSpPr/>
          <p:nvPr/>
        </p:nvSpPr>
        <p:spPr>
          <a:xfrm>
            <a:off x="228600" y="1219200"/>
            <a:ext cx="1752600" cy="1828800"/>
          </a:xfrm>
          <a:prstGeom prst="rect">
            <a:avLst/>
          </a:prstGeom>
          <a:solidFill>
            <a:srgbClr val="75689F"/>
          </a:solidFill>
          <a:ln>
            <a:solidFill>
              <a:srgbClr val="7568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600" b="1" i="1" dirty="0">
                <a:latin typeface="Arial" pitchFamily="34" charset="0"/>
                <a:cs typeface="Arial" pitchFamily="34" charset="0"/>
              </a:rPr>
              <a:t>International </a:t>
            </a:r>
          </a:p>
          <a:p>
            <a:pPr>
              <a:defRPr/>
            </a:pPr>
            <a:r>
              <a:rPr lang="en-US" sz="1600" b="1" i="1" dirty="0">
                <a:latin typeface="Arial" pitchFamily="34" charset="0"/>
                <a:cs typeface="Arial" pitchFamily="34" charset="0"/>
              </a:rPr>
              <a:t>Conference for </a:t>
            </a:r>
          </a:p>
          <a:p>
            <a:pPr>
              <a:defRPr/>
            </a:pPr>
            <a:r>
              <a:rPr lang="en-US" sz="1600" b="1" i="1" dirty="0">
                <a:latin typeface="Arial" pitchFamily="34" charset="0"/>
                <a:cs typeface="Arial" pitchFamily="34" charset="0"/>
              </a:rPr>
              <a:t>Support to </a:t>
            </a:r>
          </a:p>
          <a:p>
            <a:pPr>
              <a:defRPr/>
            </a:pPr>
            <a:r>
              <a:rPr lang="en-US" sz="1600" b="1" i="1" dirty="0">
                <a:latin typeface="Arial" pitchFamily="34" charset="0"/>
                <a:cs typeface="Arial" pitchFamily="34" charset="0"/>
              </a:rPr>
              <a:t>Lebanon”  -</a:t>
            </a:r>
          </a:p>
          <a:p>
            <a:pPr>
              <a:defRPr/>
            </a:pPr>
            <a:r>
              <a:rPr lang="en-US" sz="1600" b="1" i="1" dirty="0">
                <a:latin typeface="Arial" pitchFamily="34" charset="0"/>
                <a:cs typeface="Arial" pitchFamily="34" charset="0"/>
              </a:rPr>
              <a:t>Paris III Conference </a:t>
            </a:r>
            <a:endParaRPr lang="en-US" sz="1600" dirty="0">
              <a:latin typeface="Arial" pitchFamily="34" charset="0"/>
              <a:cs typeface="Arial" pitchFamily="34" charset="0"/>
            </a:endParaRPr>
          </a:p>
        </p:txBody>
      </p:sp>
      <p:sp>
        <p:nvSpPr>
          <p:cNvPr id="11" name="Rectangle 10"/>
          <p:cNvSpPr/>
          <p:nvPr/>
        </p:nvSpPr>
        <p:spPr>
          <a:xfrm>
            <a:off x="7086600" y="3048000"/>
            <a:ext cx="1752600" cy="1447800"/>
          </a:xfrm>
          <a:prstGeom prst="rect">
            <a:avLst/>
          </a:prstGeom>
          <a:solidFill>
            <a:srgbClr val="75689F"/>
          </a:solidFill>
          <a:ln>
            <a:solidFill>
              <a:srgbClr val="7568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ar-SA" sz="1600" i="1">
                <a:solidFill>
                  <a:srgbClr val="FFFFFF"/>
                </a:solidFill>
                <a:latin typeface="Arial" pitchFamily="34" charset="0"/>
                <a:ea typeface="Arial Unicode MS" pitchFamily="34" charset="-128"/>
                <a:cs typeface="Arial Unicode MS" pitchFamily="34" charset="-128"/>
              </a:rPr>
              <a:t>البيان الوزاري للحكومة </a:t>
            </a:r>
            <a:r>
              <a:rPr lang="en-US" sz="1600" i="1">
                <a:solidFill>
                  <a:srgbClr val="FFFFFF"/>
                </a:solidFill>
                <a:latin typeface="Arial" pitchFamily="34" charset="0"/>
                <a:ea typeface="Arial Unicode MS" pitchFamily="34" charset="-128"/>
                <a:cs typeface="Arial Unicode MS" pitchFamily="34" charset="-128"/>
              </a:rPr>
              <a:t>2008</a:t>
            </a:r>
          </a:p>
          <a:p>
            <a:pPr algn="r">
              <a:defRPr/>
            </a:pPr>
            <a:r>
              <a:rPr lang="ar-SA" sz="1600" i="1">
                <a:solidFill>
                  <a:srgbClr val="FFFFFF"/>
                </a:solidFill>
                <a:latin typeface="Arial" pitchFamily="34" charset="0"/>
                <a:ea typeface="Arial Unicode MS" pitchFamily="34" charset="-128"/>
                <a:cs typeface="Arial Unicode MS" pitchFamily="34" charset="-128"/>
              </a:rPr>
              <a:t>حكومة دولةالرئيس فؤاد السنيورة </a:t>
            </a:r>
            <a:endParaRPr lang="en-US" sz="1600" i="1">
              <a:solidFill>
                <a:srgbClr val="FFFFFF"/>
              </a:solidFill>
              <a:latin typeface="Arial" pitchFamily="34" charset="0"/>
              <a:ea typeface="Arial Unicode MS" pitchFamily="34" charset="-128"/>
              <a:cs typeface="Arial Unicode MS" pitchFamily="34" charset="-128"/>
            </a:endParaRPr>
          </a:p>
          <a:p>
            <a:pPr algn="ctr">
              <a:defRPr/>
            </a:pPr>
            <a:endParaRPr lang="en-US" sz="1600">
              <a:solidFill>
                <a:srgbClr val="FFFFFF"/>
              </a:solidFill>
              <a:latin typeface="Arial" pitchFamily="34" charset="0"/>
              <a:cs typeface="Arial" pitchFamily="34" charset="0"/>
            </a:endParaRPr>
          </a:p>
        </p:txBody>
      </p:sp>
      <p:sp>
        <p:nvSpPr>
          <p:cNvPr id="63494" name="Rectangle 11"/>
          <p:cNvSpPr>
            <a:spLocks noChangeArrowheads="1"/>
          </p:cNvSpPr>
          <p:nvPr/>
        </p:nvSpPr>
        <p:spPr bwMode="auto">
          <a:xfrm>
            <a:off x="228600" y="3048000"/>
            <a:ext cx="6781800" cy="1447800"/>
          </a:xfrm>
          <a:prstGeom prst="rect">
            <a:avLst/>
          </a:prstGeom>
          <a:noFill/>
          <a:ln w="9525">
            <a:solidFill>
              <a:srgbClr val="75689F"/>
            </a:solidFill>
            <a:miter lim="800000"/>
            <a:headEnd/>
            <a:tailEnd/>
          </a:ln>
        </p:spPr>
        <p:txBody>
          <a:bodyPr/>
          <a:lstStyle/>
          <a:p>
            <a:pPr marL="231775" indent="-231775">
              <a:lnSpc>
                <a:spcPct val="150000"/>
              </a:lnSpc>
              <a:buFont typeface="Wingdings" pitchFamily="2" charset="2"/>
              <a:buChar char="q"/>
            </a:pPr>
            <a:r>
              <a:rPr lang="en-US" sz="1600"/>
              <a:t> </a:t>
            </a:r>
            <a:r>
              <a:rPr lang="en-US" sz="1400"/>
              <a:t>(§ 56</a:t>
            </a:r>
            <a:r>
              <a:rPr lang="en-US" sz="1600"/>
              <a:t>)</a:t>
            </a:r>
            <a:r>
              <a:rPr lang="ar-LB" sz="1600"/>
              <a:t>إ</a:t>
            </a:r>
            <a:r>
              <a:rPr lang="ar-LB" sz="1400"/>
              <a:t>ن قطاع الاتصالات هو محرّك أساسي للاقتصاد الوطني وهو يسهم في تعزيز الإنماء المتوازن. ولبنان يعمل على تقديم رؤية لهذا القطاع تهدف إلى بناء مجتمع المعلوماتية من أجل مواكبة ثورة الاتصالات العالمية وريادتها في المنطقة، والحكومة اللبنانية تلتزم في هذا السياق بتحرير قطاع الاتصالات وفتح السوق لاستثمارات القطاع الخاص والمنافسة وحماية حقوق </a:t>
            </a:r>
            <a:r>
              <a:rPr lang="ar-LB" sz="1600"/>
              <a:t>المستهلك.</a:t>
            </a:r>
            <a:endParaRPr lang="en-US" sz="1600">
              <a:ea typeface="Arial Unicode MS" pitchFamily="34" charset="-128"/>
              <a:cs typeface="Arial Unicode MS" pitchFamily="34" charset="-128"/>
            </a:endParaRPr>
          </a:p>
        </p:txBody>
      </p:sp>
      <p:sp>
        <p:nvSpPr>
          <p:cNvPr id="63495" name="Rectangle 7"/>
          <p:cNvSpPr>
            <a:spLocks noChangeArrowheads="1"/>
          </p:cNvSpPr>
          <p:nvPr/>
        </p:nvSpPr>
        <p:spPr bwMode="auto">
          <a:xfrm>
            <a:off x="2057400" y="4495800"/>
            <a:ext cx="6781800" cy="1295400"/>
          </a:xfrm>
          <a:prstGeom prst="rect">
            <a:avLst/>
          </a:prstGeom>
          <a:solidFill>
            <a:schemeClr val="bg1"/>
          </a:solidFill>
          <a:ln w="9525">
            <a:solidFill>
              <a:srgbClr val="75689F"/>
            </a:solidFill>
            <a:miter lim="800000"/>
            <a:headEnd/>
            <a:tailEnd/>
          </a:ln>
        </p:spPr>
        <p:txBody>
          <a:bodyPr anchor="ctr"/>
          <a:lstStyle/>
          <a:p>
            <a:pPr marL="231775" indent="-231775">
              <a:buFont typeface="Wingdings" pitchFamily="2" charset="2"/>
              <a:buChar char="q"/>
            </a:pPr>
            <a:r>
              <a:rPr lang="en-US" sz="1600"/>
              <a:t>The TRA is charged with promoting competition in telecommunications (Telecommunications Law, Art. 5.1(C)). </a:t>
            </a:r>
          </a:p>
          <a:p>
            <a:pPr marL="231775" indent="-231775">
              <a:buFont typeface="Wingdings" pitchFamily="2" charset="2"/>
              <a:buChar char="q"/>
            </a:pPr>
            <a:r>
              <a:rPr lang="en-US" sz="1600"/>
              <a:t>The Law provided for the liberalization of the telecommunications market by privatizing state-owned telecommunications entities and opening the market to private sector investments and competition.  </a:t>
            </a:r>
          </a:p>
        </p:txBody>
      </p:sp>
      <p:sp>
        <p:nvSpPr>
          <p:cNvPr id="9" name="Rectangle 8"/>
          <p:cNvSpPr/>
          <p:nvPr/>
        </p:nvSpPr>
        <p:spPr>
          <a:xfrm>
            <a:off x="228600" y="4495800"/>
            <a:ext cx="1752600" cy="1295400"/>
          </a:xfrm>
          <a:prstGeom prst="rect">
            <a:avLst/>
          </a:prstGeom>
          <a:solidFill>
            <a:srgbClr val="75689F"/>
          </a:solidFill>
          <a:ln>
            <a:solidFill>
              <a:srgbClr val="7568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600" b="1" i="1" dirty="0">
                <a:latin typeface="Arial" pitchFamily="34" charset="0"/>
                <a:cs typeface="Arial" pitchFamily="34" charset="0"/>
              </a:rPr>
              <a:t>Telecommunications Law 431 / 2002</a:t>
            </a:r>
            <a:endParaRPr lang="en-US" sz="1600" dirty="0">
              <a:latin typeface="Arial" pitchFamily="34" charset="0"/>
              <a:cs typeface="Arial" pitchFamily="34" charset="0"/>
            </a:endParaRPr>
          </a:p>
        </p:txBody>
      </p:sp>
      <p:sp>
        <p:nvSpPr>
          <p:cNvPr id="13" name="Pentagon 12"/>
          <p:cNvSpPr/>
          <p:nvPr/>
        </p:nvSpPr>
        <p:spPr bwMode="auto">
          <a:xfrm>
            <a:off x="228600" y="5791200"/>
            <a:ext cx="8610600" cy="762000"/>
          </a:xfrm>
          <a:prstGeom prst="homePlate">
            <a:avLst>
              <a:gd name="adj" fmla="val 632"/>
            </a:avLst>
          </a:prstGeom>
          <a:ln>
            <a:headEnd/>
            <a:tailEnd/>
          </a:ln>
        </p:spPr>
        <p:style>
          <a:lnRef idx="1">
            <a:schemeClr val="accent4"/>
          </a:lnRef>
          <a:fillRef idx="2">
            <a:schemeClr val="accent4"/>
          </a:fillRef>
          <a:effectRef idx="1">
            <a:schemeClr val="accent4"/>
          </a:effectRef>
          <a:fontRef idx="minor">
            <a:schemeClr val="dk1"/>
          </a:fontRef>
        </p:style>
        <p:txBody>
          <a:bodyPr anchor="ctr"/>
          <a:lstStyle/>
          <a:p>
            <a:pPr>
              <a:defRPr/>
            </a:pPr>
            <a:r>
              <a:rPr lang="en-US" dirty="0">
                <a:solidFill>
                  <a:schemeClr val="tx1"/>
                </a:solidFill>
              </a:rPr>
              <a:t>The GoL Governmental Declarations in 2005 and 2008 commit the Council of Minister (CoM) to the liberalization of telecommunications</a:t>
            </a:r>
          </a:p>
        </p:txBody>
      </p:sp>
      <p:sp>
        <p:nvSpPr>
          <p:cNvPr id="12" name="Date Placeholder 4"/>
          <p:cNvSpPr txBox="1">
            <a:spLocks/>
          </p:cNvSpPr>
          <p:nvPr/>
        </p:nvSpPr>
        <p:spPr>
          <a:xfrm>
            <a:off x="457200" y="6477000"/>
            <a:ext cx="1447800" cy="238125"/>
          </a:xfrm>
          <a:prstGeom prst="rect">
            <a:avLst/>
          </a:prstGeom>
        </p:spPr>
        <p:txBody>
          <a:bodyPr/>
          <a:lstStyle/>
          <a:p>
            <a:pPr algn="r" fontAlgn="auto">
              <a:spcBef>
                <a:spcPts val="0"/>
              </a:spcBef>
              <a:spcAft>
                <a:spcPts val="0"/>
              </a:spcAft>
              <a:defRPr/>
            </a:pPr>
            <a:r>
              <a:rPr lang="en-US" sz="1200" dirty="0">
                <a:solidFill>
                  <a:schemeClr val="accent1">
                    <a:lumMod val="75000"/>
                  </a:schemeClr>
                </a:solidFill>
                <a:latin typeface="Calibri" pitchFamily="34" charset="0"/>
                <a:cs typeface="+mn-cs"/>
              </a:rPr>
              <a:t>3- Nov - 2008</a:t>
            </a:r>
          </a:p>
        </p:txBody>
      </p:sp>
      <p:sp>
        <p:nvSpPr>
          <p:cNvPr id="15" name="Footer Placeholder 5"/>
          <p:cNvSpPr txBox="1">
            <a:spLocks/>
          </p:cNvSpPr>
          <p:nvPr/>
        </p:nvSpPr>
        <p:spPr>
          <a:xfrm>
            <a:off x="2743200" y="6553200"/>
            <a:ext cx="4419600" cy="304800"/>
          </a:xfrm>
          <a:prstGeom prst="rect">
            <a:avLst/>
          </a:prstGeom>
        </p:spPr>
        <p:txBody>
          <a:bodyPr/>
          <a:lstStyle/>
          <a:p>
            <a:pPr algn="ctr" fontAlgn="auto">
              <a:spcBef>
                <a:spcPts val="0"/>
              </a:spcBef>
              <a:spcAft>
                <a:spcPts val="0"/>
              </a:spcAft>
              <a:defRPr/>
            </a:pPr>
            <a:r>
              <a:rPr lang="en-US" sz="1400" b="1" dirty="0">
                <a:solidFill>
                  <a:schemeClr val="accent1">
                    <a:lumMod val="75000"/>
                  </a:schemeClr>
                </a:solidFill>
                <a:latin typeface="Calibri" pitchFamily="34" charset="0"/>
                <a:cs typeface="+mn-cs"/>
              </a:rPr>
              <a:t>TRA Lebanon – Liberalization Benefits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447800" y="76200"/>
            <a:ext cx="7696200" cy="1066800"/>
          </a:xfrm>
          <a:solidFill>
            <a:srgbClr val="8381AD"/>
          </a:solidFill>
        </p:spPr>
        <p:txBody>
          <a:bodyPr/>
          <a:lstStyle/>
          <a:p>
            <a:pPr marL="0" indent="0" eaLnBrk="1" fontAlgn="auto" hangingPunct="1">
              <a:spcAft>
                <a:spcPts val="0"/>
              </a:spcAft>
              <a:buFont typeface="Arial" pitchFamily="34" charset="0"/>
              <a:buNone/>
              <a:defRPr/>
            </a:pPr>
            <a:r>
              <a:rPr sz="2000">
                <a:latin typeface="Arial "/>
              </a:rPr>
              <a:t>Reform of the telecom sector entails the restructuring of the market, the establishment of an independent regulator, and a top notch regulatory framework </a:t>
            </a:r>
          </a:p>
        </p:txBody>
      </p:sp>
      <p:sp>
        <p:nvSpPr>
          <p:cNvPr id="15" name="Bevel 14"/>
          <p:cNvSpPr/>
          <p:nvPr/>
        </p:nvSpPr>
        <p:spPr bwMode="auto">
          <a:xfrm>
            <a:off x="3352800" y="1600200"/>
            <a:ext cx="1676400" cy="990600"/>
          </a:xfrm>
          <a:prstGeom prst="bevel">
            <a:avLst/>
          </a:prstGeom>
          <a:solidFill>
            <a:srgbClr val="75689F"/>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a:lstStyle/>
          <a:p>
            <a:pPr algn="ctr" rtl="1" fontAlgn="auto">
              <a:spcBef>
                <a:spcPts val="0"/>
              </a:spcBef>
              <a:spcAft>
                <a:spcPts val="0"/>
              </a:spcAft>
              <a:defRPr/>
            </a:pPr>
            <a:r>
              <a:rPr lang="en-US" sz="1400" b="1" dirty="0">
                <a:solidFill>
                  <a:schemeClr val="bg1"/>
                </a:solidFill>
                <a:latin typeface="Arial "/>
                <a:cs typeface="Arial" pitchFamily="34" charset="0"/>
              </a:rPr>
              <a:t>Competitive</a:t>
            </a:r>
          </a:p>
          <a:p>
            <a:pPr algn="ctr" rtl="1" fontAlgn="auto">
              <a:spcBef>
                <a:spcPts val="0"/>
              </a:spcBef>
              <a:spcAft>
                <a:spcPts val="0"/>
              </a:spcAft>
              <a:defRPr/>
            </a:pPr>
            <a:r>
              <a:rPr lang="en-US" sz="1400" b="1" dirty="0">
                <a:solidFill>
                  <a:schemeClr val="bg1"/>
                </a:solidFill>
                <a:latin typeface="Arial "/>
                <a:cs typeface="Arial" pitchFamily="34" charset="0"/>
              </a:rPr>
              <a:t>Market Structure</a:t>
            </a:r>
          </a:p>
          <a:p>
            <a:pPr algn="r" rtl="1">
              <a:defRPr/>
            </a:pPr>
            <a:endParaRPr lang="en-US" dirty="0">
              <a:solidFill>
                <a:schemeClr val="bg1"/>
              </a:solidFill>
              <a:latin typeface="Arial "/>
              <a:cs typeface="Arial" pitchFamily="34" charset="0"/>
            </a:endParaRPr>
          </a:p>
        </p:txBody>
      </p:sp>
      <p:sp>
        <p:nvSpPr>
          <p:cNvPr id="16" name="Bevel 15"/>
          <p:cNvSpPr/>
          <p:nvPr/>
        </p:nvSpPr>
        <p:spPr bwMode="auto">
          <a:xfrm>
            <a:off x="5638800" y="4038600"/>
            <a:ext cx="1676400" cy="1143000"/>
          </a:xfrm>
          <a:prstGeom prst="bevel">
            <a:avLst/>
          </a:prstGeom>
          <a:solidFill>
            <a:srgbClr val="75689F"/>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a:lstStyle/>
          <a:p>
            <a:pPr algn="ctr" rtl="1" fontAlgn="auto">
              <a:spcBef>
                <a:spcPts val="0"/>
              </a:spcBef>
              <a:spcAft>
                <a:spcPts val="0"/>
              </a:spcAft>
              <a:defRPr/>
            </a:pPr>
            <a:r>
              <a:rPr lang="en-US" sz="1400" b="1" dirty="0">
                <a:solidFill>
                  <a:schemeClr val="bg1"/>
                </a:solidFill>
                <a:latin typeface="Arial "/>
                <a:cs typeface="Arial" pitchFamily="34" charset="0"/>
              </a:rPr>
              <a:t>Independent Regulatory Authority</a:t>
            </a:r>
          </a:p>
          <a:p>
            <a:pPr algn="r" rtl="1">
              <a:defRPr/>
            </a:pPr>
            <a:endParaRPr lang="en-US" sz="1400" b="1" dirty="0">
              <a:solidFill>
                <a:schemeClr val="bg1"/>
              </a:solidFill>
              <a:latin typeface="Arial "/>
              <a:cs typeface="Arial" pitchFamily="34" charset="0"/>
            </a:endParaRPr>
          </a:p>
        </p:txBody>
      </p:sp>
      <p:sp>
        <p:nvSpPr>
          <p:cNvPr id="17" name="Bevel 16"/>
          <p:cNvSpPr/>
          <p:nvPr/>
        </p:nvSpPr>
        <p:spPr bwMode="auto">
          <a:xfrm>
            <a:off x="1066800" y="4038600"/>
            <a:ext cx="1676400" cy="1143000"/>
          </a:xfrm>
          <a:prstGeom prst="bevel">
            <a:avLst/>
          </a:prstGeom>
          <a:solidFill>
            <a:srgbClr val="75689F"/>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a:lstStyle/>
          <a:p>
            <a:pPr algn="ctr" rtl="1" fontAlgn="auto">
              <a:spcBef>
                <a:spcPts val="0"/>
              </a:spcBef>
              <a:spcAft>
                <a:spcPts val="0"/>
              </a:spcAft>
              <a:defRPr/>
            </a:pPr>
            <a:r>
              <a:rPr lang="en-US" sz="1400" b="1" dirty="0">
                <a:solidFill>
                  <a:schemeClr val="bg1"/>
                </a:solidFill>
                <a:latin typeface="Arial "/>
                <a:cs typeface="Arial" pitchFamily="34" charset="0"/>
              </a:rPr>
              <a:t>Clean and Stable</a:t>
            </a:r>
          </a:p>
          <a:p>
            <a:pPr algn="ctr" rtl="1" fontAlgn="auto">
              <a:spcBef>
                <a:spcPts val="0"/>
              </a:spcBef>
              <a:spcAft>
                <a:spcPts val="0"/>
              </a:spcAft>
              <a:defRPr/>
            </a:pPr>
            <a:r>
              <a:rPr lang="en-US" sz="1400" b="1" dirty="0">
                <a:solidFill>
                  <a:schemeClr val="bg1"/>
                </a:solidFill>
                <a:latin typeface="Arial "/>
                <a:cs typeface="Arial" pitchFamily="34" charset="0"/>
              </a:rPr>
              <a:t>Regulatory Framework </a:t>
            </a:r>
          </a:p>
        </p:txBody>
      </p:sp>
      <p:sp>
        <p:nvSpPr>
          <p:cNvPr id="37" name="Isosceles Triangle 36"/>
          <p:cNvSpPr/>
          <p:nvPr/>
        </p:nvSpPr>
        <p:spPr>
          <a:xfrm>
            <a:off x="2514600" y="2438400"/>
            <a:ext cx="3352800" cy="2179638"/>
          </a:xfrm>
          <a:prstGeom prst="triangle">
            <a:avLst/>
          </a:prstGeom>
        </p:spPr>
        <p:style>
          <a:lnRef idx="1">
            <a:schemeClr val="accent4"/>
          </a:lnRef>
          <a:fillRef idx="2">
            <a:schemeClr val="accent4"/>
          </a:fillRef>
          <a:effectRef idx="1">
            <a:schemeClr val="accent4"/>
          </a:effectRef>
          <a:fontRef idx="minor">
            <a:schemeClr val="dk1"/>
          </a:fontRef>
        </p:style>
        <p:txBody>
          <a:bodyPr/>
          <a:lstStyle/>
          <a:p>
            <a:pPr algn="ctr" fontAlgn="auto">
              <a:spcBef>
                <a:spcPts val="0"/>
              </a:spcBef>
              <a:spcAft>
                <a:spcPts val="0"/>
              </a:spcAft>
              <a:defRPr/>
            </a:pPr>
            <a:endParaRPr lang="en-US" dirty="0">
              <a:latin typeface="Arial "/>
            </a:endParaRPr>
          </a:p>
        </p:txBody>
      </p:sp>
      <p:sp>
        <p:nvSpPr>
          <p:cNvPr id="64525" name="TextBox 37"/>
          <p:cNvSpPr txBox="1">
            <a:spLocks noChangeArrowheads="1"/>
          </p:cNvSpPr>
          <p:nvPr/>
        </p:nvSpPr>
        <p:spPr bwMode="auto">
          <a:xfrm>
            <a:off x="3124200" y="3352800"/>
            <a:ext cx="2133600" cy="1477963"/>
          </a:xfrm>
          <a:prstGeom prst="rect">
            <a:avLst/>
          </a:prstGeom>
          <a:noFill/>
          <a:ln w="9525">
            <a:noFill/>
            <a:miter lim="800000"/>
            <a:headEnd/>
            <a:tailEnd/>
          </a:ln>
        </p:spPr>
        <p:txBody>
          <a:bodyPr>
            <a:spAutoFit/>
          </a:bodyPr>
          <a:lstStyle/>
          <a:p>
            <a:pPr algn="ctr"/>
            <a:r>
              <a:rPr lang="en-US" b="1">
                <a:latin typeface="Arial "/>
              </a:rPr>
              <a:t>Reform and Liberalization of the Telecom Sector </a:t>
            </a:r>
          </a:p>
          <a:p>
            <a:pPr algn="ctr"/>
            <a:endParaRPr lang="en-US" b="1">
              <a:latin typeface="Arial "/>
            </a:endParaRPr>
          </a:p>
        </p:txBody>
      </p:sp>
      <p:cxnSp>
        <p:nvCxnSpPr>
          <p:cNvPr id="40" name="Shape 39"/>
          <p:cNvCxnSpPr/>
          <p:nvPr/>
        </p:nvCxnSpPr>
        <p:spPr>
          <a:xfrm rot="4920000" flipH="1" flipV="1">
            <a:off x="1776413" y="2033587"/>
            <a:ext cx="1371600" cy="1571625"/>
          </a:xfrm>
          <a:prstGeom prst="curvedConnector2">
            <a:avLst/>
          </a:prstGeom>
          <a:ln>
            <a:headEnd type="arrow"/>
            <a:tailEnd type="arrow"/>
          </a:ln>
        </p:spPr>
        <p:style>
          <a:lnRef idx="2">
            <a:schemeClr val="accent6"/>
          </a:lnRef>
          <a:fillRef idx="0">
            <a:schemeClr val="accent6"/>
          </a:fillRef>
          <a:effectRef idx="1">
            <a:schemeClr val="accent6"/>
          </a:effectRef>
          <a:fontRef idx="minor">
            <a:schemeClr val="tx1"/>
          </a:fontRef>
        </p:style>
      </p:cxnSp>
      <p:cxnSp>
        <p:nvCxnSpPr>
          <p:cNvPr id="41" name="Shape 40"/>
          <p:cNvCxnSpPr/>
          <p:nvPr/>
        </p:nvCxnSpPr>
        <p:spPr>
          <a:xfrm rot="16620000" flipV="1">
            <a:off x="5345113" y="2051050"/>
            <a:ext cx="1281112" cy="1462088"/>
          </a:xfrm>
          <a:prstGeom prst="curvedConnector2">
            <a:avLst/>
          </a:prstGeom>
          <a:ln>
            <a:headEnd type="arrow"/>
            <a:tailEnd type="arrow"/>
          </a:ln>
        </p:spPr>
        <p:style>
          <a:lnRef idx="2">
            <a:schemeClr val="accent6"/>
          </a:lnRef>
          <a:fillRef idx="0">
            <a:schemeClr val="accent6"/>
          </a:fillRef>
          <a:effectRef idx="1">
            <a:schemeClr val="accent6"/>
          </a:effectRef>
          <a:fontRef idx="minor">
            <a:schemeClr val="tx1"/>
          </a:fontRef>
        </p:style>
      </p:cxnSp>
      <p:cxnSp>
        <p:nvCxnSpPr>
          <p:cNvPr id="44" name="Shape 43"/>
          <p:cNvCxnSpPr/>
          <p:nvPr/>
        </p:nvCxnSpPr>
        <p:spPr>
          <a:xfrm rot="5400000">
            <a:off x="4266406" y="3658394"/>
            <a:ext cx="1588" cy="3200400"/>
          </a:xfrm>
          <a:prstGeom prst="curvedConnector3">
            <a:avLst>
              <a:gd name="adj1" fmla="val 37188299"/>
            </a:avLst>
          </a:prstGeom>
          <a:ln>
            <a:headEnd type="arrow"/>
            <a:tailEnd type="arrow"/>
          </a:ln>
        </p:spPr>
        <p:style>
          <a:lnRef idx="2">
            <a:schemeClr val="accent6"/>
          </a:lnRef>
          <a:fillRef idx="0">
            <a:schemeClr val="accent6"/>
          </a:fillRef>
          <a:effectRef idx="1">
            <a:schemeClr val="accent6"/>
          </a:effectRef>
          <a:fontRef idx="minor">
            <a:schemeClr val="tx1"/>
          </a:fontRef>
        </p:style>
      </p:cxnSp>
      <p:sp>
        <p:nvSpPr>
          <p:cNvPr id="11" name="Date Placeholder 4"/>
          <p:cNvSpPr txBox="1">
            <a:spLocks/>
          </p:cNvSpPr>
          <p:nvPr/>
        </p:nvSpPr>
        <p:spPr>
          <a:xfrm>
            <a:off x="457200" y="6477000"/>
            <a:ext cx="1447800" cy="238125"/>
          </a:xfrm>
          <a:prstGeom prst="rect">
            <a:avLst/>
          </a:prstGeom>
        </p:spPr>
        <p:txBody>
          <a:bodyPr/>
          <a:lstStyle/>
          <a:p>
            <a:pPr algn="r" fontAlgn="auto">
              <a:spcBef>
                <a:spcPts val="0"/>
              </a:spcBef>
              <a:spcAft>
                <a:spcPts val="0"/>
              </a:spcAft>
              <a:defRPr/>
            </a:pPr>
            <a:r>
              <a:rPr lang="en-US" sz="1200" dirty="0">
                <a:solidFill>
                  <a:schemeClr val="accent1">
                    <a:lumMod val="75000"/>
                  </a:schemeClr>
                </a:solidFill>
                <a:latin typeface="Calibri" pitchFamily="34" charset="0"/>
                <a:cs typeface="+mn-cs"/>
              </a:rPr>
              <a:t>3- Nov - 2008</a:t>
            </a:r>
          </a:p>
        </p:txBody>
      </p:sp>
      <p:sp>
        <p:nvSpPr>
          <p:cNvPr id="12" name="Footer Placeholder 5"/>
          <p:cNvSpPr txBox="1">
            <a:spLocks/>
          </p:cNvSpPr>
          <p:nvPr/>
        </p:nvSpPr>
        <p:spPr>
          <a:xfrm>
            <a:off x="2743200" y="6400800"/>
            <a:ext cx="4419600" cy="304800"/>
          </a:xfrm>
          <a:prstGeom prst="rect">
            <a:avLst/>
          </a:prstGeom>
        </p:spPr>
        <p:txBody>
          <a:bodyPr/>
          <a:lstStyle/>
          <a:p>
            <a:pPr algn="ctr" fontAlgn="auto">
              <a:spcBef>
                <a:spcPts val="0"/>
              </a:spcBef>
              <a:spcAft>
                <a:spcPts val="0"/>
              </a:spcAft>
              <a:defRPr/>
            </a:pPr>
            <a:r>
              <a:rPr lang="en-US" sz="1400" b="1" dirty="0">
                <a:solidFill>
                  <a:schemeClr val="accent1">
                    <a:lumMod val="75000"/>
                  </a:schemeClr>
                </a:solidFill>
                <a:latin typeface="Calibri" pitchFamily="34" charset="0"/>
                <a:cs typeface="+mn-cs"/>
              </a:rPr>
              <a:t>TRA Lebanon – Regulatory Environment</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solidFill>
            <a:srgbClr val="8381AD"/>
          </a:solidFill>
        </p:spPr>
        <p:txBody>
          <a:bodyPr/>
          <a:lstStyle/>
          <a:p>
            <a:pPr marL="0" indent="0" eaLnBrk="1" hangingPunct="1">
              <a:buFont typeface="Arial" pitchFamily="34" charset="0"/>
              <a:buNone/>
              <a:defRPr/>
            </a:pPr>
            <a:r>
              <a:rPr sz="1800"/>
              <a:t>The Telecommunications Law 431 requires the creation of a proper structure for a competitive telecommunications market </a:t>
            </a:r>
          </a:p>
        </p:txBody>
      </p:sp>
      <p:sp>
        <p:nvSpPr>
          <p:cNvPr id="3" name="Rectangle 17"/>
          <p:cNvSpPr>
            <a:spLocks noChangeArrowheads="1"/>
          </p:cNvSpPr>
          <p:nvPr/>
        </p:nvSpPr>
        <p:spPr bwMode="auto">
          <a:xfrm>
            <a:off x="3352800" y="1981200"/>
            <a:ext cx="5638800" cy="4495800"/>
          </a:xfrm>
          <a:prstGeom prst="rect">
            <a:avLst/>
          </a:prstGeom>
          <a:solidFill>
            <a:srgbClr val="75689F">
              <a:alpha val="12000"/>
            </a:srgbClr>
          </a:solidFill>
          <a:ln>
            <a:headEnd type="none" w="med" len="med"/>
            <a:tailEnd type="none" w="med" len="med"/>
          </a:ln>
          <a:effectLst/>
        </p:spPr>
        <p:style>
          <a:lnRef idx="1">
            <a:schemeClr val="accent4"/>
          </a:lnRef>
          <a:fillRef idx="2">
            <a:schemeClr val="accent4"/>
          </a:fillRef>
          <a:effectRef idx="1">
            <a:schemeClr val="accent4"/>
          </a:effectRef>
          <a:fontRef idx="minor">
            <a:schemeClr val="dk1"/>
          </a:fontRef>
        </p:style>
        <p:txBody>
          <a:bodyPr vert="vert270"/>
          <a:lstStyle/>
          <a:p>
            <a:pPr algn="ctr" defTabSz="957263" eaLnBrk="0" hangingPunct="0">
              <a:spcBef>
                <a:spcPct val="50000"/>
              </a:spcBef>
              <a:defRPr/>
            </a:pPr>
            <a:endParaRPr lang="en-US" sz="1600" b="1">
              <a:solidFill>
                <a:schemeClr val="tx1"/>
              </a:solidFill>
              <a:latin typeface="Arial" pitchFamily="34" charset="0"/>
              <a:cs typeface="Arial" pitchFamily="34" charset="0"/>
            </a:endParaRPr>
          </a:p>
        </p:txBody>
      </p:sp>
      <p:sp>
        <p:nvSpPr>
          <p:cNvPr id="4" name="Rectangle 16"/>
          <p:cNvSpPr>
            <a:spLocks noChangeArrowheads="1"/>
          </p:cNvSpPr>
          <p:nvPr/>
        </p:nvSpPr>
        <p:spPr bwMode="auto">
          <a:xfrm>
            <a:off x="152400" y="1981200"/>
            <a:ext cx="3048000" cy="4495800"/>
          </a:xfrm>
          <a:prstGeom prst="rect">
            <a:avLst/>
          </a:prstGeom>
          <a:solidFill>
            <a:schemeClr val="bg1">
              <a:alpha val="12000"/>
            </a:schemeClr>
          </a:solidFill>
          <a:ln>
            <a:headEnd type="none" w="med" len="med"/>
            <a:tailEnd type="none" w="med" len="med"/>
          </a:ln>
          <a:effectLst/>
        </p:spPr>
        <p:style>
          <a:lnRef idx="1">
            <a:schemeClr val="accent4"/>
          </a:lnRef>
          <a:fillRef idx="2">
            <a:schemeClr val="accent4"/>
          </a:fillRef>
          <a:effectRef idx="1">
            <a:schemeClr val="accent4"/>
          </a:effectRef>
          <a:fontRef idx="minor">
            <a:schemeClr val="dk1"/>
          </a:fontRef>
        </p:style>
        <p:txBody>
          <a:bodyPr vert="vert270"/>
          <a:lstStyle/>
          <a:p>
            <a:pPr algn="ctr" defTabSz="957263" eaLnBrk="0" hangingPunct="0">
              <a:spcBef>
                <a:spcPct val="50000"/>
              </a:spcBef>
              <a:defRPr/>
            </a:pPr>
            <a:endParaRPr lang="en-US" b="1">
              <a:solidFill>
                <a:schemeClr val="tx1"/>
              </a:solidFill>
              <a:latin typeface="Arial" pitchFamily="34" charset="0"/>
              <a:cs typeface="Arial" pitchFamily="34" charset="0"/>
            </a:endParaRPr>
          </a:p>
        </p:txBody>
      </p:sp>
      <p:sp>
        <p:nvSpPr>
          <p:cNvPr id="5" name="AutoShape 4"/>
          <p:cNvSpPr>
            <a:spLocks noChangeArrowheads="1"/>
          </p:cNvSpPr>
          <p:nvPr/>
        </p:nvSpPr>
        <p:spPr bwMode="auto">
          <a:xfrm rot="5400000">
            <a:off x="1447800" y="152400"/>
            <a:ext cx="457200" cy="3048000"/>
          </a:xfrm>
          <a:prstGeom prst="homePlate">
            <a:avLst>
              <a:gd name="adj" fmla="val 59615"/>
            </a:avLst>
          </a:prstGeom>
          <a:solidFill>
            <a:schemeClr val="bg1">
              <a:alpha val="12000"/>
            </a:schemeClr>
          </a:solidFill>
          <a:ln>
            <a:headEnd/>
            <a:tailEnd/>
          </a:ln>
          <a:effectLst/>
        </p:spPr>
        <p:style>
          <a:lnRef idx="1">
            <a:schemeClr val="accent4"/>
          </a:lnRef>
          <a:fillRef idx="2">
            <a:schemeClr val="accent4"/>
          </a:fillRef>
          <a:effectRef idx="1">
            <a:schemeClr val="accent4"/>
          </a:effectRef>
          <a:fontRef idx="minor">
            <a:schemeClr val="dk1"/>
          </a:fontRef>
        </p:style>
        <p:txBody>
          <a:bodyPr/>
          <a:lstStyle/>
          <a:p>
            <a:pPr algn="ctr" defTabSz="957263">
              <a:defRPr/>
            </a:pPr>
            <a:endParaRPr lang="en-US" sz="2000">
              <a:solidFill>
                <a:schemeClr val="tx1"/>
              </a:solidFill>
              <a:latin typeface="Arial" pitchFamily="34" charset="0"/>
              <a:cs typeface="Arial" pitchFamily="34" charset="0"/>
            </a:endParaRPr>
          </a:p>
        </p:txBody>
      </p:sp>
      <p:sp>
        <p:nvSpPr>
          <p:cNvPr id="65542" name="Oval 5"/>
          <p:cNvSpPr>
            <a:spLocks noChangeArrowheads="1"/>
          </p:cNvSpPr>
          <p:nvPr/>
        </p:nvSpPr>
        <p:spPr bwMode="auto">
          <a:xfrm>
            <a:off x="838200" y="3198813"/>
            <a:ext cx="1512888" cy="896937"/>
          </a:xfrm>
          <a:prstGeom prst="ellipse">
            <a:avLst/>
          </a:prstGeom>
          <a:solidFill>
            <a:srgbClr val="75689F"/>
          </a:solidFill>
          <a:ln w="9525" algn="ctr">
            <a:noFill/>
            <a:round/>
            <a:headEnd/>
            <a:tailEnd/>
          </a:ln>
        </p:spPr>
        <p:txBody>
          <a:bodyPr wrap="none" lIns="45720" rIns="45720" anchor="ctr"/>
          <a:lstStyle/>
          <a:p>
            <a:pPr algn="ctr"/>
            <a:endParaRPr lang="en-US" sz="1600">
              <a:solidFill>
                <a:srgbClr val="1A004E"/>
              </a:solidFill>
            </a:endParaRPr>
          </a:p>
        </p:txBody>
      </p:sp>
      <p:sp>
        <p:nvSpPr>
          <p:cNvPr id="65543" name="Oval 6"/>
          <p:cNvSpPr>
            <a:spLocks noChangeArrowheads="1"/>
          </p:cNvSpPr>
          <p:nvPr/>
        </p:nvSpPr>
        <p:spPr bwMode="auto">
          <a:xfrm>
            <a:off x="242888" y="2684463"/>
            <a:ext cx="1509712" cy="896937"/>
          </a:xfrm>
          <a:prstGeom prst="ellipse">
            <a:avLst/>
          </a:prstGeom>
          <a:solidFill>
            <a:srgbClr val="C2B9D1"/>
          </a:solidFill>
          <a:ln w="9525" algn="ctr">
            <a:noFill/>
            <a:round/>
            <a:headEnd/>
            <a:tailEnd/>
          </a:ln>
        </p:spPr>
        <p:txBody>
          <a:bodyPr lIns="0" rIns="0" anchor="ctr"/>
          <a:lstStyle/>
          <a:p>
            <a:pPr algn="ctr" eaLnBrk="0" hangingPunct="0"/>
            <a:endParaRPr lang="en-US" sz="2000" b="1" u="sng">
              <a:solidFill>
                <a:srgbClr val="1A004E"/>
              </a:solidFill>
            </a:endParaRPr>
          </a:p>
        </p:txBody>
      </p:sp>
      <p:sp>
        <p:nvSpPr>
          <p:cNvPr id="8" name="Oval 7"/>
          <p:cNvSpPr>
            <a:spLocks noChangeArrowheads="1"/>
          </p:cNvSpPr>
          <p:nvPr/>
        </p:nvSpPr>
        <p:spPr bwMode="auto">
          <a:xfrm>
            <a:off x="1600200" y="2684463"/>
            <a:ext cx="1512888" cy="896937"/>
          </a:xfrm>
          <a:prstGeom prst="ellipse">
            <a:avLst/>
          </a:prstGeom>
          <a:solidFill>
            <a:schemeClr val="accent3">
              <a:lumMod val="60000"/>
              <a:lumOff val="40000"/>
            </a:schemeClr>
          </a:solidFill>
          <a:ln w="9525" algn="ctr">
            <a:noFill/>
            <a:round/>
            <a:headEnd/>
            <a:tailEnd/>
          </a:ln>
        </p:spPr>
        <p:txBody>
          <a:bodyPr anchor="ctr"/>
          <a:lstStyle/>
          <a:p>
            <a:pPr algn="ctr">
              <a:defRPr/>
            </a:pPr>
            <a:endParaRPr lang="en-US">
              <a:solidFill>
                <a:srgbClr val="000000"/>
              </a:solidFill>
            </a:endParaRPr>
          </a:p>
        </p:txBody>
      </p:sp>
      <p:sp>
        <p:nvSpPr>
          <p:cNvPr id="65545" name="Text Box 8"/>
          <p:cNvSpPr txBox="1">
            <a:spLocks noChangeArrowheads="1"/>
          </p:cNvSpPr>
          <p:nvPr/>
        </p:nvSpPr>
        <p:spPr bwMode="auto">
          <a:xfrm>
            <a:off x="1828800" y="2938463"/>
            <a:ext cx="1219200" cy="369887"/>
          </a:xfrm>
          <a:prstGeom prst="rect">
            <a:avLst/>
          </a:prstGeom>
          <a:noFill/>
          <a:ln w="9525">
            <a:noFill/>
            <a:miter lim="800000"/>
            <a:headEnd/>
            <a:tailEnd/>
          </a:ln>
        </p:spPr>
        <p:txBody>
          <a:bodyPr lIns="45720" rIns="45720">
            <a:spAutoFit/>
          </a:bodyPr>
          <a:lstStyle/>
          <a:p>
            <a:pPr algn="ctr" eaLnBrk="0" hangingPunct="0">
              <a:spcBef>
                <a:spcPct val="50000"/>
              </a:spcBef>
            </a:pPr>
            <a:r>
              <a:rPr lang="en-US" b="1" u="sng">
                <a:solidFill>
                  <a:srgbClr val="000000"/>
                </a:solidFill>
              </a:rPr>
              <a:t>Regulator</a:t>
            </a:r>
          </a:p>
        </p:txBody>
      </p:sp>
      <p:sp>
        <p:nvSpPr>
          <p:cNvPr id="65546" name="Text Box 9"/>
          <p:cNvSpPr txBox="1">
            <a:spLocks noChangeArrowheads="1"/>
          </p:cNvSpPr>
          <p:nvPr/>
        </p:nvSpPr>
        <p:spPr bwMode="auto">
          <a:xfrm>
            <a:off x="990600" y="3541713"/>
            <a:ext cx="1371600" cy="400050"/>
          </a:xfrm>
          <a:prstGeom prst="rect">
            <a:avLst/>
          </a:prstGeom>
          <a:noFill/>
          <a:ln w="9525">
            <a:noFill/>
            <a:miter lim="800000"/>
            <a:headEnd/>
            <a:tailEnd/>
          </a:ln>
        </p:spPr>
        <p:txBody>
          <a:bodyPr lIns="45720" rIns="45720">
            <a:spAutoFit/>
          </a:bodyPr>
          <a:lstStyle/>
          <a:p>
            <a:pPr algn="ctr" eaLnBrk="0" hangingPunct="0">
              <a:spcBef>
                <a:spcPct val="50000"/>
              </a:spcBef>
            </a:pPr>
            <a:r>
              <a:rPr lang="en-US" sz="2000" b="1" u="sng">
                <a:solidFill>
                  <a:srgbClr val="1A004E"/>
                </a:solidFill>
              </a:rPr>
              <a:t>Operators</a:t>
            </a:r>
          </a:p>
        </p:txBody>
      </p:sp>
      <p:sp>
        <p:nvSpPr>
          <p:cNvPr id="11" name="Rectangle 10"/>
          <p:cNvSpPr>
            <a:spLocks noChangeArrowheads="1"/>
          </p:cNvSpPr>
          <p:nvPr/>
        </p:nvSpPr>
        <p:spPr bwMode="auto">
          <a:xfrm>
            <a:off x="142875" y="4114800"/>
            <a:ext cx="3043238" cy="2357438"/>
          </a:xfrm>
          <a:prstGeom prst="rect">
            <a:avLst/>
          </a:prstGeom>
          <a:noFill/>
          <a:ln w="12700" algn="ctr">
            <a:noFill/>
            <a:miter lim="800000"/>
            <a:headEnd/>
            <a:tailEnd/>
          </a:ln>
        </p:spPr>
        <p:txBody>
          <a:bodyPr anchor="ctr"/>
          <a:lstStyle/>
          <a:p>
            <a:pPr marL="171450" indent="-171450" defTabSz="628650">
              <a:spcBef>
                <a:spcPct val="30000"/>
              </a:spcBef>
              <a:buClr>
                <a:srgbClr val="4F3F7E"/>
              </a:buClr>
              <a:buFont typeface="Wingdings" pitchFamily="2" charset="2"/>
              <a:buChar char="Ø"/>
              <a:defRPr/>
            </a:pPr>
            <a:r>
              <a:rPr lang="en-US" sz="1600" dirty="0">
                <a:solidFill>
                  <a:srgbClr val="1A004E"/>
                </a:solidFill>
              </a:rPr>
              <a:t>MoT: policymaker, regulator and 	service provider</a:t>
            </a:r>
          </a:p>
          <a:p>
            <a:pPr marL="115888" indent="-115888">
              <a:spcBef>
                <a:spcPct val="30000"/>
              </a:spcBef>
              <a:buClr>
                <a:srgbClr val="4F3F7E"/>
              </a:buClr>
              <a:buFont typeface="Wingdings" pitchFamily="2" charset="2"/>
              <a:buChar char="Ø"/>
              <a:defRPr/>
            </a:pPr>
            <a:endParaRPr lang="en-US" sz="1600" dirty="0">
              <a:solidFill>
                <a:srgbClr val="1A004E"/>
              </a:solidFill>
            </a:endParaRPr>
          </a:p>
          <a:p>
            <a:pPr marL="115888" indent="-115888" defTabSz="628650">
              <a:spcBef>
                <a:spcPct val="30000"/>
              </a:spcBef>
              <a:buClr>
                <a:srgbClr val="4F3F7E"/>
              </a:buClr>
              <a:buFont typeface="Wingdings" pitchFamily="2" charset="2"/>
              <a:buChar char="Ø"/>
              <a:defRPr/>
            </a:pPr>
            <a:r>
              <a:rPr lang="en-US" sz="1600" dirty="0" err="1">
                <a:solidFill>
                  <a:srgbClr val="1A004E"/>
                </a:solidFill>
              </a:rPr>
              <a:t>CoM</a:t>
            </a:r>
            <a:r>
              <a:rPr lang="en-US" sz="1600" dirty="0">
                <a:solidFill>
                  <a:srgbClr val="1A004E"/>
                </a:solidFill>
              </a:rPr>
              <a:t>: Arbitrary regulatory role </a:t>
            </a:r>
            <a:br>
              <a:rPr lang="en-US" sz="1600" dirty="0">
                <a:solidFill>
                  <a:srgbClr val="1A004E"/>
                </a:solidFill>
              </a:rPr>
            </a:br>
            <a:r>
              <a:rPr lang="en-US" sz="1600" dirty="0">
                <a:solidFill>
                  <a:srgbClr val="1A004E"/>
                </a:solidFill>
              </a:rPr>
              <a:t>	(e.g. issuing all licenses)</a:t>
            </a:r>
          </a:p>
          <a:p>
            <a:pPr marL="115888" indent="-115888">
              <a:spcBef>
                <a:spcPct val="30000"/>
              </a:spcBef>
              <a:buClr>
                <a:srgbClr val="4F3F7E"/>
              </a:buClr>
              <a:buFont typeface="Wingdings" pitchFamily="2" charset="2"/>
              <a:buChar char="Ø"/>
              <a:defRPr/>
            </a:pPr>
            <a:endParaRPr lang="en-US" sz="1600" dirty="0">
              <a:solidFill>
                <a:srgbClr val="1A004E"/>
              </a:solidFill>
            </a:endParaRPr>
          </a:p>
          <a:p>
            <a:pPr marL="115888" indent="-115888">
              <a:spcBef>
                <a:spcPct val="30000"/>
              </a:spcBef>
              <a:buClr>
                <a:srgbClr val="4F3F7E"/>
              </a:buClr>
              <a:buFont typeface="Wingdings" pitchFamily="2" charset="2"/>
              <a:buChar char="Ø"/>
              <a:defRPr/>
            </a:pPr>
            <a:r>
              <a:rPr lang="en-US" sz="1600" dirty="0">
                <a:solidFill>
                  <a:srgbClr val="1A004E"/>
                </a:solidFill>
              </a:rPr>
              <a:t>No formal regulatory regime</a:t>
            </a:r>
          </a:p>
        </p:txBody>
      </p:sp>
      <p:sp>
        <p:nvSpPr>
          <p:cNvPr id="65548" name="Text Box 18"/>
          <p:cNvSpPr txBox="1">
            <a:spLocks noChangeArrowheads="1"/>
          </p:cNvSpPr>
          <p:nvPr/>
        </p:nvSpPr>
        <p:spPr bwMode="auto">
          <a:xfrm>
            <a:off x="381000" y="1447800"/>
            <a:ext cx="2838450" cy="338138"/>
          </a:xfrm>
          <a:prstGeom prst="rect">
            <a:avLst/>
          </a:prstGeom>
          <a:noFill/>
          <a:ln w="9525" algn="ctr">
            <a:noFill/>
            <a:miter lim="800000"/>
            <a:headEnd/>
            <a:tailEnd/>
          </a:ln>
        </p:spPr>
        <p:txBody>
          <a:bodyPr lIns="45720" rIns="45720">
            <a:spAutoFit/>
          </a:bodyPr>
          <a:lstStyle/>
          <a:p>
            <a:pPr algn="ctr" eaLnBrk="0" hangingPunct="0">
              <a:spcBef>
                <a:spcPct val="50000"/>
              </a:spcBef>
            </a:pPr>
            <a:r>
              <a:rPr lang="en-US" sz="1600" b="1"/>
              <a:t>Before Telecom Law 431</a:t>
            </a:r>
          </a:p>
        </p:txBody>
      </p:sp>
      <p:sp>
        <p:nvSpPr>
          <p:cNvPr id="13" name="AutoShape 19"/>
          <p:cNvSpPr>
            <a:spLocks noChangeArrowheads="1"/>
          </p:cNvSpPr>
          <p:nvPr/>
        </p:nvSpPr>
        <p:spPr bwMode="auto">
          <a:xfrm rot="5400000">
            <a:off x="5980115" y="-1106486"/>
            <a:ext cx="460372" cy="5562602"/>
          </a:xfrm>
          <a:prstGeom prst="homePlate">
            <a:avLst>
              <a:gd name="adj" fmla="val 58910"/>
            </a:avLst>
          </a:prstGeom>
          <a:solidFill>
            <a:schemeClr val="bg1">
              <a:alpha val="12000"/>
            </a:schemeClr>
          </a:solidFill>
          <a:ln>
            <a:headEnd type="none" w="med" len="med"/>
            <a:tailEnd type="none" w="med" len="med"/>
          </a:ln>
          <a:effectLst/>
        </p:spPr>
        <p:style>
          <a:lnRef idx="1">
            <a:schemeClr val="accent4"/>
          </a:lnRef>
          <a:fillRef idx="2">
            <a:schemeClr val="accent4"/>
          </a:fillRef>
          <a:effectRef idx="1">
            <a:schemeClr val="accent4"/>
          </a:effectRef>
          <a:fontRef idx="minor">
            <a:schemeClr val="dk1"/>
          </a:fontRef>
        </p:style>
        <p:txBody>
          <a:bodyPr vert="vert270"/>
          <a:lstStyle/>
          <a:p>
            <a:pPr algn="ctr" defTabSz="957263" eaLnBrk="0" hangingPunct="0">
              <a:spcBef>
                <a:spcPct val="50000"/>
              </a:spcBef>
              <a:defRPr/>
            </a:pPr>
            <a:r>
              <a:rPr lang="en-US" sz="1600" b="1" dirty="0">
                <a:solidFill>
                  <a:schemeClr val="tx1"/>
                </a:solidFill>
                <a:latin typeface="Arial" pitchFamily="34" charset="0"/>
                <a:cs typeface="Arial" pitchFamily="34" charset="0"/>
              </a:rPr>
              <a:t>After Telecom Law 431</a:t>
            </a:r>
          </a:p>
        </p:txBody>
      </p:sp>
      <p:sp>
        <p:nvSpPr>
          <p:cNvPr id="14" name="TextBox 13"/>
          <p:cNvSpPr txBox="1"/>
          <p:nvPr/>
        </p:nvSpPr>
        <p:spPr bwMode="auto">
          <a:xfrm>
            <a:off x="687388" y="1981200"/>
            <a:ext cx="2208212" cy="584200"/>
          </a:xfrm>
          <a:prstGeom prst="rect">
            <a:avLst/>
          </a:prstGeom>
          <a:noFill/>
          <a:ln>
            <a:noFill/>
          </a:ln>
        </p:spPr>
        <p:style>
          <a:lnRef idx="2">
            <a:schemeClr val="dk1"/>
          </a:lnRef>
          <a:fillRef idx="1">
            <a:schemeClr val="lt1"/>
          </a:fillRef>
          <a:effectRef idx="0">
            <a:schemeClr val="dk1"/>
          </a:effectRef>
          <a:fontRef idx="minor">
            <a:schemeClr val="dk1"/>
          </a:fontRef>
        </p:style>
        <p:txBody>
          <a:bodyPr anchor="ctr">
            <a:spAutoFit/>
          </a:bodyPr>
          <a:lstStyle/>
          <a:p>
            <a:pPr algn="ctr">
              <a:defRPr/>
            </a:pPr>
            <a:r>
              <a:rPr lang="en-US" sz="1600" b="1" u="sng" dirty="0">
                <a:solidFill>
                  <a:srgbClr val="1A004E"/>
                </a:solidFill>
                <a:latin typeface="Arial" pitchFamily="34" charset="0"/>
                <a:cs typeface="Arial" pitchFamily="34" charset="0"/>
              </a:rPr>
              <a:t>Ministry of Telecommunications </a:t>
            </a:r>
          </a:p>
        </p:txBody>
      </p:sp>
      <p:sp>
        <p:nvSpPr>
          <p:cNvPr id="91151" name="Rectangle 13"/>
          <p:cNvSpPr>
            <a:spLocks noChangeArrowheads="1"/>
          </p:cNvSpPr>
          <p:nvPr/>
        </p:nvSpPr>
        <p:spPr bwMode="auto">
          <a:xfrm>
            <a:off x="3352800" y="2133600"/>
            <a:ext cx="2971800" cy="2895600"/>
          </a:xfrm>
          <a:prstGeom prst="rect">
            <a:avLst/>
          </a:prstGeom>
          <a:solidFill>
            <a:srgbClr val="C2B9D1"/>
          </a:solidFill>
          <a:ln w="9525" algn="ctr">
            <a:solidFill>
              <a:schemeClr val="tx1"/>
            </a:solidFill>
            <a:round/>
            <a:headEnd/>
            <a:tailEnd/>
          </a:ln>
        </p:spPr>
        <p:txBody>
          <a:bodyPr/>
          <a:lstStyle/>
          <a:p>
            <a:pPr algn="ctr">
              <a:defRPr/>
            </a:pPr>
            <a:r>
              <a:rPr lang="en-US" sz="1400" b="1" u="sng" dirty="0">
                <a:solidFill>
                  <a:srgbClr val="000000"/>
                </a:solidFill>
              </a:rPr>
              <a:t>MoT</a:t>
            </a:r>
          </a:p>
          <a:p>
            <a:pPr algn="ctr">
              <a:defRPr/>
            </a:pPr>
            <a:r>
              <a:rPr lang="en-US" sz="1400" b="1" dirty="0">
                <a:solidFill>
                  <a:srgbClr val="000000"/>
                </a:solidFill>
              </a:rPr>
              <a:t>Policymaker</a:t>
            </a:r>
            <a:endParaRPr lang="en-US" sz="1400" dirty="0">
              <a:solidFill>
                <a:srgbClr val="000000"/>
              </a:solidFill>
            </a:endParaRPr>
          </a:p>
          <a:p>
            <a:pPr marL="230188" lvl="1" indent="-230188">
              <a:defRPr/>
            </a:pPr>
            <a:endParaRPr lang="en-US" altLang="en-US" sz="1400" dirty="0">
              <a:solidFill>
                <a:srgbClr val="000000"/>
              </a:solidFill>
            </a:endParaRPr>
          </a:p>
          <a:p>
            <a:pPr marL="230188" lvl="1" indent="-230188">
              <a:buFont typeface="Wingdings" pitchFamily="2" charset="2"/>
              <a:buChar char="Ø"/>
              <a:defRPr/>
            </a:pPr>
            <a:r>
              <a:rPr lang="en-US" altLang="en-US" sz="1400" dirty="0">
                <a:solidFill>
                  <a:srgbClr val="000000"/>
                </a:solidFill>
              </a:rPr>
              <a:t>Set the general guidelines for  telecom policy </a:t>
            </a:r>
          </a:p>
          <a:p>
            <a:pPr marL="230188" lvl="1" indent="-230188">
              <a:defRPr/>
            </a:pPr>
            <a:endParaRPr lang="en-US" altLang="en-US" sz="1400" dirty="0">
              <a:solidFill>
                <a:srgbClr val="000000"/>
              </a:solidFill>
            </a:endParaRPr>
          </a:p>
          <a:p>
            <a:pPr marL="230188" lvl="1" indent="-230188">
              <a:buFont typeface="Wingdings" pitchFamily="2" charset="2"/>
              <a:buChar char="Ø"/>
              <a:defRPr/>
            </a:pPr>
            <a:r>
              <a:rPr lang="en-US" sz="1400" dirty="0">
                <a:solidFill>
                  <a:srgbClr val="000000"/>
                </a:solidFill>
              </a:rPr>
              <a:t>Recommend to CoM the award of some individual licenses (mobile/fixed, int’l voice, UMTS)</a:t>
            </a:r>
          </a:p>
          <a:p>
            <a:pPr marL="230188" lvl="1" indent="-230188">
              <a:defRPr/>
            </a:pPr>
            <a:endParaRPr lang="en-US" sz="1400" dirty="0">
              <a:solidFill>
                <a:srgbClr val="000000"/>
              </a:solidFill>
            </a:endParaRPr>
          </a:p>
          <a:p>
            <a:pPr marL="230188" lvl="1" indent="-230188">
              <a:buFont typeface="Wingdings" pitchFamily="2" charset="2"/>
              <a:buChar char="Ø"/>
              <a:defRPr/>
            </a:pPr>
            <a:r>
              <a:rPr lang="en-US" sz="1400" dirty="0">
                <a:solidFill>
                  <a:srgbClr val="000000"/>
                </a:solidFill>
              </a:rPr>
              <a:t>Review and propose to CoM  </a:t>
            </a:r>
          </a:p>
          <a:p>
            <a:pPr lvl="1" indent="-223838">
              <a:buFont typeface="Wingdings" pitchFamily="2" charset="2"/>
              <a:buChar char="§"/>
              <a:defRPr/>
            </a:pPr>
            <a:r>
              <a:rPr lang="en-US" sz="1400" dirty="0">
                <a:solidFill>
                  <a:srgbClr val="000000"/>
                </a:solidFill>
              </a:rPr>
              <a:t>Pricing of Radio Frequency</a:t>
            </a:r>
          </a:p>
          <a:p>
            <a:pPr lvl="1" indent="-223838">
              <a:buFont typeface="Wingdings" pitchFamily="2" charset="2"/>
              <a:buChar char="§"/>
              <a:defRPr/>
            </a:pPr>
            <a:r>
              <a:rPr lang="en-US" sz="1400" dirty="0">
                <a:solidFill>
                  <a:srgbClr val="000000"/>
                </a:solidFill>
              </a:rPr>
              <a:t>TRA annual budget</a:t>
            </a:r>
          </a:p>
          <a:p>
            <a:pPr marL="230188" lvl="1" indent="-230188">
              <a:buFont typeface="Wingdings" pitchFamily="2" charset="2"/>
              <a:buChar char="Ø"/>
              <a:defRPr/>
            </a:pPr>
            <a:endParaRPr lang="en-US" sz="1400" dirty="0">
              <a:solidFill>
                <a:srgbClr val="000000"/>
              </a:solidFill>
            </a:endParaRPr>
          </a:p>
          <a:p>
            <a:pPr marL="230188" lvl="1" indent="-230188">
              <a:buFont typeface="Wingdings" pitchFamily="2" charset="2"/>
              <a:buChar char="Ø"/>
              <a:defRPr/>
            </a:pPr>
            <a:endParaRPr lang="en-US" sz="1400" dirty="0">
              <a:solidFill>
                <a:srgbClr val="000000"/>
              </a:solidFill>
            </a:endParaRPr>
          </a:p>
          <a:p>
            <a:pPr marL="230188" lvl="1" indent="-230188">
              <a:buFont typeface="Wingdings" pitchFamily="2" charset="2"/>
              <a:buChar char="Ø"/>
              <a:defRPr/>
            </a:pPr>
            <a:r>
              <a:rPr lang="en-US" sz="1400" dirty="0">
                <a:solidFill>
                  <a:srgbClr val="000000"/>
                </a:solidFill>
              </a:rPr>
              <a:t>Approve TRA budget &amp; other  </a:t>
            </a:r>
            <a:r>
              <a:rPr lang="en-US" sz="1200" dirty="0">
                <a:solidFill>
                  <a:srgbClr val="000000"/>
                </a:solidFill>
              </a:rPr>
              <a:t>TRA documents as per Law 431</a:t>
            </a:r>
          </a:p>
        </p:txBody>
      </p:sp>
      <p:sp>
        <p:nvSpPr>
          <p:cNvPr id="16" name="Rectangle 14"/>
          <p:cNvSpPr>
            <a:spLocks noChangeArrowheads="1"/>
          </p:cNvSpPr>
          <p:nvPr/>
        </p:nvSpPr>
        <p:spPr bwMode="auto">
          <a:xfrm>
            <a:off x="6324600" y="2133600"/>
            <a:ext cx="2819400" cy="2895600"/>
          </a:xfrm>
          <a:prstGeom prst="rect">
            <a:avLst/>
          </a:prstGeom>
          <a:solidFill>
            <a:schemeClr val="accent3">
              <a:lumMod val="60000"/>
              <a:lumOff val="40000"/>
            </a:schemeClr>
          </a:solidFill>
          <a:ln w="9525" algn="ctr">
            <a:solidFill>
              <a:schemeClr val="tx1"/>
            </a:solidFill>
            <a:round/>
            <a:headEnd/>
            <a:tailEnd/>
          </a:ln>
        </p:spPr>
        <p:txBody>
          <a:bodyPr/>
          <a:lstStyle/>
          <a:p>
            <a:pPr algn="ctr">
              <a:defRPr/>
            </a:pPr>
            <a:r>
              <a:rPr lang="en-US" sz="1400" b="1" u="sng" dirty="0">
                <a:solidFill>
                  <a:srgbClr val="000000"/>
                </a:solidFill>
              </a:rPr>
              <a:t>TRA</a:t>
            </a:r>
          </a:p>
          <a:p>
            <a:pPr algn="ctr">
              <a:defRPr/>
            </a:pPr>
            <a:r>
              <a:rPr lang="en-US" sz="1400" b="1" dirty="0">
                <a:solidFill>
                  <a:srgbClr val="000000"/>
                </a:solidFill>
              </a:rPr>
              <a:t>Regulator</a:t>
            </a:r>
          </a:p>
          <a:p>
            <a:pPr marL="171450" indent="-171450" algn="ctr">
              <a:defRPr/>
            </a:pPr>
            <a:endParaRPr lang="en-US" sz="1400" b="1" dirty="0">
              <a:solidFill>
                <a:srgbClr val="000000"/>
              </a:solidFill>
            </a:endParaRPr>
          </a:p>
          <a:p>
            <a:pPr marL="171450" lvl="1" indent="-171450">
              <a:buFont typeface="Wingdings" pitchFamily="2" charset="2"/>
              <a:buChar char="Ø"/>
              <a:defRPr/>
            </a:pPr>
            <a:r>
              <a:rPr lang="en-US" altLang="en-US" sz="1400" dirty="0">
                <a:solidFill>
                  <a:srgbClr val="000000"/>
                </a:solidFill>
              </a:rPr>
              <a:t>Develop/implement regulations</a:t>
            </a:r>
          </a:p>
          <a:p>
            <a:pPr marL="171450" lvl="1" indent="-171450">
              <a:defRPr/>
            </a:pPr>
            <a:endParaRPr lang="en-US" sz="1400" dirty="0">
              <a:solidFill>
                <a:srgbClr val="000000"/>
              </a:solidFill>
            </a:endParaRPr>
          </a:p>
          <a:p>
            <a:pPr marL="171450" lvl="1" indent="-171450">
              <a:buFont typeface="Wingdings" pitchFamily="2" charset="2"/>
              <a:buChar char="Ø"/>
              <a:defRPr/>
            </a:pPr>
            <a:r>
              <a:rPr lang="en-US" altLang="en-US" sz="1400" dirty="0">
                <a:solidFill>
                  <a:srgbClr val="000000"/>
                </a:solidFill>
              </a:rPr>
              <a:t>Award telecom licenses</a:t>
            </a:r>
          </a:p>
          <a:p>
            <a:pPr marL="171450" lvl="1" indent="-171450">
              <a:defRPr/>
            </a:pPr>
            <a:endParaRPr lang="en-US" altLang="en-US" sz="1400" dirty="0">
              <a:solidFill>
                <a:srgbClr val="000000"/>
              </a:solidFill>
            </a:endParaRPr>
          </a:p>
          <a:p>
            <a:pPr marL="171450" lvl="1" indent="-171450">
              <a:buFont typeface="Wingdings" pitchFamily="2" charset="2"/>
              <a:buChar char="Ø"/>
              <a:defRPr/>
            </a:pPr>
            <a:r>
              <a:rPr lang="en-US" altLang="en-US" sz="1400" dirty="0">
                <a:solidFill>
                  <a:srgbClr val="000000"/>
                </a:solidFill>
              </a:rPr>
              <a:t>Ensure competition and prevent anti-competitive behavior</a:t>
            </a:r>
          </a:p>
          <a:p>
            <a:pPr marL="171450" lvl="1" indent="-171450">
              <a:defRPr/>
            </a:pPr>
            <a:endParaRPr lang="en-US" sz="1400" dirty="0">
              <a:solidFill>
                <a:srgbClr val="000000"/>
              </a:solidFill>
            </a:endParaRPr>
          </a:p>
          <a:p>
            <a:pPr marL="171450" lvl="1" indent="-171450">
              <a:buFont typeface="Wingdings" pitchFamily="2" charset="2"/>
              <a:buChar char="Ø"/>
              <a:defRPr/>
            </a:pPr>
            <a:r>
              <a:rPr lang="en-US" altLang="en-US" sz="1400" dirty="0">
                <a:solidFill>
                  <a:srgbClr val="000000"/>
                </a:solidFill>
              </a:rPr>
              <a:t>Manage on behalf of </a:t>
            </a:r>
            <a:r>
              <a:rPr lang="en-US" altLang="en-US" sz="1400" dirty="0" err="1">
                <a:solidFill>
                  <a:srgbClr val="000000"/>
                </a:solidFill>
              </a:rPr>
              <a:t>GoL</a:t>
            </a:r>
            <a:r>
              <a:rPr lang="en-US" altLang="en-US" sz="1400" dirty="0">
                <a:solidFill>
                  <a:srgbClr val="000000"/>
                </a:solidFill>
              </a:rPr>
              <a:t> radio frequencies </a:t>
            </a:r>
            <a:endParaRPr lang="en-US" sz="1400" dirty="0">
              <a:solidFill>
                <a:srgbClr val="000000"/>
              </a:solidFill>
            </a:endParaRPr>
          </a:p>
        </p:txBody>
      </p:sp>
      <p:sp>
        <p:nvSpPr>
          <p:cNvPr id="65553" name="Rectangle 15"/>
          <p:cNvSpPr>
            <a:spLocks noChangeArrowheads="1"/>
          </p:cNvSpPr>
          <p:nvPr/>
        </p:nvSpPr>
        <p:spPr bwMode="auto">
          <a:xfrm>
            <a:off x="3429000" y="5105400"/>
            <a:ext cx="5486400" cy="1373188"/>
          </a:xfrm>
          <a:prstGeom prst="rect">
            <a:avLst/>
          </a:prstGeom>
          <a:solidFill>
            <a:srgbClr val="8381AD"/>
          </a:solidFill>
          <a:ln w="9525" algn="ctr">
            <a:solidFill>
              <a:schemeClr val="tx1"/>
            </a:solidFill>
            <a:round/>
            <a:headEnd/>
            <a:tailEnd/>
          </a:ln>
        </p:spPr>
        <p:txBody>
          <a:bodyPr/>
          <a:lstStyle/>
          <a:p>
            <a:pPr algn="ctr"/>
            <a:r>
              <a:rPr lang="en-US" sz="1200" b="1" u="sng">
                <a:solidFill>
                  <a:srgbClr val="1A004E"/>
                </a:solidFill>
              </a:rPr>
              <a:t>Operators</a:t>
            </a:r>
          </a:p>
          <a:p>
            <a:pPr algn="ctr"/>
            <a:r>
              <a:rPr lang="en-US" sz="1200" b="1">
                <a:solidFill>
                  <a:srgbClr val="1A004E"/>
                </a:solidFill>
              </a:rPr>
              <a:t>Incumbents &amp; New Entrants</a:t>
            </a:r>
          </a:p>
          <a:p>
            <a:pPr algn="ctr"/>
            <a:endParaRPr lang="en-US" sz="1200">
              <a:solidFill>
                <a:srgbClr val="000000"/>
              </a:solidFill>
            </a:endParaRPr>
          </a:p>
          <a:p>
            <a:pPr marL="230188" lvl="1" indent="-230188">
              <a:buFont typeface="Wingdings" pitchFamily="2" charset="2"/>
              <a:buChar char="Ø"/>
            </a:pPr>
            <a:r>
              <a:rPr lang="en-US" altLang="en-US" sz="1200">
                <a:solidFill>
                  <a:srgbClr val="1A004E"/>
                </a:solidFill>
              </a:rPr>
              <a:t>Provide telecom services to the public</a:t>
            </a:r>
            <a:endParaRPr lang="en-US" sz="1200">
              <a:solidFill>
                <a:srgbClr val="1A004E"/>
              </a:solidFill>
            </a:endParaRPr>
          </a:p>
          <a:p>
            <a:pPr marL="230188" lvl="1" indent="-230188">
              <a:buFont typeface="Wingdings" pitchFamily="2" charset="2"/>
              <a:buChar char="Ø"/>
            </a:pPr>
            <a:r>
              <a:rPr lang="en-US" altLang="en-US" sz="1200">
                <a:solidFill>
                  <a:srgbClr val="1A004E"/>
                </a:solidFill>
              </a:rPr>
              <a:t>Install  own and manage telecom networks and facilities</a:t>
            </a:r>
          </a:p>
          <a:p>
            <a:pPr marL="230188" lvl="1" indent="-230188">
              <a:buFont typeface="Wingdings" pitchFamily="2" charset="2"/>
              <a:buChar char="Ø"/>
            </a:pPr>
            <a:r>
              <a:rPr lang="en-US" sz="1200">
                <a:solidFill>
                  <a:srgbClr val="1A004E"/>
                </a:solidFill>
              </a:rPr>
              <a:t>Abide by TRA regulations, decisions and licenses </a:t>
            </a:r>
          </a:p>
        </p:txBody>
      </p:sp>
      <p:sp>
        <p:nvSpPr>
          <p:cNvPr id="65554" name="TextBox 36"/>
          <p:cNvSpPr txBox="1">
            <a:spLocks noChangeArrowheads="1"/>
          </p:cNvSpPr>
          <p:nvPr/>
        </p:nvSpPr>
        <p:spPr bwMode="auto">
          <a:xfrm>
            <a:off x="228600" y="2895600"/>
            <a:ext cx="1600200" cy="646113"/>
          </a:xfrm>
          <a:prstGeom prst="rect">
            <a:avLst/>
          </a:prstGeom>
          <a:noFill/>
          <a:ln w="9525">
            <a:noFill/>
            <a:miter lim="800000"/>
            <a:headEnd/>
            <a:tailEnd/>
          </a:ln>
        </p:spPr>
        <p:txBody>
          <a:bodyPr>
            <a:spAutoFit/>
          </a:bodyPr>
          <a:lstStyle/>
          <a:p>
            <a:r>
              <a:rPr lang="en-US" b="1" u="sng">
                <a:solidFill>
                  <a:srgbClr val="1A004E"/>
                </a:solidFill>
              </a:rPr>
              <a:t>Policymaker</a:t>
            </a:r>
          </a:p>
          <a:p>
            <a:endParaRPr lang="en-US"/>
          </a:p>
        </p:txBody>
      </p:sp>
      <p:sp>
        <p:nvSpPr>
          <p:cNvPr id="65555" name="Rectangle 15"/>
          <p:cNvSpPr>
            <a:spLocks noChangeArrowheads="1"/>
          </p:cNvSpPr>
          <p:nvPr/>
        </p:nvSpPr>
        <p:spPr bwMode="auto">
          <a:xfrm>
            <a:off x="3581400" y="5105400"/>
            <a:ext cx="533400" cy="381000"/>
          </a:xfrm>
          <a:prstGeom prst="rect">
            <a:avLst/>
          </a:prstGeom>
          <a:solidFill>
            <a:srgbClr val="8381AD"/>
          </a:solidFill>
          <a:ln w="9525" algn="ctr">
            <a:solidFill>
              <a:schemeClr val="tx1"/>
            </a:solidFill>
            <a:round/>
            <a:headEnd/>
            <a:tailEnd/>
          </a:ln>
        </p:spPr>
        <p:txBody>
          <a:bodyPr anchor="ctr"/>
          <a:lstStyle/>
          <a:p>
            <a:pPr algn="ctr"/>
            <a:r>
              <a:rPr lang="en-US" sz="1400" b="1">
                <a:solidFill>
                  <a:srgbClr val="1A004E"/>
                </a:solidFill>
              </a:rPr>
              <a:t>2</a:t>
            </a:r>
          </a:p>
        </p:txBody>
      </p:sp>
      <p:sp>
        <p:nvSpPr>
          <p:cNvPr id="65556" name="Rectangle 13"/>
          <p:cNvSpPr>
            <a:spLocks noChangeArrowheads="1"/>
          </p:cNvSpPr>
          <p:nvPr/>
        </p:nvSpPr>
        <p:spPr bwMode="auto">
          <a:xfrm>
            <a:off x="3657600" y="2133600"/>
            <a:ext cx="530225" cy="381000"/>
          </a:xfrm>
          <a:prstGeom prst="rect">
            <a:avLst/>
          </a:prstGeom>
          <a:solidFill>
            <a:srgbClr val="C2B9D1"/>
          </a:solidFill>
          <a:ln w="9525" algn="ctr">
            <a:solidFill>
              <a:schemeClr val="tx1"/>
            </a:solidFill>
            <a:round/>
            <a:headEnd/>
            <a:tailEnd/>
          </a:ln>
        </p:spPr>
        <p:txBody>
          <a:bodyPr anchor="ctr"/>
          <a:lstStyle/>
          <a:p>
            <a:pPr algn="ctr"/>
            <a:r>
              <a:rPr lang="en-US" sz="1600" b="1">
                <a:solidFill>
                  <a:srgbClr val="000000"/>
                </a:solidFill>
              </a:rPr>
              <a:t>1</a:t>
            </a:r>
          </a:p>
        </p:txBody>
      </p:sp>
      <p:sp>
        <p:nvSpPr>
          <p:cNvPr id="42" name="Rectangle 14"/>
          <p:cNvSpPr>
            <a:spLocks noChangeArrowheads="1"/>
          </p:cNvSpPr>
          <p:nvPr/>
        </p:nvSpPr>
        <p:spPr bwMode="auto">
          <a:xfrm>
            <a:off x="6294438" y="2133600"/>
            <a:ext cx="533400" cy="381000"/>
          </a:xfrm>
          <a:prstGeom prst="rect">
            <a:avLst/>
          </a:prstGeom>
          <a:solidFill>
            <a:schemeClr val="accent3">
              <a:lumMod val="60000"/>
              <a:lumOff val="40000"/>
            </a:schemeClr>
          </a:solidFill>
          <a:ln w="9525" algn="ctr">
            <a:solidFill>
              <a:schemeClr val="tx1"/>
            </a:solidFill>
            <a:round/>
            <a:headEnd/>
            <a:tailEnd/>
          </a:ln>
        </p:spPr>
        <p:txBody>
          <a:bodyPr anchor="ctr"/>
          <a:lstStyle/>
          <a:p>
            <a:pPr algn="ctr">
              <a:defRPr/>
            </a:pPr>
            <a:r>
              <a:rPr lang="en-US" b="1" dirty="0">
                <a:solidFill>
                  <a:srgbClr val="000000"/>
                </a:solidFill>
              </a:rPr>
              <a:t>3</a:t>
            </a:r>
          </a:p>
        </p:txBody>
      </p:sp>
      <p:sp>
        <p:nvSpPr>
          <p:cNvPr id="22" name="Date Placeholder 4"/>
          <p:cNvSpPr txBox="1">
            <a:spLocks/>
          </p:cNvSpPr>
          <p:nvPr/>
        </p:nvSpPr>
        <p:spPr>
          <a:xfrm>
            <a:off x="457200" y="6477000"/>
            <a:ext cx="1447800" cy="238125"/>
          </a:xfrm>
          <a:prstGeom prst="rect">
            <a:avLst/>
          </a:prstGeom>
        </p:spPr>
        <p:txBody>
          <a:bodyPr/>
          <a:lstStyle/>
          <a:p>
            <a:pPr algn="r" fontAlgn="auto">
              <a:spcBef>
                <a:spcPts val="0"/>
              </a:spcBef>
              <a:spcAft>
                <a:spcPts val="0"/>
              </a:spcAft>
              <a:defRPr/>
            </a:pPr>
            <a:r>
              <a:rPr lang="en-US" sz="1200" dirty="0">
                <a:solidFill>
                  <a:schemeClr val="accent1">
                    <a:lumMod val="75000"/>
                  </a:schemeClr>
                </a:solidFill>
                <a:latin typeface="Calibri" pitchFamily="34" charset="0"/>
                <a:cs typeface="+mn-cs"/>
              </a:rPr>
              <a:t>3- Nov - 2008</a:t>
            </a:r>
          </a:p>
        </p:txBody>
      </p:sp>
      <p:sp>
        <p:nvSpPr>
          <p:cNvPr id="23" name="Footer Placeholder 5"/>
          <p:cNvSpPr txBox="1">
            <a:spLocks/>
          </p:cNvSpPr>
          <p:nvPr/>
        </p:nvSpPr>
        <p:spPr>
          <a:xfrm>
            <a:off x="2743200" y="6553200"/>
            <a:ext cx="4419600" cy="304800"/>
          </a:xfrm>
          <a:prstGeom prst="rect">
            <a:avLst/>
          </a:prstGeom>
        </p:spPr>
        <p:txBody>
          <a:bodyPr/>
          <a:lstStyle/>
          <a:p>
            <a:pPr algn="ctr" fontAlgn="auto">
              <a:spcBef>
                <a:spcPts val="0"/>
              </a:spcBef>
              <a:spcAft>
                <a:spcPts val="0"/>
              </a:spcAft>
              <a:defRPr/>
            </a:pPr>
            <a:r>
              <a:rPr lang="en-US" sz="1200" b="1" dirty="0">
                <a:solidFill>
                  <a:schemeClr val="accent1">
                    <a:lumMod val="75000"/>
                  </a:schemeClr>
                </a:solidFill>
                <a:latin typeface="Calibri" pitchFamily="34" charset="0"/>
                <a:cs typeface="+mn-cs"/>
              </a:rPr>
              <a:t>TRA Lebanon – Regulatory Environment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447800" y="76200"/>
            <a:ext cx="7467600" cy="1066800"/>
          </a:xfrm>
          <a:solidFill>
            <a:srgbClr val="8381AD"/>
          </a:solidFill>
        </p:spPr>
        <p:txBody>
          <a:bodyPr/>
          <a:lstStyle/>
          <a:p>
            <a:pPr marL="0" indent="0" eaLnBrk="1" hangingPunct="1">
              <a:buFont typeface="Arial" pitchFamily="34" charset="0"/>
              <a:buNone/>
              <a:defRPr/>
            </a:pPr>
            <a:r>
              <a:rPr sz="2000"/>
              <a:t>Telecom Law 431 also calls for additional structural reforms</a:t>
            </a:r>
          </a:p>
        </p:txBody>
      </p:sp>
      <p:sp>
        <p:nvSpPr>
          <p:cNvPr id="43" name="Rectangle 3"/>
          <p:cNvSpPr>
            <a:spLocks noChangeArrowheads="1"/>
          </p:cNvSpPr>
          <p:nvPr/>
        </p:nvSpPr>
        <p:spPr bwMode="auto">
          <a:xfrm>
            <a:off x="4114800" y="1752600"/>
            <a:ext cx="4800600" cy="3962400"/>
          </a:xfrm>
          <a:prstGeom prst="rect">
            <a:avLst/>
          </a:prstGeom>
          <a:solidFill>
            <a:schemeClr val="bg1"/>
          </a:solidFill>
          <a:ln w="9525" algn="ctr">
            <a:solidFill>
              <a:srgbClr val="5A588E"/>
            </a:solidFill>
            <a:miter lim="800000"/>
            <a:headEnd/>
            <a:tailEnd/>
          </a:ln>
          <a:effectLst>
            <a:outerShdw dist="35921" dir="2700000" algn="ctr" rotWithShape="0">
              <a:schemeClr val="bg2"/>
            </a:outerShdw>
          </a:effectLst>
        </p:spPr>
        <p:txBody>
          <a:bodyPr lIns="47891" tIns="47891" rIns="47891" bIns="47891"/>
          <a:lstStyle/>
          <a:p>
            <a:pPr marL="227013" indent="-227013" defTabSz="957263" eaLnBrk="0" hangingPunct="0">
              <a:spcBef>
                <a:spcPct val="20000"/>
              </a:spcBef>
              <a:buClr>
                <a:srgbClr val="4F3F7E"/>
              </a:buClr>
              <a:buFont typeface="Wingdings" pitchFamily="2" charset="2"/>
              <a:buChar char="Ø"/>
              <a:defRPr/>
            </a:pPr>
            <a:endParaRPr lang="en-US" sz="1400" dirty="0"/>
          </a:p>
        </p:txBody>
      </p:sp>
      <p:sp>
        <p:nvSpPr>
          <p:cNvPr id="44" name="Rectangle 3"/>
          <p:cNvSpPr>
            <a:spLocks noChangeArrowheads="1"/>
          </p:cNvSpPr>
          <p:nvPr/>
        </p:nvSpPr>
        <p:spPr bwMode="auto">
          <a:xfrm>
            <a:off x="152400" y="1752600"/>
            <a:ext cx="3962400" cy="3962400"/>
          </a:xfrm>
          <a:prstGeom prst="rect">
            <a:avLst/>
          </a:prstGeom>
          <a:solidFill>
            <a:schemeClr val="bg1"/>
          </a:solidFill>
          <a:ln w="9525" algn="ctr">
            <a:solidFill>
              <a:srgbClr val="5A588E"/>
            </a:solidFill>
            <a:miter lim="800000"/>
            <a:headEnd/>
            <a:tailEnd/>
          </a:ln>
          <a:effectLst>
            <a:outerShdw dist="35921" dir="2700000" algn="ctr" rotWithShape="0">
              <a:schemeClr val="bg2"/>
            </a:outerShdw>
          </a:effectLst>
        </p:spPr>
        <p:txBody>
          <a:bodyPr lIns="47891" tIns="47891" rIns="47891" bIns="47891"/>
          <a:lstStyle/>
          <a:p>
            <a:pPr marL="227013" indent="-227013" defTabSz="957263" eaLnBrk="0" hangingPunct="0">
              <a:spcBef>
                <a:spcPct val="20000"/>
              </a:spcBef>
              <a:buClr>
                <a:srgbClr val="4F3F7E"/>
              </a:buClr>
              <a:buFont typeface="Wingdings" pitchFamily="2" charset="2"/>
              <a:buChar char="Ø"/>
              <a:defRPr/>
            </a:pPr>
            <a:endParaRPr lang="en-US" sz="1400" dirty="0"/>
          </a:p>
        </p:txBody>
      </p:sp>
      <p:graphicFrame>
        <p:nvGraphicFramePr>
          <p:cNvPr id="45" name="Diagram 44"/>
          <p:cNvGraphicFramePr/>
          <p:nvPr/>
        </p:nvGraphicFramePr>
        <p:xfrm>
          <a:off x="457200" y="1828800"/>
          <a:ext cx="3200400" cy="3733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6" name="Diagram 45"/>
          <p:cNvGraphicFramePr/>
          <p:nvPr/>
        </p:nvGraphicFramePr>
        <p:xfrm>
          <a:off x="3581400" y="1828800"/>
          <a:ext cx="5562600" cy="36576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47" name="TextBox 46"/>
          <p:cNvSpPr txBox="1"/>
          <p:nvPr/>
        </p:nvSpPr>
        <p:spPr bwMode="auto">
          <a:xfrm>
            <a:off x="152400" y="1447800"/>
            <a:ext cx="3581400" cy="307975"/>
          </a:xfrm>
          <a:prstGeom prst="rect">
            <a:avLst/>
          </a:prstGeom>
          <a:noFill/>
          <a:ln>
            <a:noFill/>
          </a:ln>
        </p:spPr>
        <p:style>
          <a:lnRef idx="2">
            <a:schemeClr val="dk1"/>
          </a:lnRef>
          <a:fillRef idx="1">
            <a:schemeClr val="lt1"/>
          </a:fillRef>
          <a:effectRef idx="0">
            <a:schemeClr val="dk1"/>
          </a:effectRef>
          <a:fontRef idx="minor">
            <a:schemeClr val="dk1"/>
          </a:fontRef>
        </p:style>
        <p:txBody>
          <a:bodyPr anchor="ctr">
            <a:spAutoFit/>
          </a:bodyPr>
          <a:lstStyle/>
          <a:p>
            <a:pPr algn="ctr" fontAlgn="auto">
              <a:spcBef>
                <a:spcPts val="0"/>
              </a:spcBef>
              <a:spcAft>
                <a:spcPts val="0"/>
              </a:spcAft>
              <a:defRPr/>
            </a:pPr>
            <a:r>
              <a:rPr lang="en-US" sz="1400" b="1" dirty="0">
                <a:solidFill>
                  <a:schemeClr val="tx1"/>
                </a:solidFill>
                <a:latin typeface="Arial" pitchFamily="34" charset="0"/>
                <a:cs typeface="Arial" pitchFamily="34" charset="0"/>
              </a:rPr>
              <a:t>Current Structure </a:t>
            </a:r>
          </a:p>
        </p:txBody>
      </p:sp>
      <p:sp>
        <p:nvSpPr>
          <p:cNvPr id="48" name="TextBox 47"/>
          <p:cNvSpPr txBox="1"/>
          <p:nvPr/>
        </p:nvSpPr>
        <p:spPr bwMode="auto">
          <a:xfrm>
            <a:off x="4114800" y="1447800"/>
            <a:ext cx="4572000" cy="307975"/>
          </a:xfrm>
          <a:prstGeom prst="rect">
            <a:avLst/>
          </a:prstGeom>
          <a:noFill/>
          <a:ln>
            <a:noFill/>
          </a:ln>
        </p:spPr>
        <p:style>
          <a:lnRef idx="2">
            <a:schemeClr val="dk1"/>
          </a:lnRef>
          <a:fillRef idx="1">
            <a:schemeClr val="lt1"/>
          </a:fillRef>
          <a:effectRef idx="0">
            <a:schemeClr val="dk1"/>
          </a:effectRef>
          <a:fontRef idx="minor">
            <a:schemeClr val="dk1"/>
          </a:fontRef>
        </p:style>
        <p:txBody>
          <a:bodyPr anchor="ctr">
            <a:spAutoFit/>
          </a:bodyPr>
          <a:lstStyle/>
          <a:p>
            <a:pPr>
              <a:defRPr/>
            </a:pPr>
            <a:r>
              <a:rPr lang="en-US" sz="1400" b="1" dirty="0">
                <a:solidFill>
                  <a:schemeClr val="tx1"/>
                </a:solidFill>
                <a:latin typeface="Arial" pitchFamily="34" charset="0"/>
                <a:cs typeface="Arial" pitchFamily="34" charset="0"/>
              </a:rPr>
              <a:t>            Mandated Structure Under the Telecom Law </a:t>
            </a:r>
          </a:p>
        </p:txBody>
      </p:sp>
      <p:sp>
        <p:nvSpPr>
          <p:cNvPr id="66569" name="Rectangle 13"/>
          <p:cNvSpPr>
            <a:spLocks noChangeArrowheads="1"/>
          </p:cNvSpPr>
          <p:nvPr/>
        </p:nvSpPr>
        <p:spPr bwMode="auto">
          <a:xfrm>
            <a:off x="152400" y="1219200"/>
            <a:ext cx="8763000" cy="228600"/>
          </a:xfrm>
          <a:prstGeom prst="rect">
            <a:avLst/>
          </a:prstGeom>
          <a:solidFill>
            <a:srgbClr val="C2B9D1"/>
          </a:solidFill>
          <a:ln w="9525" algn="ctr">
            <a:solidFill>
              <a:schemeClr val="tx1"/>
            </a:solidFill>
            <a:round/>
            <a:headEnd/>
            <a:tailEnd/>
          </a:ln>
        </p:spPr>
        <p:txBody>
          <a:bodyPr anchor="ctr"/>
          <a:lstStyle/>
          <a:p>
            <a:pPr algn="ctr"/>
            <a:r>
              <a:rPr lang="en-US" sz="1500" b="1">
                <a:solidFill>
                  <a:srgbClr val="000000"/>
                </a:solidFill>
              </a:rPr>
              <a:t>Restructuring of MoT – NOT YET STARTED </a:t>
            </a:r>
          </a:p>
        </p:txBody>
      </p:sp>
      <p:sp>
        <p:nvSpPr>
          <p:cNvPr id="66570" name="Rectangle 13"/>
          <p:cNvSpPr>
            <a:spLocks noChangeArrowheads="1"/>
          </p:cNvSpPr>
          <p:nvPr/>
        </p:nvSpPr>
        <p:spPr bwMode="auto">
          <a:xfrm>
            <a:off x="152400" y="6019800"/>
            <a:ext cx="8763000" cy="533400"/>
          </a:xfrm>
          <a:prstGeom prst="rect">
            <a:avLst/>
          </a:prstGeom>
          <a:solidFill>
            <a:srgbClr val="C2B9D1"/>
          </a:solidFill>
          <a:ln w="9525" algn="ctr">
            <a:solidFill>
              <a:schemeClr val="tx1"/>
            </a:solidFill>
            <a:round/>
            <a:headEnd/>
            <a:tailEnd/>
          </a:ln>
        </p:spPr>
        <p:txBody>
          <a:bodyPr anchor="ctr"/>
          <a:lstStyle/>
          <a:p>
            <a:pPr algn="ctr"/>
            <a:endParaRPr lang="en-US" altLang="ar-SA" sz="1400" b="1"/>
          </a:p>
          <a:p>
            <a:pPr algn="ctr"/>
            <a:r>
              <a:rPr lang="en-US" altLang="ar-SA" sz="1500" b="1"/>
              <a:t>       The TRA views the creation and privatization of Liban Telecom as a major step in the</a:t>
            </a:r>
          </a:p>
          <a:p>
            <a:pPr algn="ctr"/>
            <a:r>
              <a:rPr lang="en-US" altLang="ar-SA" sz="1500" b="1"/>
              <a:t>       history of the telecommunications sector and a central component of future growth</a:t>
            </a:r>
          </a:p>
          <a:p>
            <a:pPr algn="ctr"/>
            <a:endParaRPr lang="en-US" sz="1500" b="1">
              <a:solidFill>
                <a:srgbClr val="000000"/>
              </a:solidFill>
            </a:endParaRPr>
          </a:p>
        </p:txBody>
      </p:sp>
      <p:sp>
        <p:nvSpPr>
          <p:cNvPr id="12" name="Bevel 11"/>
          <p:cNvSpPr/>
          <p:nvPr/>
        </p:nvSpPr>
        <p:spPr>
          <a:xfrm>
            <a:off x="152400" y="1219200"/>
            <a:ext cx="762000" cy="381000"/>
          </a:xfrm>
          <a:prstGeom prst="bevel">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r>
              <a:rPr lang="en-US" b="1" dirty="0" err="1"/>
              <a:t>MoT</a:t>
            </a:r>
            <a:endParaRPr lang="en-US" b="1" dirty="0"/>
          </a:p>
        </p:txBody>
      </p:sp>
      <p:sp>
        <p:nvSpPr>
          <p:cNvPr id="14" name="Bevel 13"/>
          <p:cNvSpPr/>
          <p:nvPr/>
        </p:nvSpPr>
        <p:spPr>
          <a:xfrm>
            <a:off x="152400" y="6019800"/>
            <a:ext cx="685800" cy="381000"/>
          </a:xfrm>
          <a:prstGeom prst="bevel">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r>
              <a:rPr lang="en-US" b="1" dirty="0"/>
              <a:t>LT</a:t>
            </a:r>
          </a:p>
        </p:txBody>
      </p:sp>
      <p:sp>
        <p:nvSpPr>
          <p:cNvPr id="13" name="Date Placeholder 4"/>
          <p:cNvSpPr txBox="1">
            <a:spLocks/>
          </p:cNvSpPr>
          <p:nvPr/>
        </p:nvSpPr>
        <p:spPr>
          <a:xfrm>
            <a:off x="228600" y="6619875"/>
            <a:ext cx="1447800" cy="238125"/>
          </a:xfrm>
          <a:prstGeom prst="rect">
            <a:avLst/>
          </a:prstGeom>
        </p:spPr>
        <p:txBody>
          <a:bodyPr/>
          <a:lstStyle/>
          <a:p>
            <a:pPr algn="r" fontAlgn="auto">
              <a:spcBef>
                <a:spcPts val="0"/>
              </a:spcBef>
              <a:spcAft>
                <a:spcPts val="0"/>
              </a:spcAft>
              <a:defRPr/>
            </a:pPr>
            <a:r>
              <a:rPr lang="en-US" sz="1200" dirty="0">
                <a:solidFill>
                  <a:schemeClr val="accent1">
                    <a:lumMod val="75000"/>
                  </a:schemeClr>
                </a:solidFill>
                <a:latin typeface="Calibri" pitchFamily="34" charset="0"/>
                <a:cs typeface="+mn-cs"/>
              </a:rPr>
              <a:t>3- Nov - 2008</a:t>
            </a:r>
          </a:p>
        </p:txBody>
      </p:sp>
      <p:sp>
        <p:nvSpPr>
          <p:cNvPr id="15" name="Footer Placeholder 5"/>
          <p:cNvSpPr txBox="1">
            <a:spLocks/>
          </p:cNvSpPr>
          <p:nvPr/>
        </p:nvSpPr>
        <p:spPr>
          <a:xfrm>
            <a:off x="2743200" y="6553200"/>
            <a:ext cx="4419600" cy="304800"/>
          </a:xfrm>
          <a:prstGeom prst="rect">
            <a:avLst/>
          </a:prstGeom>
        </p:spPr>
        <p:txBody>
          <a:bodyPr/>
          <a:lstStyle/>
          <a:p>
            <a:pPr algn="ctr" fontAlgn="auto">
              <a:spcBef>
                <a:spcPts val="0"/>
              </a:spcBef>
              <a:spcAft>
                <a:spcPts val="0"/>
              </a:spcAft>
              <a:defRPr/>
            </a:pPr>
            <a:r>
              <a:rPr lang="en-US" sz="1400" b="1" dirty="0">
                <a:solidFill>
                  <a:schemeClr val="accent1">
                    <a:lumMod val="75000"/>
                  </a:schemeClr>
                </a:solidFill>
                <a:latin typeface="Calibri" pitchFamily="34" charset="0"/>
                <a:cs typeface="+mn-cs"/>
              </a:rPr>
              <a:t>TRA Lebanon – Regulatory Environment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447800" y="76200"/>
            <a:ext cx="7467600" cy="1066800"/>
          </a:xfrm>
          <a:solidFill>
            <a:srgbClr val="8381AD"/>
          </a:solidFill>
        </p:spPr>
        <p:txBody>
          <a:bodyPr/>
          <a:lstStyle/>
          <a:p>
            <a:pPr marL="0" indent="0" eaLnBrk="1" hangingPunct="1">
              <a:buFont typeface="Arial" pitchFamily="34" charset="0"/>
              <a:buNone/>
              <a:defRPr/>
            </a:pPr>
            <a:r>
              <a:rPr altLang="ar-SA"/>
              <a:t>As a first step in assuming its duties as per the Telecom Law (Law 431), the TRA has defined its mission statement  and objectives</a:t>
            </a:r>
          </a:p>
        </p:txBody>
      </p:sp>
      <p:sp>
        <p:nvSpPr>
          <p:cNvPr id="7" name="Rectangle 16"/>
          <p:cNvSpPr>
            <a:spLocks noChangeArrowheads="1"/>
          </p:cNvSpPr>
          <p:nvPr/>
        </p:nvSpPr>
        <p:spPr bwMode="auto">
          <a:xfrm>
            <a:off x="152400" y="5334000"/>
            <a:ext cx="8758238" cy="1181100"/>
          </a:xfrm>
          <a:prstGeom prst="rect">
            <a:avLst/>
          </a:prstGeom>
          <a:ln w="635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anchor="ctr"/>
          <a:lstStyle/>
          <a:p>
            <a:pPr rtl="1">
              <a:defRPr/>
            </a:pPr>
            <a:endParaRPr lang="en-US" b="1" dirty="0">
              <a:latin typeface="Arial" pitchFamily="34" charset="0"/>
              <a:cs typeface="Arial" pitchFamily="34" charset="0"/>
            </a:endParaRPr>
          </a:p>
        </p:txBody>
      </p:sp>
      <p:sp>
        <p:nvSpPr>
          <p:cNvPr id="42" name="Rectangle 14"/>
          <p:cNvSpPr>
            <a:spLocks noChangeArrowheads="1"/>
          </p:cNvSpPr>
          <p:nvPr/>
        </p:nvSpPr>
        <p:spPr bwMode="auto">
          <a:xfrm>
            <a:off x="152400" y="4876800"/>
            <a:ext cx="8763000" cy="457200"/>
          </a:xfrm>
          <a:prstGeom prst="rect">
            <a:avLst/>
          </a:prstGeom>
          <a:solidFill>
            <a:schemeClr val="accent4">
              <a:lumMod val="40000"/>
              <a:lumOff val="60000"/>
            </a:schemeClr>
          </a:solidFill>
          <a:ln w="9525" algn="ctr">
            <a:solidFill>
              <a:schemeClr val="tx1"/>
            </a:solidFill>
            <a:round/>
            <a:headEnd/>
            <a:tailEnd/>
          </a:ln>
        </p:spPr>
        <p:txBody>
          <a:bodyPr anchor="ctr"/>
          <a:lstStyle/>
          <a:p>
            <a:pPr algn="ctr">
              <a:defRPr/>
            </a:pPr>
            <a:r>
              <a:rPr lang="en-US" sz="1600" b="1" i="1" dirty="0"/>
              <a:t>Mission Statement </a:t>
            </a:r>
            <a:endParaRPr lang="en-US" sz="1600" b="1" dirty="0"/>
          </a:p>
        </p:txBody>
      </p:sp>
      <p:sp>
        <p:nvSpPr>
          <p:cNvPr id="9" name="TextBox 8"/>
          <p:cNvSpPr txBox="1"/>
          <p:nvPr/>
        </p:nvSpPr>
        <p:spPr bwMode="auto">
          <a:xfrm>
            <a:off x="152400" y="5334000"/>
            <a:ext cx="8582025" cy="1477963"/>
          </a:xfrm>
          <a:prstGeom prst="rect">
            <a:avLst/>
          </a:prstGeom>
          <a:noFill/>
          <a:ln>
            <a:noFill/>
          </a:ln>
          <a:effectLst/>
        </p:spPr>
        <p:style>
          <a:lnRef idx="2">
            <a:schemeClr val="dk1"/>
          </a:lnRef>
          <a:fillRef idx="1">
            <a:schemeClr val="lt1"/>
          </a:fillRef>
          <a:effectRef idx="0">
            <a:schemeClr val="dk1"/>
          </a:effectRef>
          <a:fontRef idx="minor">
            <a:schemeClr val="dk1"/>
          </a:fontRef>
        </p:style>
        <p:txBody>
          <a:bodyPr anchor="ctr">
            <a:spAutoFit/>
          </a:bodyPr>
          <a:lstStyle/>
          <a:p>
            <a:pPr marL="114300" lvl="1" algn="just" fontAlgn="auto">
              <a:spcBef>
                <a:spcPts val="0"/>
              </a:spcBef>
              <a:spcAft>
                <a:spcPts val="0"/>
              </a:spcAft>
              <a:defRPr/>
            </a:pPr>
            <a:r>
              <a:rPr lang="en-US" sz="1400" b="1" i="1" dirty="0">
                <a:solidFill>
                  <a:schemeClr val="tx1"/>
                </a:solidFill>
                <a:latin typeface="Arial" pitchFamily="34" charset="0"/>
                <a:cs typeface="Arial" pitchFamily="34" charset="0"/>
              </a:rPr>
              <a:t>To establish a regulatory environment that enables a competitive telecommunications market to deliver state-of-the-art services at affordable prices to the broadest spectrum of the Lebanese population</a:t>
            </a:r>
            <a:endParaRPr lang="ar-LB" sz="1600" dirty="0"/>
          </a:p>
          <a:p>
            <a:pPr marL="114300" lvl="1" algn="just" fontAlgn="auto">
              <a:spcBef>
                <a:spcPts val="0"/>
              </a:spcBef>
              <a:spcAft>
                <a:spcPts val="0"/>
              </a:spcAft>
              <a:defRPr/>
            </a:pPr>
            <a:r>
              <a:rPr lang="ar-LB" sz="1600" b="1" dirty="0"/>
              <a:t>إيجاد بيئة مُنظِمة من شأنها أن تساعد سوق الاتصالات في تقديم آخر ما توصلت إليه التكنولوجيا في مجال خدمات الاتصالات بأسعار تنافسية، ومعقولة، وعلى أوسع نطاق ممكن للمواطن اللبناني وللشركات اللبنانية.</a:t>
            </a:r>
            <a:endParaRPr lang="en-US" sz="1600" b="1" i="1" dirty="0">
              <a:solidFill>
                <a:schemeClr val="tx1"/>
              </a:solidFill>
              <a:latin typeface="Arial" pitchFamily="34" charset="0"/>
              <a:cs typeface="Arial" pitchFamily="34" charset="0"/>
            </a:endParaRPr>
          </a:p>
          <a:p>
            <a:pPr marL="114300" lvl="1" algn="just" fontAlgn="auto">
              <a:spcBef>
                <a:spcPts val="0"/>
              </a:spcBef>
              <a:spcAft>
                <a:spcPts val="0"/>
              </a:spcAft>
              <a:defRPr/>
            </a:pPr>
            <a:endParaRPr lang="en-US" sz="1600" b="1" dirty="0">
              <a:solidFill>
                <a:schemeClr val="tx1"/>
              </a:solidFill>
              <a:latin typeface="Arial" pitchFamily="34" charset="0"/>
              <a:cs typeface="Arial" pitchFamily="34" charset="0"/>
            </a:endParaRPr>
          </a:p>
        </p:txBody>
      </p:sp>
      <p:sp>
        <p:nvSpPr>
          <p:cNvPr id="10" name="Rectangle 14"/>
          <p:cNvSpPr>
            <a:spLocks noChangeArrowheads="1"/>
          </p:cNvSpPr>
          <p:nvPr/>
        </p:nvSpPr>
        <p:spPr bwMode="auto">
          <a:xfrm>
            <a:off x="152400" y="1219200"/>
            <a:ext cx="8763000" cy="457200"/>
          </a:xfrm>
          <a:prstGeom prst="rect">
            <a:avLst/>
          </a:prstGeom>
          <a:solidFill>
            <a:schemeClr val="accent4">
              <a:lumMod val="40000"/>
              <a:lumOff val="60000"/>
            </a:schemeClr>
          </a:solidFill>
          <a:ln w="9525" algn="ctr">
            <a:solidFill>
              <a:schemeClr val="tx1"/>
            </a:solidFill>
            <a:round/>
            <a:headEnd/>
            <a:tailEnd/>
          </a:ln>
        </p:spPr>
        <p:txBody>
          <a:bodyPr anchor="ctr"/>
          <a:lstStyle/>
          <a:p>
            <a:pPr algn="ctr">
              <a:defRPr/>
            </a:pPr>
            <a:r>
              <a:rPr lang="en-US" sz="1600" b="1" dirty="0"/>
              <a:t>   TRA Prerogatives ( Non-exhaustive list) </a:t>
            </a:r>
          </a:p>
        </p:txBody>
      </p:sp>
      <p:sp>
        <p:nvSpPr>
          <p:cNvPr id="11" name="Rectangle 16"/>
          <p:cNvSpPr>
            <a:spLocks noChangeArrowheads="1"/>
          </p:cNvSpPr>
          <p:nvPr/>
        </p:nvSpPr>
        <p:spPr bwMode="auto">
          <a:xfrm>
            <a:off x="152400" y="1676400"/>
            <a:ext cx="8758238" cy="2971800"/>
          </a:xfrm>
          <a:prstGeom prst="rect">
            <a:avLst/>
          </a:prstGeom>
          <a:ln w="635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anchor="ctr"/>
          <a:lstStyle/>
          <a:p>
            <a:pPr defTabSz="957263">
              <a:buFont typeface="Wingdings" pitchFamily="2" charset="2"/>
              <a:buChar char="Ø"/>
              <a:defRPr/>
            </a:pPr>
            <a:endParaRPr lang="en-US" sz="1600" dirty="0">
              <a:solidFill>
                <a:schemeClr val="tx1"/>
              </a:solidFill>
              <a:latin typeface="Arial" pitchFamily="34" charset="0"/>
              <a:cs typeface="Arial" pitchFamily="34" charset="0"/>
            </a:endParaRPr>
          </a:p>
          <a:p>
            <a:pPr marL="228600" indent="-228600" defTabSz="957263">
              <a:buFont typeface="Wingdings" pitchFamily="2" charset="2"/>
              <a:buChar char="Ø"/>
              <a:defRPr/>
            </a:pPr>
            <a:r>
              <a:rPr lang="en-US" sz="1600" dirty="0">
                <a:solidFill>
                  <a:schemeClr val="tx1"/>
                </a:solidFill>
                <a:latin typeface="Arial" pitchFamily="34" charset="0"/>
                <a:cs typeface="Arial" pitchFamily="34" charset="0"/>
              </a:rPr>
              <a:t>Issue Regulations and draft Decrees (Art 5)</a:t>
            </a:r>
          </a:p>
          <a:p>
            <a:pPr marL="228600" indent="-228600" defTabSz="957263">
              <a:defRPr/>
            </a:pPr>
            <a:endParaRPr lang="en-US" sz="1600" dirty="0">
              <a:solidFill>
                <a:schemeClr val="tx1"/>
              </a:solidFill>
              <a:latin typeface="Arial" pitchFamily="34" charset="0"/>
              <a:cs typeface="Arial" pitchFamily="34" charset="0"/>
            </a:endParaRPr>
          </a:p>
          <a:p>
            <a:pPr marL="228600" indent="-228600" defTabSz="957263">
              <a:buFont typeface="Wingdings" pitchFamily="2" charset="2"/>
              <a:buChar char="Ø"/>
              <a:defRPr/>
            </a:pPr>
            <a:r>
              <a:rPr lang="en-US" sz="1600" dirty="0">
                <a:solidFill>
                  <a:schemeClr val="tx1"/>
                </a:solidFill>
                <a:latin typeface="Arial" pitchFamily="34" charset="0"/>
                <a:cs typeface="Arial" pitchFamily="34" charset="0"/>
              </a:rPr>
              <a:t>Liberalize the market and take any necessary measure to reach a competitive market (Art 30)</a:t>
            </a:r>
          </a:p>
          <a:p>
            <a:pPr marL="228600" indent="-228600" defTabSz="957263">
              <a:defRPr/>
            </a:pPr>
            <a:endParaRPr lang="en-US" sz="1600" dirty="0">
              <a:solidFill>
                <a:schemeClr val="tx1"/>
              </a:solidFill>
              <a:latin typeface="Arial" pitchFamily="34" charset="0"/>
              <a:cs typeface="Arial" pitchFamily="34" charset="0"/>
            </a:endParaRPr>
          </a:p>
          <a:p>
            <a:pPr marL="228600" indent="-228600" defTabSz="957263">
              <a:buFont typeface="Wingdings" pitchFamily="2" charset="2"/>
              <a:buChar char="Ø"/>
              <a:defRPr/>
            </a:pPr>
            <a:r>
              <a:rPr lang="en-US" sz="1600" dirty="0">
                <a:solidFill>
                  <a:schemeClr val="tx1"/>
                </a:solidFill>
                <a:latin typeface="Arial" pitchFamily="34" charset="0"/>
                <a:cs typeface="Arial" pitchFamily="34" charset="0"/>
              </a:rPr>
              <a:t>Manage Radio Frequency, Interconnection agreements, numbers, equipment import, etc.. (Art 29)</a:t>
            </a:r>
          </a:p>
          <a:p>
            <a:pPr marL="228600" indent="-228600" defTabSz="957263">
              <a:defRPr/>
            </a:pPr>
            <a:endParaRPr lang="en-US" sz="1600" dirty="0">
              <a:solidFill>
                <a:schemeClr val="tx1"/>
              </a:solidFill>
              <a:latin typeface="Arial" pitchFamily="34" charset="0"/>
              <a:cs typeface="Arial" pitchFamily="34" charset="0"/>
            </a:endParaRPr>
          </a:p>
          <a:p>
            <a:pPr marL="228600" indent="-228600" defTabSz="957263">
              <a:buFont typeface="Wingdings" pitchFamily="2" charset="2"/>
              <a:buChar char="Ø"/>
              <a:defRPr/>
            </a:pPr>
            <a:r>
              <a:rPr lang="en-US" sz="1600" dirty="0">
                <a:solidFill>
                  <a:schemeClr val="tx1"/>
                </a:solidFill>
                <a:latin typeface="Arial" pitchFamily="34" charset="0"/>
                <a:cs typeface="Arial" pitchFamily="34" charset="0"/>
              </a:rPr>
              <a:t>License telecommunications service providers and radio frequency bands (Art 20)</a:t>
            </a:r>
          </a:p>
          <a:p>
            <a:pPr marL="228600" indent="-228600" defTabSz="957263">
              <a:buFont typeface="Wingdings" pitchFamily="2" charset="2"/>
              <a:buChar char="Ø"/>
              <a:defRPr/>
            </a:pPr>
            <a:endParaRPr lang="en-US" sz="1600" dirty="0">
              <a:solidFill>
                <a:schemeClr val="tx1"/>
              </a:solidFill>
              <a:latin typeface="Arial" pitchFamily="34" charset="0"/>
              <a:cs typeface="Arial" pitchFamily="34" charset="0"/>
            </a:endParaRPr>
          </a:p>
          <a:p>
            <a:pPr marL="228600" indent="-228600" defTabSz="957263">
              <a:buFont typeface="Wingdings" pitchFamily="2" charset="2"/>
              <a:buChar char="Ø"/>
              <a:defRPr/>
            </a:pPr>
            <a:r>
              <a:rPr lang="en-US" sz="1600" dirty="0">
                <a:solidFill>
                  <a:schemeClr val="tx1"/>
                </a:solidFill>
                <a:latin typeface="Arial" pitchFamily="34" charset="0"/>
                <a:cs typeface="Arial" pitchFamily="34" charset="0"/>
              </a:rPr>
              <a:t>Resolve disputes between service providers (Art 43) </a:t>
            </a:r>
          </a:p>
        </p:txBody>
      </p:sp>
      <p:sp>
        <p:nvSpPr>
          <p:cNvPr id="8" name="Date Placeholder 4"/>
          <p:cNvSpPr txBox="1">
            <a:spLocks/>
          </p:cNvSpPr>
          <p:nvPr/>
        </p:nvSpPr>
        <p:spPr>
          <a:xfrm>
            <a:off x="304800" y="6619875"/>
            <a:ext cx="1447800" cy="238125"/>
          </a:xfrm>
          <a:prstGeom prst="rect">
            <a:avLst/>
          </a:prstGeom>
        </p:spPr>
        <p:txBody>
          <a:bodyPr/>
          <a:lstStyle/>
          <a:p>
            <a:pPr algn="r" fontAlgn="auto">
              <a:spcBef>
                <a:spcPts val="0"/>
              </a:spcBef>
              <a:spcAft>
                <a:spcPts val="0"/>
              </a:spcAft>
              <a:defRPr/>
            </a:pPr>
            <a:r>
              <a:rPr lang="en-US" sz="1200" dirty="0">
                <a:solidFill>
                  <a:schemeClr val="accent1">
                    <a:lumMod val="75000"/>
                  </a:schemeClr>
                </a:solidFill>
                <a:latin typeface="Calibri" pitchFamily="34" charset="0"/>
                <a:cs typeface="+mn-cs"/>
              </a:rPr>
              <a:t>3- Nov - 2008</a:t>
            </a:r>
          </a:p>
        </p:txBody>
      </p:sp>
      <p:sp>
        <p:nvSpPr>
          <p:cNvPr id="12" name="Footer Placeholder 5"/>
          <p:cNvSpPr txBox="1">
            <a:spLocks/>
          </p:cNvSpPr>
          <p:nvPr/>
        </p:nvSpPr>
        <p:spPr>
          <a:xfrm>
            <a:off x="2819400" y="6553200"/>
            <a:ext cx="4419600" cy="304800"/>
          </a:xfrm>
          <a:prstGeom prst="rect">
            <a:avLst/>
          </a:prstGeom>
        </p:spPr>
        <p:txBody>
          <a:bodyPr/>
          <a:lstStyle/>
          <a:p>
            <a:pPr algn="ctr" fontAlgn="auto">
              <a:spcBef>
                <a:spcPts val="0"/>
              </a:spcBef>
              <a:spcAft>
                <a:spcPts val="0"/>
              </a:spcAft>
              <a:defRPr/>
            </a:pPr>
            <a:r>
              <a:rPr lang="en-US" sz="1400" b="1" dirty="0">
                <a:solidFill>
                  <a:schemeClr val="accent1">
                    <a:lumMod val="75000"/>
                  </a:schemeClr>
                </a:solidFill>
                <a:latin typeface="Calibri" pitchFamily="34" charset="0"/>
                <a:cs typeface="+mn-cs"/>
              </a:rPr>
              <a:t>TRA Lebanon - Mission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447800" y="76200"/>
            <a:ext cx="7696200" cy="1066800"/>
          </a:xfrm>
          <a:solidFill>
            <a:srgbClr val="8381AD"/>
          </a:solidFill>
        </p:spPr>
        <p:txBody>
          <a:bodyPr/>
          <a:lstStyle/>
          <a:p>
            <a:pPr marL="0" indent="0" eaLnBrk="1" hangingPunct="1">
              <a:buFont typeface="Arial" pitchFamily="34" charset="0"/>
              <a:buNone/>
              <a:defRPr/>
            </a:pPr>
            <a:r>
              <a:rPr altLang="ar-SA" sz="2000"/>
              <a:t>Coordination exists between the TRA and other government entities</a:t>
            </a:r>
          </a:p>
        </p:txBody>
      </p:sp>
      <p:sp>
        <p:nvSpPr>
          <p:cNvPr id="73731" name="Slide Number Placeholder 46"/>
          <p:cNvSpPr>
            <a:spLocks noGrp="1"/>
          </p:cNvSpPr>
          <p:nvPr>
            <p:ph type="sldNum" sz="quarter" idx="11"/>
          </p:nvPr>
        </p:nvSpPr>
        <p:spPr bwMode="auto">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defRPr/>
            </a:pPr>
            <a:fld id="{5B83579A-1175-4390-B515-873F198B5DB2}" type="slidenum">
              <a:rPr lang="en-US" smtClean="0"/>
              <a:pPr fontAlgn="base">
                <a:spcBef>
                  <a:spcPct val="0"/>
                </a:spcBef>
                <a:spcAft>
                  <a:spcPct val="0"/>
                </a:spcAft>
                <a:defRPr/>
              </a:pPr>
              <a:t>18</a:t>
            </a:fld>
            <a:endParaRPr lang="en-US" smtClean="0"/>
          </a:p>
        </p:txBody>
      </p:sp>
      <p:sp>
        <p:nvSpPr>
          <p:cNvPr id="68612" name="Text Box 29"/>
          <p:cNvSpPr txBox="1">
            <a:spLocks noChangeArrowheads="1"/>
          </p:cNvSpPr>
          <p:nvPr/>
        </p:nvSpPr>
        <p:spPr bwMode="auto">
          <a:xfrm>
            <a:off x="1312863" y="1627188"/>
            <a:ext cx="1336675" cy="430212"/>
          </a:xfrm>
          <a:prstGeom prst="rect">
            <a:avLst/>
          </a:prstGeom>
          <a:solidFill>
            <a:schemeClr val="bg1"/>
          </a:solidFill>
          <a:ln w="9525" algn="ctr">
            <a:noFill/>
            <a:miter lim="800000"/>
            <a:headEnd/>
            <a:tailEnd/>
          </a:ln>
        </p:spPr>
        <p:txBody>
          <a:bodyPr>
            <a:spAutoFit/>
          </a:bodyPr>
          <a:lstStyle/>
          <a:p>
            <a:pPr marL="168275" indent="-168275" defTabSz="957263">
              <a:spcBef>
                <a:spcPct val="50000"/>
              </a:spcBef>
              <a:buClr>
                <a:srgbClr val="1A004E"/>
              </a:buClr>
              <a:buFont typeface="Wingdings" pitchFamily="2" charset="2"/>
              <a:buChar char="q"/>
            </a:pPr>
            <a:r>
              <a:rPr lang="en-US" sz="1100">
                <a:solidFill>
                  <a:srgbClr val="1A004E"/>
                </a:solidFill>
              </a:rPr>
              <a:t>MoU to effect privatization </a:t>
            </a:r>
          </a:p>
        </p:txBody>
      </p:sp>
      <p:grpSp>
        <p:nvGrpSpPr>
          <p:cNvPr id="68613" name="Group 122"/>
          <p:cNvGrpSpPr>
            <a:grpSpLocks/>
          </p:cNvGrpSpPr>
          <p:nvPr/>
        </p:nvGrpSpPr>
        <p:grpSpPr bwMode="auto">
          <a:xfrm>
            <a:off x="82550" y="1368425"/>
            <a:ext cx="8861425" cy="5381625"/>
            <a:chOff x="140677" y="1167684"/>
            <a:chExt cx="8862646" cy="5586380"/>
          </a:xfrm>
        </p:grpSpPr>
        <p:sp>
          <p:nvSpPr>
            <p:cNvPr id="68631" name="Oval 5"/>
            <p:cNvSpPr>
              <a:spLocks noChangeArrowheads="1"/>
            </p:cNvSpPr>
            <p:nvPr/>
          </p:nvSpPr>
          <p:spPr bwMode="auto">
            <a:xfrm>
              <a:off x="3984382" y="3646488"/>
              <a:ext cx="1150326" cy="839787"/>
            </a:xfrm>
            <a:prstGeom prst="ellipse">
              <a:avLst/>
            </a:prstGeom>
            <a:solidFill>
              <a:schemeClr val="accent1"/>
            </a:solidFill>
            <a:ln w="9525">
              <a:solidFill>
                <a:schemeClr val="accent1"/>
              </a:solidFill>
              <a:round/>
              <a:headEnd/>
              <a:tailEnd/>
            </a:ln>
          </p:spPr>
          <p:txBody>
            <a:bodyPr lIns="47891" tIns="47891" rIns="47891" bIns="47891" anchor="ctr"/>
            <a:lstStyle/>
            <a:p>
              <a:pPr algn="ctr" defTabSz="957263" eaLnBrk="0" hangingPunct="0"/>
              <a:r>
                <a:rPr lang="en-US" sz="1300" b="1">
                  <a:solidFill>
                    <a:srgbClr val="1A004E"/>
                  </a:solidFill>
                </a:rPr>
                <a:t>TRA</a:t>
              </a:r>
              <a:r>
                <a:rPr lang="en-US" sz="1300">
                  <a:solidFill>
                    <a:srgbClr val="1A004E"/>
                  </a:solidFill>
                </a:rPr>
                <a:t> </a:t>
              </a:r>
            </a:p>
          </p:txBody>
        </p:sp>
        <p:sp>
          <p:nvSpPr>
            <p:cNvPr id="68632" name="Oval 6"/>
            <p:cNvSpPr>
              <a:spLocks noChangeArrowheads="1"/>
            </p:cNvSpPr>
            <p:nvPr/>
          </p:nvSpPr>
          <p:spPr bwMode="auto">
            <a:xfrm>
              <a:off x="4854819" y="5386388"/>
              <a:ext cx="1453662" cy="785812"/>
            </a:xfrm>
            <a:prstGeom prst="ellipse">
              <a:avLst/>
            </a:prstGeom>
            <a:solidFill>
              <a:srgbClr val="6C92E6"/>
            </a:solidFill>
            <a:ln w="9525" algn="ctr">
              <a:solidFill>
                <a:srgbClr val="337EC1"/>
              </a:solidFill>
              <a:round/>
              <a:headEnd/>
              <a:tailEnd/>
            </a:ln>
          </p:spPr>
          <p:txBody>
            <a:bodyPr lIns="47891" tIns="47891" rIns="47891" bIns="47891" anchor="ctr"/>
            <a:lstStyle/>
            <a:p>
              <a:pPr algn="ctr" defTabSz="957263"/>
              <a:r>
                <a:rPr lang="en-US" sz="1300" b="1">
                  <a:solidFill>
                    <a:srgbClr val="FFFFFF"/>
                  </a:solidFill>
                </a:rPr>
                <a:t>Ministry of Defense</a:t>
              </a:r>
            </a:p>
          </p:txBody>
        </p:sp>
        <p:sp>
          <p:nvSpPr>
            <p:cNvPr id="68633" name="Oval 7"/>
            <p:cNvSpPr>
              <a:spLocks noChangeArrowheads="1"/>
            </p:cNvSpPr>
            <p:nvPr/>
          </p:nvSpPr>
          <p:spPr bwMode="auto">
            <a:xfrm>
              <a:off x="6163406" y="3375024"/>
              <a:ext cx="1503485" cy="881065"/>
            </a:xfrm>
            <a:prstGeom prst="ellipse">
              <a:avLst/>
            </a:prstGeom>
            <a:solidFill>
              <a:srgbClr val="6C92E6"/>
            </a:solidFill>
            <a:ln w="9525" algn="ctr">
              <a:solidFill>
                <a:srgbClr val="337EC1"/>
              </a:solidFill>
              <a:round/>
              <a:headEnd/>
              <a:tailEnd/>
            </a:ln>
          </p:spPr>
          <p:txBody>
            <a:bodyPr lIns="47891" tIns="47891" rIns="47891" bIns="47891" anchor="ctr"/>
            <a:lstStyle/>
            <a:p>
              <a:pPr algn="ctr" defTabSz="957263"/>
              <a:r>
                <a:rPr lang="en-US" sz="1300" b="1">
                  <a:solidFill>
                    <a:srgbClr val="FFFFFF"/>
                  </a:solidFill>
                </a:rPr>
                <a:t>Ministry of Public Works and Transport</a:t>
              </a:r>
            </a:p>
          </p:txBody>
        </p:sp>
        <p:sp>
          <p:nvSpPr>
            <p:cNvPr id="68634" name="Oval 8"/>
            <p:cNvSpPr>
              <a:spLocks noChangeArrowheads="1"/>
            </p:cNvSpPr>
            <p:nvPr/>
          </p:nvSpPr>
          <p:spPr bwMode="auto">
            <a:xfrm>
              <a:off x="1490296" y="3470276"/>
              <a:ext cx="1453662" cy="785813"/>
            </a:xfrm>
            <a:prstGeom prst="ellipse">
              <a:avLst/>
            </a:prstGeom>
            <a:solidFill>
              <a:srgbClr val="6C92E6"/>
            </a:solidFill>
            <a:ln w="9525" algn="ctr">
              <a:solidFill>
                <a:srgbClr val="337EC1"/>
              </a:solidFill>
              <a:round/>
              <a:headEnd/>
              <a:tailEnd/>
            </a:ln>
          </p:spPr>
          <p:txBody>
            <a:bodyPr lIns="47891" tIns="47891" rIns="47891" bIns="47891" anchor="ctr"/>
            <a:lstStyle/>
            <a:p>
              <a:pPr algn="ctr" defTabSz="957263"/>
              <a:r>
                <a:rPr lang="en-US" sz="1300" b="1">
                  <a:solidFill>
                    <a:srgbClr val="FFFFFF"/>
                  </a:solidFill>
                </a:rPr>
                <a:t>Ministry of Telecommunications </a:t>
              </a:r>
            </a:p>
          </p:txBody>
        </p:sp>
        <p:cxnSp>
          <p:nvCxnSpPr>
            <p:cNvPr id="68635" name="AutoShape 10"/>
            <p:cNvCxnSpPr>
              <a:cxnSpLocks noChangeShapeType="1"/>
              <a:stCxn id="68631" idx="6"/>
              <a:endCxn id="68633" idx="2"/>
            </p:cNvCxnSpPr>
            <p:nvPr/>
          </p:nvCxnSpPr>
          <p:spPr bwMode="auto">
            <a:xfrm flipV="1">
              <a:off x="5134708" y="3815557"/>
              <a:ext cx="1028698" cy="250824"/>
            </a:xfrm>
            <a:prstGeom prst="straightConnector1">
              <a:avLst/>
            </a:prstGeom>
            <a:noFill/>
            <a:ln w="28575">
              <a:solidFill>
                <a:srgbClr val="669EE0"/>
              </a:solidFill>
              <a:round/>
              <a:headEnd/>
              <a:tailEnd type="triangle" w="med" len="med"/>
            </a:ln>
          </p:spPr>
        </p:cxnSp>
        <p:cxnSp>
          <p:nvCxnSpPr>
            <p:cNvPr id="68636" name="AutoShape 11"/>
            <p:cNvCxnSpPr>
              <a:cxnSpLocks noChangeShapeType="1"/>
              <a:endCxn id="68632" idx="0"/>
            </p:cNvCxnSpPr>
            <p:nvPr/>
          </p:nvCxnSpPr>
          <p:spPr bwMode="auto">
            <a:xfrm>
              <a:off x="4775689" y="4486276"/>
              <a:ext cx="805962" cy="900113"/>
            </a:xfrm>
            <a:prstGeom prst="straightConnector1">
              <a:avLst/>
            </a:prstGeom>
            <a:noFill/>
            <a:ln w="28575">
              <a:solidFill>
                <a:srgbClr val="669EE0"/>
              </a:solidFill>
              <a:round/>
              <a:headEnd/>
              <a:tailEnd type="triangle" w="med" len="med"/>
            </a:ln>
          </p:spPr>
        </p:cxnSp>
        <p:sp>
          <p:nvSpPr>
            <p:cNvPr id="68637" name="Oval 12"/>
            <p:cNvSpPr>
              <a:spLocks noChangeArrowheads="1"/>
            </p:cNvSpPr>
            <p:nvPr/>
          </p:nvSpPr>
          <p:spPr bwMode="auto">
            <a:xfrm>
              <a:off x="6096000" y="4600576"/>
              <a:ext cx="1453662" cy="785813"/>
            </a:xfrm>
            <a:prstGeom prst="ellipse">
              <a:avLst/>
            </a:prstGeom>
            <a:solidFill>
              <a:srgbClr val="6C92E6"/>
            </a:solidFill>
            <a:ln w="9525" algn="ctr">
              <a:solidFill>
                <a:srgbClr val="337EC1"/>
              </a:solidFill>
              <a:round/>
              <a:headEnd/>
              <a:tailEnd/>
            </a:ln>
          </p:spPr>
          <p:txBody>
            <a:bodyPr lIns="47891" tIns="47891" rIns="47891" bIns="47891" anchor="ctr"/>
            <a:lstStyle/>
            <a:p>
              <a:pPr algn="ctr" defTabSz="957263"/>
              <a:r>
                <a:rPr lang="en-US" sz="1300" b="1">
                  <a:solidFill>
                    <a:srgbClr val="FFFFFF"/>
                  </a:solidFill>
                </a:rPr>
                <a:t>Ministry of Information </a:t>
              </a:r>
            </a:p>
          </p:txBody>
        </p:sp>
        <p:sp>
          <p:nvSpPr>
            <p:cNvPr id="68638" name="Oval 13"/>
            <p:cNvSpPr>
              <a:spLocks noChangeArrowheads="1"/>
            </p:cNvSpPr>
            <p:nvPr/>
          </p:nvSpPr>
          <p:spPr bwMode="auto">
            <a:xfrm>
              <a:off x="5436577" y="2147888"/>
              <a:ext cx="1453662" cy="785812"/>
            </a:xfrm>
            <a:prstGeom prst="ellipse">
              <a:avLst/>
            </a:prstGeom>
            <a:solidFill>
              <a:srgbClr val="6C92E6"/>
            </a:solidFill>
            <a:ln w="9525" algn="ctr">
              <a:solidFill>
                <a:srgbClr val="337EC1"/>
              </a:solidFill>
              <a:round/>
              <a:headEnd/>
              <a:tailEnd/>
            </a:ln>
          </p:spPr>
          <p:txBody>
            <a:bodyPr lIns="47891" tIns="47891" rIns="47891" bIns="47891" anchor="ctr"/>
            <a:lstStyle/>
            <a:p>
              <a:pPr algn="ctr" defTabSz="957263"/>
              <a:r>
                <a:rPr lang="en-US" sz="1300" b="1">
                  <a:solidFill>
                    <a:srgbClr val="FFFFFF"/>
                  </a:solidFill>
                </a:rPr>
                <a:t>Ministry of Economy and Trade</a:t>
              </a:r>
            </a:p>
          </p:txBody>
        </p:sp>
        <p:sp>
          <p:nvSpPr>
            <p:cNvPr id="68639" name="Oval 14"/>
            <p:cNvSpPr>
              <a:spLocks noChangeArrowheads="1"/>
            </p:cNvSpPr>
            <p:nvPr/>
          </p:nvSpPr>
          <p:spPr bwMode="auto">
            <a:xfrm>
              <a:off x="3831982" y="1889126"/>
              <a:ext cx="1455126" cy="785813"/>
            </a:xfrm>
            <a:prstGeom prst="ellipse">
              <a:avLst/>
            </a:prstGeom>
            <a:solidFill>
              <a:srgbClr val="6C92E6"/>
            </a:solidFill>
            <a:ln w="9525" algn="ctr">
              <a:solidFill>
                <a:srgbClr val="337EC1"/>
              </a:solidFill>
              <a:round/>
              <a:headEnd/>
              <a:tailEnd/>
            </a:ln>
          </p:spPr>
          <p:txBody>
            <a:bodyPr lIns="47891" tIns="47891" rIns="47891" bIns="47891" anchor="ctr"/>
            <a:lstStyle/>
            <a:p>
              <a:pPr algn="ctr" defTabSz="957263"/>
              <a:r>
                <a:rPr lang="en-US" sz="1300" b="1">
                  <a:solidFill>
                    <a:srgbClr val="FFFFFF"/>
                  </a:solidFill>
                </a:rPr>
                <a:t>Ministry of Justice </a:t>
              </a:r>
            </a:p>
          </p:txBody>
        </p:sp>
        <p:sp>
          <p:nvSpPr>
            <p:cNvPr id="68640" name="Oval 16"/>
            <p:cNvSpPr>
              <a:spLocks noChangeArrowheads="1"/>
            </p:cNvSpPr>
            <p:nvPr/>
          </p:nvSpPr>
          <p:spPr bwMode="auto">
            <a:xfrm>
              <a:off x="1776046" y="4714876"/>
              <a:ext cx="1452197" cy="785813"/>
            </a:xfrm>
            <a:prstGeom prst="ellipse">
              <a:avLst/>
            </a:prstGeom>
            <a:solidFill>
              <a:srgbClr val="6C92E6"/>
            </a:solidFill>
            <a:ln w="9525" algn="ctr">
              <a:solidFill>
                <a:srgbClr val="337EC1"/>
              </a:solidFill>
              <a:round/>
              <a:headEnd/>
              <a:tailEnd/>
            </a:ln>
          </p:spPr>
          <p:txBody>
            <a:bodyPr lIns="47891" tIns="47891" rIns="47891" bIns="47891" anchor="ctr"/>
            <a:lstStyle/>
            <a:p>
              <a:pPr algn="ctr" defTabSz="957263"/>
              <a:r>
                <a:rPr lang="en-US" sz="1300" b="1">
                  <a:solidFill>
                    <a:srgbClr val="FFFFFF"/>
                  </a:solidFill>
                </a:rPr>
                <a:t>Ministry of Interior </a:t>
              </a:r>
            </a:p>
          </p:txBody>
        </p:sp>
        <p:cxnSp>
          <p:nvCxnSpPr>
            <p:cNvPr id="68641" name="AutoShape 17"/>
            <p:cNvCxnSpPr>
              <a:cxnSpLocks noChangeShapeType="1"/>
              <a:stCxn id="68631" idx="7"/>
              <a:endCxn id="68638" idx="3"/>
            </p:cNvCxnSpPr>
            <p:nvPr/>
          </p:nvCxnSpPr>
          <p:spPr bwMode="auto">
            <a:xfrm flipV="1">
              <a:off x="4966190" y="2819401"/>
              <a:ext cx="682869" cy="949325"/>
            </a:xfrm>
            <a:prstGeom prst="straightConnector1">
              <a:avLst/>
            </a:prstGeom>
            <a:noFill/>
            <a:ln w="28575">
              <a:solidFill>
                <a:srgbClr val="669EE0"/>
              </a:solidFill>
              <a:round/>
              <a:headEnd/>
              <a:tailEnd type="triangle" w="med" len="med"/>
            </a:ln>
          </p:spPr>
        </p:cxnSp>
        <p:cxnSp>
          <p:nvCxnSpPr>
            <p:cNvPr id="68642" name="AutoShape 18"/>
            <p:cNvCxnSpPr>
              <a:cxnSpLocks noChangeShapeType="1"/>
              <a:stCxn id="68631" idx="0"/>
              <a:endCxn id="68639" idx="4"/>
            </p:cNvCxnSpPr>
            <p:nvPr/>
          </p:nvCxnSpPr>
          <p:spPr bwMode="auto">
            <a:xfrm rot="-5400000">
              <a:off x="4074502" y="3160713"/>
              <a:ext cx="971550" cy="0"/>
            </a:xfrm>
            <a:prstGeom prst="straightConnector1">
              <a:avLst/>
            </a:prstGeom>
            <a:noFill/>
            <a:ln w="28575">
              <a:solidFill>
                <a:srgbClr val="669EE0"/>
              </a:solidFill>
              <a:round/>
              <a:headEnd/>
              <a:tailEnd type="triangle" w="med" len="med"/>
            </a:ln>
          </p:spPr>
        </p:cxnSp>
        <p:cxnSp>
          <p:nvCxnSpPr>
            <p:cNvPr id="68643" name="AutoShape 19"/>
            <p:cNvCxnSpPr>
              <a:cxnSpLocks noChangeShapeType="1"/>
              <a:stCxn id="68631" idx="1"/>
              <a:endCxn id="68660" idx="5"/>
            </p:cNvCxnSpPr>
            <p:nvPr/>
          </p:nvCxnSpPr>
          <p:spPr bwMode="auto">
            <a:xfrm rot="16200000" flipV="1">
              <a:off x="3311815" y="2928443"/>
              <a:ext cx="950850" cy="731206"/>
            </a:xfrm>
            <a:prstGeom prst="straightConnector1">
              <a:avLst/>
            </a:prstGeom>
            <a:noFill/>
            <a:ln w="28575">
              <a:solidFill>
                <a:srgbClr val="669EE0"/>
              </a:solidFill>
              <a:round/>
              <a:headEnd/>
              <a:tailEnd type="triangle" w="med" len="med"/>
            </a:ln>
          </p:spPr>
        </p:cxnSp>
        <p:cxnSp>
          <p:nvCxnSpPr>
            <p:cNvPr id="68644" name="AutoShape 20"/>
            <p:cNvCxnSpPr>
              <a:cxnSpLocks noChangeShapeType="1"/>
              <a:stCxn id="68631" idx="3"/>
              <a:endCxn id="68640" idx="7"/>
            </p:cNvCxnSpPr>
            <p:nvPr/>
          </p:nvCxnSpPr>
          <p:spPr bwMode="auto">
            <a:xfrm flipH="1">
              <a:off x="3015762" y="4364039"/>
              <a:ext cx="1137138" cy="465137"/>
            </a:xfrm>
            <a:prstGeom prst="straightConnector1">
              <a:avLst/>
            </a:prstGeom>
            <a:noFill/>
            <a:ln w="28575">
              <a:solidFill>
                <a:srgbClr val="669EE0"/>
              </a:solidFill>
              <a:round/>
              <a:headEnd/>
              <a:tailEnd type="triangle" w="med" len="med"/>
            </a:ln>
          </p:spPr>
        </p:cxnSp>
        <p:cxnSp>
          <p:nvCxnSpPr>
            <p:cNvPr id="68645" name="AutoShape 21"/>
            <p:cNvCxnSpPr>
              <a:cxnSpLocks noChangeShapeType="1"/>
              <a:stCxn id="68631" idx="5"/>
              <a:endCxn id="68637" idx="1"/>
            </p:cNvCxnSpPr>
            <p:nvPr/>
          </p:nvCxnSpPr>
          <p:spPr bwMode="auto">
            <a:xfrm>
              <a:off x="4966189" y="4364039"/>
              <a:ext cx="1342292" cy="350837"/>
            </a:xfrm>
            <a:prstGeom prst="straightConnector1">
              <a:avLst/>
            </a:prstGeom>
            <a:noFill/>
            <a:ln w="28575">
              <a:solidFill>
                <a:srgbClr val="669EE0"/>
              </a:solidFill>
              <a:round/>
              <a:headEnd/>
              <a:tailEnd type="triangle" w="med" len="med"/>
            </a:ln>
          </p:spPr>
        </p:cxnSp>
        <p:sp>
          <p:nvSpPr>
            <p:cNvPr id="68646" name="Oval 22"/>
            <p:cNvSpPr>
              <a:spLocks noChangeArrowheads="1"/>
            </p:cNvSpPr>
            <p:nvPr/>
          </p:nvSpPr>
          <p:spPr bwMode="auto">
            <a:xfrm>
              <a:off x="2943958" y="5327058"/>
              <a:ext cx="1831731" cy="785812"/>
            </a:xfrm>
            <a:prstGeom prst="ellipse">
              <a:avLst/>
            </a:prstGeom>
            <a:solidFill>
              <a:srgbClr val="6C92E6"/>
            </a:solidFill>
            <a:ln w="9525" algn="ctr">
              <a:solidFill>
                <a:srgbClr val="337EC1"/>
              </a:solidFill>
              <a:round/>
              <a:headEnd/>
              <a:tailEnd/>
            </a:ln>
          </p:spPr>
          <p:txBody>
            <a:bodyPr lIns="47891" tIns="47891" rIns="47891" bIns="47891" anchor="ctr"/>
            <a:lstStyle/>
            <a:p>
              <a:pPr algn="ctr" defTabSz="957263"/>
              <a:r>
                <a:rPr lang="en-US" sz="1300" b="1">
                  <a:solidFill>
                    <a:srgbClr val="FFFFFF"/>
                  </a:solidFill>
                </a:rPr>
                <a:t>Municipalities </a:t>
              </a:r>
            </a:p>
          </p:txBody>
        </p:sp>
        <p:cxnSp>
          <p:nvCxnSpPr>
            <p:cNvPr id="68647" name="AutoShape 23"/>
            <p:cNvCxnSpPr>
              <a:cxnSpLocks noChangeShapeType="1"/>
              <a:endCxn id="68646" idx="0"/>
            </p:cNvCxnSpPr>
            <p:nvPr/>
          </p:nvCxnSpPr>
          <p:spPr bwMode="auto">
            <a:xfrm rot="5400000">
              <a:off x="3653024" y="4633746"/>
              <a:ext cx="900111" cy="486512"/>
            </a:xfrm>
            <a:prstGeom prst="straightConnector1">
              <a:avLst/>
            </a:prstGeom>
            <a:noFill/>
            <a:ln w="28575">
              <a:solidFill>
                <a:srgbClr val="669EE0"/>
              </a:solidFill>
              <a:round/>
              <a:headEnd/>
              <a:tailEnd type="triangle" w="med" len="med"/>
            </a:ln>
          </p:spPr>
        </p:cxnSp>
        <p:sp>
          <p:nvSpPr>
            <p:cNvPr id="68648" name="Text Box 24"/>
            <p:cNvSpPr txBox="1">
              <a:spLocks noChangeArrowheads="1"/>
            </p:cNvSpPr>
            <p:nvPr/>
          </p:nvSpPr>
          <p:spPr bwMode="auto">
            <a:xfrm>
              <a:off x="140677" y="3408307"/>
              <a:ext cx="1336431" cy="1326001"/>
            </a:xfrm>
            <a:prstGeom prst="rect">
              <a:avLst/>
            </a:prstGeom>
            <a:solidFill>
              <a:schemeClr val="bg1"/>
            </a:solidFill>
            <a:ln w="9525" algn="ctr">
              <a:noFill/>
              <a:miter lim="800000"/>
              <a:headEnd/>
              <a:tailEnd/>
            </a:ln>
          </p:spPr>
          <p:txBody>
            <a:bodyPr>
              <a:spAutoFit/>
            </a:bodyPr>
            <a:lstStyle/>
            <a:p>
              <a:pPr marL="168275" indent="-168275" defTabSz="957263">
                <a:spcBef>
                  <a:spcPct val="50000"/>
                </a:spcBef>
                <a:buClr>
                  <a:srgbClr val="1A004E"/>
                </a:buClr>
                <a:buFont typeface="Wingdings" pitchFamily="2" charset="2"/>
                <a:buChar char="q"/>
              </a:pPr>
              <a:r>
                <a:rPr lang="en-US" sz="1100">
                  <a:solidFill>
                    <a:srgbClr val="1A004E"/>
                  </a:solidFill>
                </a:rPr>
                <a:t>TRA Advice on all Telecom Matters </a:t>
              </a:r>
            </a:p>
            <a:p>
              <a:pPr marL="168275" indent="-168275" defTabSz="957263">
                <a:spcBef>
                  <a:spcPct val="50000"/>
                </a:spcBef>
                <a:buClr>
                  <a:srgbClr val="1A004E"/>
                </a:buClr>
                <a:buFont typeface="Wingdings" pitchFamily="2" charset="2"/>
                <a:buChar char="q"/>
              </a:pPr>
              <a:r>
                <a:rPr lang="en-US" sz="1100">
                  <a:solidFill>
                    <a:srgbClr val="1A004E"/>
                  </a:solidFill>
                </a:rPr>
                <a:t>Frequency Fees</a:t>
              </a:r>
            </a:p>
            <a:p>
              <a:pPr marL="168275" indent="-168275" defTabSz="957263">
                <a:spcBef>
                  <a:spcPct val="50000"/>
                </a:spcBef>
                <a:buClr>
                  <a:srgbClr val="1A004E"/>
                </a:buClr>
                <a:buFont typeface="Wingdings" pitchFamily="2" charset="2"/>
                <a:buChar char="q"/>
              </a:pPr>
              <a:r>
                <a:rPr lang="en-US" sz="1100">
                  <a:solidFill>
                    <a:srgbClr val="1A004E"/>
                  </a:solidFill>
                </a:rPr>
                <a:t>TRA Budget</a:t>
              </a:r>
            </a:p>
          </p:txBody>
        </p:sp>
        <p:sp>
          <p:nvSpPr>
            <p:cNvPr id="68649" name="Text Box 25"/>
            <p:cNvSpPr txBox="1">
              <a:spLocks noChangeArrowheads="1"/>
            </p:cNvSpPr>
            <p:nvPr/>
          </p:nvSpPr>
          <p:spPr bwMode="auto">
            <a:xfrm>
              <a:off x="773723" y="2133601"/>
              <a:ext cx="1336431" cy="1062398"/>
            </a:xfrm>
            <a:prstGeom prst="rect">
              <a:avLst/>
            </a:prstGeom>
            <a:solidFill>
              <a:schemeClr val="bg1"/>
            </a:solidFill>
            <a:ln w="9525" algn="ctr">
              <a:noFill/>
              <a:miter lim="800000"/>
              <a:headEnd/>
              <a:tailEnd/>
            </a:ln>
          </p:spPr>
          <p:txBody>
            <a:bodyPr>
              <a:spAutoFit/>
            </a:bodyPr>
            <a:lstStyle/>
            <a:p>
              <a:pPr marL="168275" indent="-168275" defTabSz="957263">
                <a:spcBef>
                  <a:spcPct val="50000"/>
                </a:spcBef>
                <a:buClr>
                  <a:srgbClr val="1A004E"/>
                </a:buClr>
                <a:buFont typeface="Wingdings" pitchFamily="2" charset="2"/>
                <a:buChar char="q"/>
              </a:pPr>
              <a:r>
                <a:rPr lang="en-US" sz="1100">
                  <a:solidFill>
                    <a:srgbClr val="1A004E"/>
                  </a:solidFill>
                </a:rPr>
                <a:t>TRA Budget</a:t>
              </a:r>
            </a:p>
            <a:p>
              <a:pPr marL="168275" indent="-168275" defTabSz="957263">
                <a:spcBef>
                  <a:spcPct val="50000"/>
                </a:spcBef>
                <a:buClr>
                  <a:srgbClr val="1A004E"/>
                </a:buClr>
                <a:buFont typeface="Wingdings" pitchFamily="2" charset="2"/>
                <a:buChar char="q"/>
              </a:pPr>
              <a:r>
                <a:rPr lang="en-US" sz="1100">
                  <a:solidFill>
                    <a:srgbClr val="1A004E"/>
                  </a:solidFill>
                </a:rPr>
                <a:t>Customs fees for import of telecom equipment </a:t>
              </a:r>
            </a:p>
          </p:txBody>
        </p:sp>
        <p:sp>
          <p:nvSpPr>
            <p:cNvPr id="68650" name="Text Box 26"/>
            <p:cNvSpPr txBox="1">
              <a:spLocks noChangeArrowheads="1"/>
            </p:cNvSpPr>
            <p:nvPr/>
          </p:nvSpPr>
          <p:spPr bwMode="auto">
            <a:xfrm>
              <a:off x="4290646" y="1371601"/>
              <a:ext cx="1336431" cy="447325"/>
            </a:xfrm>
            <a:prstGeom prst="rect">
              <a:avLst/>
            </a:prstGeom>
            <a:solidFill>
              <a:schemeClr val="bg1"/>
            </a:solidFill>
            <a:ln w="9525" algn="ctr">
              <a:noFill/>
              <a:miter lim="800000"/>
              <a:headEnd/>
              <a:tailEnd/>
            </a:ln>
          </p:spPr>
          <p:txBody>
            <a:bodyPr>
              <a:spAutoFit/>
            </a:bodyPr>
            <a:lstStyle/>
            <a:p>
              <a:pPr marL="168275" indent="-168275" defTabSz="957263">
                <a:spcBef>
                  <a:spcPct val="50000"/>
                </a:spcBef>
                <a:buClr>
                  <a:srgbClr val="1A004E"/>
                </a:buClr>
                <a:buFont typeface="Wingdings" pitchFamily="2" charset="2"/>
                <a:buChar char="q"/>
              </a:pPr>
              <a:r>
                <a:rPr lang="en-US" sz="1100">
                  <a:solidFill>
                    <a:srgbClr val="1A004E"/>
                  </a:solidFill>
                </a:rPr>
                <a:t>TRA Inspection Powers</a:t>
              </a:r>
            </a:p>
          </p:txBody>
        </p:sp>
        <p:sp>
          <p:nvSpPr>
            <p:cNvPr id="68651" name="Text Box 27"/>
            <p:cNvSpPr txBox="1">
              <a:spLocks noChangeArrowheads="1"/>
            </p:cNvSpPr>
            <p:nvPr/>
          </p:nvSpPr>
          <p:spPr bwMode="auto">
            <a:xfrm>
              <a:off x="6119446" y="1600201"/>
              <a:ext cx="1336431" cy="447325"/>
            </a:xfrm>
            <a:prstGeom prst="rect">
              <a:avLst/>
            </a:prstGeom>
            <a:solidFill>
              <a:schemeClr val="bg1"/>
            </a:solidFill>
            <a:ln w="9525" algn="ctr">
              <a:noFill/>
              <a:miter lim="800000"/>
              <a:headEnd/>
              <a:tailEnd/>
            </a:ln>
          </p:spPr>
          <p:txBody>
            <a:bodyPr>
              <a:spAutoFit/>
            </a:bodyPr>
            <a:lstStyle/>
            <a:p>
              <a:pPr marL="168275" indent="-168275" defTabSz="957263">
                <a:spcBef>
                  <a:spcPct val="50000"/>
                </a:spcBef>
                <a:buClr>
                  <a:srgbClr val="1A004E"/>
                </a:buClr>
                <a:buFont typeface="Wingdings" pitchFamily="2" charset="2"/>
                <a:buChar char="q"/>
              </a:pPr>
              <a:r>
                <a:rPr lang="en-US" sz="1100">
                  <a:solidFill>
                    <a:srgbClr val="1A004E"/>
                  </a:solidFill>
                </a:rPr>
                <a:t>Consumer Protection</a:t>
              </a:r>
            </a:p>
          </p:txBody>
        </p:sp>
        <p:sp>
          <p:nvSpPr>
            <p:cNvPr id="68652" name="Text Box 28"/>
            <p:cNvSpPr txBox="1">
              <a:spLocks noChangeArrowheads="1"/>
            </p:cNvSpPr>
            <p:nvPr/>
          </p:nvSpPr>
          <p:spPr bwMode="auto">
            <a:xfrm>
              <a:off x="7666892" y="3505200"/>
              <a:ext cx="1336431" cy="710928"/>
            </a:xfrm>
            <a:prstGeom prst="rect">
              <a:avLst/>
            </a:prstGeom>
            <a:solidFill>
              <a:schemeClr val="bg1"/>
            </a:solidFill>
            <a:ln w="9525" algn="ctr">
              <a:noFill/>
              <a:miter lim="800000"/>
              <a:headEnd/>
              <a:tailEnd/>
            </a:ln>
          </p:spPr>
          <p:txBody>
            <a:bodyPr>
              <a:spAutoFit/>
            </a:bodyPr>
            <a:lstStyle/>
            <a:p>
              <a:pPr marL="168275" indent="-168275" defTabSz="957263">
                <a:spcBef>
                  <a:spcPct val="50000"/>
                </a:spcBef>
                <a:buClr>
                  <a:srgbClr val="1A004E"/>
                </a:buClr>
                <a:buFont typeface="Wingdings" pitchFamily="2" charset="2"/>
                <a:buChar char="q"/>
              </a:pPr>
              <a:r>
                <a:rPr lang="en-US" sz="1100">
                  <a:solidFill>
                    <a:srgbClr val="1A004E"/>
                  </a:solidFill>
                </a:rPr>
                <a:t>Frequency Assignment</a:t>
              </a:r>
            </a:p>
            <a:p>
              <a:pPr marL="168275" indent="-168275" defTabSz="957263">
                <a:spcBef>
                  <a:spcPct val="50000"/>
                </a:spcBef>
                <a:buClr>
                  <a:srgbClr val="1A004E"/>
                </a:buClr>
                <a:buFont typeface="Wingdings" pitchFamily="2" charset="2"/>
                <a:buChar char="q"/>
              </a:pPr>
              <a:r>
                <a:rPr lang="en-US" sz="1100">
                  <a:solidFill>
                    <a:srgbClr val="1A004E"/>
                  </a:solidFill>
                </a:rPr>
                <a:t>Rights of Way</a:t>
              </a:r>
            </a:p>
          </p:txBody>
        </p:sp>
        <p:sp>
          <p:nvSpPr>
            <p:cNvPr id="68653" name="Text Box 29"/>
            <p:cNvSpPr txBox="1">
              <a:spLocks noChangeArrowheads="1"/>
            </p:cNvSpPr>
            <p:nvPr/>
          </p:nvSpPr>
          <p:spPr bwMode="auto">
            <a:xfrm>
              <a:off x="6330461" y="5867401"/>
              <a:ext cx="1336431" cy="886663"/>
            </a:xfrm>
            <a:prstGeom prst="rect">
              <a:avLst/>
            </a:prstGeom>
            <a:solidFill>
              <a:schemeClr val="bg1"/>
            </a:solidFill>
            <a:ln w="9525" algn="ctr">
              <a:noFill/>
              <a:miter lim="800000"/>
              <a:headEnd/>
              <a:tailEnd/>
            </a:ln>
          </p:spPr>
          <p:txBody>
            <a:bodyPr>
              <a:spAutoFit/>
            </a:bodyPr>
            <a:lstStyle/>
            <a:p>
              <a:pPr marL="168275" indent="-168275" defTabSz="957263">
                <a:spcBef>
                  <a:spcPct val="50000"/>
                </a:spcBef>
                <a:buClr>
                  <a:srgbClr val="1A004E"/>
                </a:buClr>
                <a:buFont typeface="Wingdings" pitchFamily="2" charset="2"/>
                <a:buChar char="q"/>
              </a:pPr>
              <a:r>
                <a:rPr lang="en-US" sz="1100">
                  <a:solidFill>
                    <a:srgbClr val="1A004E"/>
                  </a:solidFill>
                </a:rPr>
                <a:t>Frequency Assignment</a:t>
              </a:r>
            </a:p>
            <a:p>
              <a:pPr marL="168275" indent="-168275" defTabSz="957263">
                <a:spcBef>
                  <a:spcPct val="50000"/>
                </a:spcBef>
                <a:buClr>
                  <a:srgbClr val="1A004E"/>
                </a:buClr>
                <a:buFont typeface="Wingdings" pitchFamily="2" charset="2"/>
                <a:buChar char="q"/>
              </a:pPr>
              <a:r>
                <a:rPr lang="en-US" sz="1100">
                  <a:solidFill>
                    <a:srgbClr val="1A004E"/>
                  </a:solidFill>
                </a:rPr>
                <a:t>Import authorization</a:t>
              </a:r>
            </a:p>
          </p:txBody>
        </p:sp>
        <p:sp>
          <p:nvSpPr>
            <p:cNvPr id="68654" name="Text Box 30"/>
            <p:cNvSpPr txBox="1">
              <a:spLocks noChangeArrowheads="1"/>
            </p:cNvSpPr>
            <p:nvPr/>
          </p:nvSpPr>
          <p:spPr bwMode="auto">
            <a:xfrm>
              <a:off x="7666892" y="4800601"/>
              <a:ext cx="1336431" cy="710928"/>
            </a:xfrm>
            <a:prstGeom prst="rect">
              <a:avLst/>
            </a:prstGeom>
            <a:noFill/>
            <a:ln w="9525" algn="ctr">
              <a:noFill/>
              <a:miter lim="800000"/>
              <a:headEnd/>
              <a:tailEnd/>
            </a:ln>
          </p:spPr>
          <p:txBody>
            <a:bodyPr>
              <a:spAutoFit/>
            </a:bodyPr>
            <a:lstStyle/>
            <a:p>
              <a:pPr marL="168275" indent="-168275" defTabSz="957263">
                <a:spcBef>
                  <a:spcPct val="50000"/>
                </a:spcBef>
                <a:buClr>
                  <a:srgbClr val="1A004E"/>
                </a:buClr>
                <a:buFont typeface="Wingdings" pitchFamily="2" charset="2"/>
                <a:buChar char="q"/>
              </a:pPr>
              <a:r>
                <a:rPr lang="en-US" sz="1100">
                  <a:solidFill>
                    <a:srgbClr val="1A004E"/>
                  </a:solidFill>
                </a:rPr>
                <a:t>Frequency Assignment</a:t>
              </a:r>
            </a:p>
            <a:p>
              <a:pPr marL="168275" indent="-168275" defTabSz="957263">
                <a:spcBef>
                  <a:spcPct val="50000"/>
                </a:spcBef>
                <a:buClr>
                  <a:srgbClr val="1A004E"/>
                </a:buClr>
                <a:buFont typeface="Wingdings" pitchFamily="2" charset="2"/>
                <a:buChar char="q"/>
              </a:pPr>
              <a:r>
                <a:rPr lang="en-US" sz="1100">
                  <a:solidFill>
                    <a:srgbClr val="1A004E"/>
                  </a:solidFill>
                </a:rPr>
                <a:t>Broadcasting </a:t>
              </a:r>
            </a:p>
          </p:txBody>
        </p:sp>
        <p:sp>
          <p:nvSpPr>
            <p:cNvPr id="68655" name="Text Box 31"/>
            <p:cNvSpPr txBox="1">
              <a:spLocks noChangeArrowheads="1"/>
            </p:cNvSpPr>
            <p:nvPr/>
          </p:nvSpPr>
          <p:spPr bwMode="auto">
            <a:xfrm>
              <a:off x="3146181" y="6169294"/>
              <a:ext cx="1336431" cy="271590"/>
            </a:xfrm>
            <a:prstGeom prst="rect">
              <a:avLst/>
            </a:prstGeom>
            <a:solidFill>
              <a:schemeClr val="bg1"/>
            </a:solidFill>
            <a:ln w="9525" algn="ctr">
              <a:noFill/>
              <a:miter lim="800000"/>
              <a:headEnd/>
              <a:tailEnd/>
            </a:ln>
          </p:spPr>
          <p:txBody>
            <a:bodyPr>
              <a:spAutoFit/>
            </a:bodyPr>
            <a:lstStyle/>
            <a:p>
              <a:pPr marL="168275" indent="-168275" defTabSz="957263">
                <a:spcBef>
                  <a:spcPct val="50000"/>
                </a:spcBef>
                <a:buClr>
                  <a:srgbClr val="1A004E"/>
                </a:buClr>
                <a:buFont typeface="Wingdings" pitchFamily="2" charset="2"/>
                <a:buChar char="q"/>
              </a:pPr>
              <a:r>
                <a:rPr lang="en-US" sz="1100">
                  <a:solidFill>
                    <a:srgbClr val="1A004E"/>
                  </a:solidFill>
                </a:rPr>
                <a:t>Rights of Way</a:t>
              </a:r>
            </a:p>
          </p:txBody>
        </p:sp>
        <p:sp>
          <p:nvSpPr>
            <p:cNvPr id="68656" name="Text Box 32"/>
            <p:cNvSpPr txBox="1">
              <a:spLocks noChangeArrowheads="1"/>
            </p:cNvSpPr>
            <p:nvPr/>
          </p:nvSpPr>
          <p:spPr bwMode="auto">
            <a:xfrm>
              <a:off x="1266092" y="5562602"/>
              <a:ext cx="1336431" cy="886663"/>
            </a:xfrm>
            <a:prstGeom prst="rect">
              <a:avLst/>
            </a:prstGeom>
            <a:solidFill>
              <a:schemeClr val="bg1"/>
            </a:solidFill>
            <a:ln w="9525" algn="ctr">
              <a:noFill/>
              <a:miter lim="800000"/>
              <a:headEnd/>
              <a:tailEnd/>
            </a:ln>
          </p:spPr>
          <p:txBody>
            <a:bodyPr>
              <a:spAutoFit/>
            </a:bodyPr>
            <a:lstStyle/>
            <a:p>
              <a:pPr marL="168275" indent="-168275" defTabSz="957263">
                <a:spcBef>
                  <a:spcPct val="50000"/>
                </a:spcBef>
                <a:buClr>
                  <a:srgbClr val="1A004E"/>
                </a:buClr>
                <a:buFont typeface="Wingdings" pitchFamily="2" charset="2"/>
                <a:buChar char="q"/>
              </a:pPr>
              <a:r>
                <a:rPr lang="en-US" sz="1100">
                  <a:solidFill>
                    <a:srgbClr val="1A004E"/>
                  </a:solidFill>
                </a:rPr>
                <a:t>Frequency Assignment  </a:t>
              </a:r>
            </a:p>
            <a:p>
              <a:pPr marL="168275" indent="-168275" defTabSz="957263">
                <a:spcBef>
                  <a:spcPct val="50000"/>
                </a:spcBef>
                <a:buClr>
                  <a:srgbClr val="1A004E"/>
                </a:buClr>
                <a:buFont typeface="Wingdings" pitchFamily="2" charset="2"/>
                <a:buChar char="q"/>
              </a:pPr>
              <a:r>
                <a:rPr lang="en-US" sz="1100">
                  <a:solidFill>
                    <a:srgbClr val="1A004E"/>
                  </a:solidFill>
                </a:rPr>
                <a:t>Import authorization</a:t>
              </a:r>
            </a:p>
          </p:txBody>
        </p:sp>
        <p:sp>
          <p:nvSpPr>
            <p:cNvPr id="68657" name="Oval 15"/>
            <p:cNvSpPr>
              <a:spLocks noChangeArrowheads="1"/>
            </p:cNvSpPr>
            <p:nvPr/>
          </p:nvSpPr>
          <p:spPr bwMode="auto">
            <a:xfrm>
              <a:off x="2557530" y="1167684"/>
              <a:ext cx="1453662" cy="785812"/>
            </a:xfrm>
            <a:prstGeom prst="ellipse">
              <a:avLst/>
            </a:prstGeom>
            <a:solidFill>
              <a:srgbClr val="6C92E6"/>
            </a:solidFill>
            <a:ln w="9525" algn="ctr">
              <a:solidFill>
                <a:srgbClr val="337EC1"/>
              </a:solidFill>
              <a:round/>
              <a:headEnd/>
              <a:tailEnd/>
            </a:ln>
          </p:spPr>
          <p:txBody>
            <a:bodyPr lIns="47891" tIns="47891" rIns="47891" bIns="47891" anchor="ctr"/>
            <a:lstStyle/>
            <a:p>
              <a:pPr algn="ctr" defTabSz="957263"/>
              <a:r>
                <a:rPr lang="en-US" sz="1300" b="1">
                  <a:solidFill>
                    <a:srgbClr val="FFFFFF"/>
                  </a:solidFill>
                </a:rPr>
                <a:t>HCP</a:t>
              </a:r>
            </a:p>
          </p:txBody>
        </p:sp>
        <p:cxnSp>
          <p:nvCxnSpPr>
            <p:cNvPr id="68658" name="AutoShape 19"/>
            <p:cNvCxnSpPr>
              <a:cxnSpLocks noChangeShapeType="1"/>
            </p:cNvCxnSpPr>
            <p:nvPr/>
          </p:nvCxnSpPr>
          <p:spPr bwMode="auto">
            <a:xfrm rot="16200000" flipV="1">
              <a:off x="3086101" y="2400300"/>
              <a:ext cx="1676400" cy="838199"/>
            </a:xfrm>
            <a:prstGeom prst="straightConnector1">
              <a:avLst/>
            </a:prstGeom>
            <a:noFill/>
            <a:ln w="28575">
              <a:solidFill>
                <a:srgbClr val="669EE0"/>
              </a:solidFill>
              <a:round/>
              <a:headEnd/>
              <a:tailEnd type="triangle" w="med" len="med"/>
            </a:ln>
          </p:spPr>
        </p:cxnSp>
        <p:sp>
          <p:nvSpPr>
            <p:cNvPr id="68659" name="Oval 7"/>
            <p:cNvSpPr>
              <a:spLocks noChangeArrowheads="1"/>
            </p:cNvSpPr>
            <p:nvPr/>
          </p:nvSpPr>
          <p:spPr bwMode="auto">
            <a:xfrm>
              <a:off x="7010400" y="1981198"/>
              <a:ext cx="1453662" cy="785813"/>
            </a:xfrm>
            <a:prstGeom prst="ellipse">
              <a:avLst/>
            </a:prstGeom>
            <a:solidFill>
              <a:srgbClr val="6C92E6"/>
            </a:solidFill>
            <a:ln w="9525" algn="ctr">
              <a:solidFill>
                <a:srgbClr val="337EC1"/>
              </a:solidFill>
              <a:round/>
              <a:headEnd/>
              <a:tailEnd/>
            </a:ln>
          </p:spPr>
          <p:txBody>
            <a:bodyPr lIns="47891" tIns="47891" rIns="47891" bIns="47891" anchor="ctr"/>
            <a:lstStyle/>
            <a:p>
              <a:pPr algn="ctr" defTabSz="957263"/>
              <a:r>
                <a:rPr lang="en-US" sz="1300" b="1">
                  <a:solidFill>
                    <a:srgbClr val="FFFFFF"/>
                  </a:solidFill>
                </a:rPr>
                <a:t>Customs</a:t>
              </a:r>
            </a:p>
          </p:txBody>
        </p:sp>
        <p:sp>
          <p:nvSpPr>
            <p:cNvPr id="68660" name="Oval 15"/>
            <p:cNvSpPr>
              <a:spLocks noChangeArrowheads="1"/>
            </p:cNvSpPr>
            <p:nvPr/>
          </p:nvSpPr>
          <p:spPr bwMode="auto">
            <a:xfrm>
              <a:off x="1969477" y="2147888"/>
              <a:ext cx="1701312" cy="785812"/>
            </a:xfrm>
            <a:prstGeom prst="ellipse">
              <a:avLst/>
            </a:prstGeom>
            <a:solidFill>
              <a:srgbClr val="6C92E6"/>
            </a:solidFill>
            <a:ln w="9525" algn="ctr">
              <a:solidFill>
                <a:srgbClr val="337EC1"/>
              </a:solidFill>
              <a:round/>
              <a:headEnd/>
              <a:tailEnd/>
            </a:ln>
          </p:spPr>
          <p:txBody>
            <a:bodyPr lIns="47891" tIns="47891" rIns="47891" bIns="47891" anchor="ctr"/>
            <a:lstStyle/>
            <a:p>
              <a:pPr algn="ctr" defTabSz="957263"/>
              <a:r>
                <a:rPr lang="en-US" sz="1300" b="1">
                  <a:solidFill>
                    <a:srgbClr val="FFFFFF"/>
                  </a:solidFill>
                </a:rPr>
                <a:t>Ministry of Finance </a:t>
              </a:r>
            </a:p>
          </p:txBody>
        </p:sp>
      </p:grpSp>
      <p:sp>
        <p:nvSpPr>
          <p:cNvPr id="68614" name="Text Box 29"/>
          <p:cNvSpPr txBox="1">
            <a:spLocks noChangeArrowheads="1"/>
          </p:cNvSpPr>
          <p:nvPr/>
        </p:nvSpPr>
        <p:spPr bwMode="auto">
          <a:xfrm>
            <a:off x="7491413" y="1627188"/>
            <a:ext cx="1336675" cy="430212"/>
          </a:xfrm>
          <a:prstGeom prst="rect">
            <a:avLst/>
          </a:prstGeom>
          <a:solidFill>
            <a:schemeClr val="bg1"/>
          </a:solidFill>
          <a:ln w="9525" algn="ctr">
            <a:noFill/>
            <a:miter lim="800000"/>
            <a:headEnd/>
            <a:tailEnd/>
          </a:ln>
        </p:spPr>
        <p:txBody>
          <a:bodyPr>
            <a:spAutoFit/>
          </a:bodyPr>
          <a:lstStyle/>
          <a:p>
            <a:pPr marL="168275" indent="-168275" defTabSz="957263">
              <a:spcBef>
                <a:spcPct val="50000"/>
              </a:spcBef>
              <a:buClr>
                <a:srgbClr val="1A004E"/>
              </a:buClr>
              <a:buFont typeface="Wingdings" pitchFamily="2" charset="2"/>
              <a:buChar char="q"/>
            </a:pPr>
            <a:r>
              <a:rPr lang="en-US" sz="1100">
                <a:solidFill>
                  <a:srgbClr val="1A004E"/>
                </a:solidFill>
              </a:rPr>
              <a:t>Import authorization</a:t>
            </a:r>
          </a:p>
        </p:txBody>
      </p:sp>
      <p:sp>
        <p:nvSpPr>
          <p:cNvPr id="91" name="Minus 90"/>
          <p:cNvSpPr/>
          <p:nvPr/>
        </p:nvSpPr>
        <p:spPr bwMode="auto">
          <a:xfrm rot="19969157">
            <a:off x="5618163" y="3378200"/>
            <a:ext cx="339725" cy="298450"/>
          </a:xfrm>
          <a:prstGeom prst="mathMinus">
            <a:avLst/>
          </a:prstGeom>
          <a:solidFill>
            <a:schemeClr val="accent1"/>
          </a:solidFill>
          <a:ln w="9525" cap="flat" cmpd="sng" algn="ctr">
            <a:solidFill>
              <a:schemeClr val="tx1"/>
            </a:solidFill>
            <a:prstDash val="solid"/>
            <a:round/>
            <a:headEnd type="none" w="med" len="med"/>
            <a:tailEnd type="none" w="med" len="med"/>
          </a:ln>
          <a:effectLst/>
        </p:spPr>
        <p:txBody>
          <a:bodyPr/>
          <a:lstStyle/>
          <a:p>
            <a:pPr algn="r" rtl="1">
              <a:defRPr/>
            </a:pPr>
            <a:endParaRPr lang="en-US"/>
          </a:p>
        </p:txBody>
      </p:sp>
      <p:sp>
        <p:nvSpPr>
          <p:cNvPr id="92" name="Minus 91"/>
          <p:cNvSpPr/>
          <p:nvPr/>
        </p:nvSpPr>
        <p:spPr bwMode="auto">
          <a:xfrm rot="19969157">
            <a:off x="5934075" y="3227388"/>
            <a:ext cx="341313" cy="298450"/>
          </a:xfrm>
          <a:prstGeom prst="mathMinus">
            <a:avLst/>
          </a:prstGeom>
          <a:solidFill>
            <a:schemeClr val="accent1"/>
          </a:solidFill>
          <a:ln w="9525" cap="flat" cmpd="sng" algn="ctr">
            <a:solidFill>
              <a:schemeClr val="tx1"/>
            </a:solidFill>
            <a:prstDash val="solid"/>
            <a:round/>
            <a:headEnd type="none" w="med" len="med"/>
            <a:tailEnd type="none" w="med" len="med"/>
          </a:ln>
          <a:effectLst/>
        </p:spPr>
        <p:txBody>
          <a:bodyPr/>
          <a:lstStyle/>
          <a:p>
            <a:pPr algn="r" rtl="1">
              <a:defRPr/>
            </a:pPr>
            <a:endParaRPr lang="en-US"/>
          </a:p>
        </p:txBody>
      </p:sp>
      <p:sp>
        <p:nvSpPr>
          <p:cNvPr id="93" name="Minus 92"/>
          <p:cNvSpPr/>
          <p:nvPr/>
        </p:nvSpPr>
        <p:spPr bwMode="auto">
          <a:xfrm rot="19969157">
            <a:off x="6223000" y="3092450"/>
            <a:ext cx="339725" cy="300038"/>
          </a:xfrm>
          <a:prstGeom prst="mathMinus">
            <a:avLst/>
          </a:prstGeom>
          <a:solidFill>
            <a:schemeClr val="accent1"/>
          </a:solidFill>
          <a:ln w="9525" cap="flat" cmpd="sng" algn="ctr">
            <a:solidFill>
              <a:schemeClr val="tx1"/>
            </a:solidFill>
            <a:prstDash val="solid"/>
            <a:round/>
            <a:headEnd type="none" w="med" len="med"/>
            <a:tailEnd type="none" w="med" len="med"/>
          </a:ln>
          <a:effectLst/>
        </p:spPr>
        <p:txBody>
          <a:bodyPr/>
          <a:lstStyle/>
          <a:p>
            <a:pPr algn="r" rtl="1">
              <a:defRPr/>
            </a:pPr>
            <a:endParaRPr lang="en-US"/>
          </a:p>
        </p:txBody>
      </p:sp>
      <p:sp>
        <p:nvSpPr>
          <p:cNvPr id="94" name="Minus 93"/>
          <p:cNvSpPr/>
          <p:nvPr/>
        </p:nvSpPr>
        <p:spPr bwMode="auto">
          <a:xfrm rot="19969157">
            <a:off x="6562725" y="2925763"/>
            <a:ext cx="339725" cy="298450"/>
          </a:xfrm>
          <a:prstGeom prst="mathMinus">
            <a:avLst/>
          </a:prstGeom>
          <a:solidFill>
            <a:schemeClr val="accent1"/>
          </a:solidFill>
          <a:ln w="9525" cap="flat" cmpd="sng" algn="ctr">
            <a:solidFill>
              <a:schemeClr val="tx1"/>
            </a:solidFill>
            <a:prstDash val="solid"/>
            <a:round/>
            <a:headEnd type="none" w="med" len="med"/>
            <a:tailEnd type="none" w="med" len="med"/>
          </a:ln>
          <a:effectLst/>
        </p:spPr>
        <p:txBody>
          <a:bodyPr/>
          <a:lstStyle/>
          <a:p>
            <a:pPr algn="r" rtl="1">
              <a:defRPr/>
            </a:pPr>
            <a:endParaRPr lang="en-US"/>
          </a:p>
        </p:txBody>
      </p:sp>
      <p:sp>
        <p:nvSpPr>
          <p:cNvPr id="95" name="Minus 94"/>
          <p:cNvSpPr/>
          <p:nvPr/>
        </p:nvSpPr>
        <p:spPr bwMode="auto">
          <a:xfrm rot="19969157">
            <a:off x="5278438" y="3554413"/>
            <a:ext cx="339725" cy="298450"/>
          </a:xfrm>
          <a:prstGeom prst="mathMinus">
            <a:avLst/>
          </a:prstGeom>
          <a:solidFill>
            <a:schemeClr val="accent1"/>
          </a:solidFill>
          <a:ln w="9525" cap="flat" cmpd="sng" algn="ctr">
            <a:solidFill>
              <a:schemeClr val="tx1"/>
            </a:solidFill>
            <a:prstDash val="solid"/>
            <a:round/>
            <a:headEnd type="none" w="med" len="med"/>
            <a:tailEnd type="none" w="med" len="med"/>
          </a:ln>
          <a:effectLst/>
        </p:spPr>
        <p:txBody>
          <a:bodyPr/>
          <a:lstStyle/>
          <a:p>
            <a:pPr algn="r" rtl="1">
              <a:defRPr/>
            </a:pPr>
            <a:endParaRPr lang="en-US"/>
          </a:p>
        </p:txBody>
      </p:sp>
      <p:sp>
        <p:nvSpPr>
          <p:cNvPr id="96" name="Minus 95"/>
          <p:cNvSpPr/>
          <p:nvPr/>
        </p:nvSpPr>
        <p:spPr bwMode="auto">
          <a:xfrm rot="19969157">
            <a:off x="4987925" y="3725863"/>
            <a:ext cx="341313" cy="298450"/>
          </a:xfrm>
          <a:prstGeom prst="mathMinus">
            <a:avLst/>
          </a:prstGeom>
          <a:solidFill>
            <a:schemeClr val="accent1"/>
          </a:solidFill>
          <a:ln w="9525" cap="flat" cmpd="sng" algn="ctr">
            <a:solidFill>
              <a:schemeClr val="tx1"/>
            </a:solidFill>
            <a:prstDash val="solid"/>
            <a:round/>
            <a:headEnd type="none" w="med" len="med"/>
            <a:tailEnd type="none" w="med" len="med"/>
          </a:ln>
          <a:effectLst/>
        </p:spPr>
        <p:txBody>
          <a:bodyPr/>
          <a:lstStyle/>
          <a:p>
            <a:pPr algn="r" rtl="1">
              <a:defRPr/>
            </a:pPr>
            <a:endParaRPr lang="en-US"/>
          </a:p>
        </p:txBody>
      </p:sp>
      <p:sp>
        <p:nvSpPr>
          <p:cNvPr id="97" name="Minus 96"/>
          <p:cNvSpPr/>
          <p:nvPr/>
        </p:nvSpPr>
        <p:spPr bwMode="auto">
          <a:xfrm rot="19969157">
            <a:off x="6881813" y="2760663"/>
            <a:ext cx="339725" cy="298450"/>
          </a:xfrm>
          <a:prstGeom prst="mathMinus">
            <a:avLst/>
          </a:prstGeom>
          <a:solidFill>
            <a:schemeClr val="accent1"/>
          </a:solidFill>
          <a:ln w="9525" cap="flat" cmpd="sng" algn="ctr">
            <a:solidFill>
              <a:schemeClr val="tx1"/>
            </a:solidFill>
            <a:prstDash val="solid"/>
            <a:round/>
            <a:headEnd type="none" w="med" len="med"/>
            <a:tailEnd type="none" w="med" len="med"/>
          </a:ln>
          <a:effectLst/>
        </p:spPr>
        <p:txBody>
          <a:bodyPr/>
          <a:lstStyle/>
          <a:p>
            <a:pPr algn="r" rtl="1">
              <a:defRPr/>
            </a:pPr>
            <a:endParaRPr lang="en-US"/>
          </a:p>
        </p:txBody>
      </p:sp>
      <p:sp>
        <p:nvSpPr>
          <p:cNvPr id="68622" name="Text Box 28"/>
          <p:cNvSpPr txBox="1">
            <a:spLocks noChangeArrowheads="1"/>
          </p:cNvSpPr>
          <p:nvPr/>
        </p:nvSpPr>
        <p:spPr bwMode="auto">
          <a:xfrm>
            <a:off x="7620000" y="2971800"/>
            <a:ext cx="1336675" cy="261938"/>
          </a:xfrm>
          <a:prstGeom prst="rect">
            <a:avLst/>
          </a:prstGeom>
          <a:solidFill>
            <a:schemeClr val="bg1"/>
          </a:solidFill>
          <a:ln w="9525" algn="ctr">
            <a:noFill/>
            <a:miter lim="800000"/>
            <a:headEnd/>
            <a:tailEnd/>
          </a:ln>
        </p:spPr>
        <p:txBody>
          <a:bodyPr>
            <a:spAutoFit/>
          </a:bodyPr>
          <a:lstStyle/>
          <a:p>
            <a:pPr marL="168275" indent="-168275" defTabSz="957263">
              <a:spcBef>
                <a:spcPct val="50000"/>
              </a:spcBef>
              <a:buClr>
                <a:srgbClr val="1A004E"/>
              </a:buClr>
            </a:pPr>
            <a:r>
              <a:rPr lang="en-US" sz="1100">
                <a:solidFill>
                  <a:srgbClr val="1A004E"/>
                </a:solidFill>
              </a:rPr>
              <a:t>Work in Progress</a:t>
            </a:r>
          </a:p>
        </p:txBody>
      </p:sp>
      <p:cxnSp>
        <p:nvCxnSpPr>
          <p:cNvPr id="56" name="Straight Arrow Connector 55"/>
          <p:cNvCxnSpPr>
            <a:endCxn id="68622" idx="1"/>
          </p:cNvCxnSpPr>
          <p:nvPr/>
        </p:nvCxnSpPr>
        <p:spPr>
          <a:xfrm>
            <a:off x="6934200" y="3048000"/>
            <a:ext cx="685800" cy="539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1" name="Minus 50"/>
          <p:cNvSpPr/>
          <p:nvPr/>
        </p:nvSpPr>
        <p:spPr bwMode="auto">
          <a:xfrm rot="912763">
            <a:off x="2928938" y="3849688"/>
            <a:ext cx="339725" cy="298450"/>
          </a:xfrm>
          <a:prstGeom prst="mathMinus">
            <a:avLst/>
          </a:prstGeom>
          <a:solidFill>
            <a:schemeClr val="accent1"/>
          </a:solidFill>
          <a:ln w="9525" cap="flat" cmpd="sng" algn="ctr">
            <a:solidFill>
              <a:schemeClr val="tx1"/>
            </a:solidFill>
            <a:prstDash val="solid"/>
            <a:round/>
            <a:headEnd type="none" w="med" len="med"/>
            <a:tailEnd type="none" w="med" len="med"/>
          </a:ln>
          <a:effectLst/>
        </p:spPr>
        <p:txBody>
          <a:bodyPr/>
          <a:lstStyle/>
          <a:p>
            <a:pPr algn="r" rtl="1">
              <a:defRPr/>
            </a:pPr>
            <a:endParaRPr lang="en-US"/>
          </a:p>
        </p:txBody>
      </p:sp>
      <p:sp>
        <p:nvSpPr>
          <p:cNvPr id="52" name="Minus 51"/>
          <p:cNvSpPr/>
          <p:nvPr/>
        </p:nvSpPr>
        <p:spPr bwMode="auto">
          <a:xfrm rot="912763">
            <a:off x="3233738" y="3925888"/>
            <a:ext cx="339725" cy="298450"/>
          </a:xfrm>
          <a:prstGeom prst="mathMinus">
            <a:avLst/>
          </a:prstGeom>
          <a:solidFill>
            <a:schemeClr val="accent1"/>
          </a:solidFill>
          <a:ln w="9525" cap="flat" cmpd="sng" algn="ctr">
            <a:solidFill>
              <a:schemeClr val="tx1"/>
            </a:solidFill>
            <a:prstDash val="solid"/>
            <a:round/>
            <a:headEnd type="none" w="med" len="med"/>
            <a:tailEnd type="none" w="med" len="med"/>
          </a:ln>
          <a:effectLst/>
        </p:spPr>
        <p:txBody>
          <a:bodyPr/>
          <a:lstStyle/>
          <a:p>
            <a:pPr algn="r" rtl="1">
              <a:defRPr/>
            </a:pPr>
            <a:endParaRPr lang="en-US"/>
          </a:p>
        </p:txBody>
      </p:sp>
      <p:sp>
        <p:nvSpPr>
          <p:cNvPr id="53" name="Minus 52"/>
          <p:cNvSpPr/>
          <p:nvPr/>
        </p:nvSpPr>
        <p:spPr bwMode="auto">
          <a:xfrm rot="912763">
            <a:off x="3538538" y="4002088"/>
            <a:ext cx="339725" cy="298450"/>
          </a:xfrm>
          <a:prstGeom prst="mathMinus">
            <a:avLst/>
          </a:prstGeom>
          <a:solidFill>
            <a:schemeClr val="accent1"/>
          </a:solidFill>
          <a:ln w="9525" cap="flat" cmpd="sng" algn="ctr">
            <a:solidFill>
              <a:schemeClr val="tx1"/>
            </a:solidFill>
            <a:prstDash val="solid"/>
            <a:round/>
            <a:headEnd type="none" w="med" len="med"/>
            <a:tailEnd type="none" w="med" len="med"/>
          </a:ln>
          <a:effectLst/>
        </p:spPr>
        <p:txBody>
          <a:bodyPr/>
          <a:lstStyle/>
          <a:p>
            <a:pPr algn="r" rtl="1">
              <a:defRPr/>
            </a:pPr>
            <a:endParaRPr lang="en-US"/>
          </a:p>
        </p:txBody>
      </p:sp>
      <p:cxnSp>
        <p:nvCxnSpPr>
          <p:cNvPr id="55" name="Straight Arrow Connector 54"/>
          <p:cNvCxnSpPr/>
          <p:nvPr/>
        </p:nvCxnSpPr>
        <p:spPr>
          <a:xfrm rot="10800000" flipV="1">
            <a:off x="3048000" y="4114800"/>
            <a:ext cx="5334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8628" name="Text Box 28"/>
          <p:cNvSpPr txBox="1">
            <a:spLocks noChangeArrowheads="1"/>
          </p:cNvSpPr>
          <p:nvPr/>
        </p:nvSpPr>
        <p:spPr bwMode="auto">
          <a:xfrm>
            <a:off x="1981200" y="4419600"/>
            <a:ext cx="1489075" cy="261938"/>
          </a:xfrm>
          <a:prstGeom prst="rect">
            <a:avLst/>
          </a:prstGeom>
          <a:solidFill>
            <a:schemeClr val="bg1"/>
          </a:solidFill>
          <a:ln w="9525" algn="ctr">
            <a:noFill/>
            <a:miter lim="800000"/>
            <a:headEnd/>
            <a:tailEnd/>
          </a:ln>
        </p:spPr>
        <p:txBody>
          <a:bodyPr>
            <a:spAutoFit/>
          </a:bodyPr>
          <a:lstStyle/>
          <a:p>
            <a:pPr marL="168275" indent="-168275" defTabSz="957263">
              <a:spcBef>
                <a:spcPct val="50000"/>
              </a:spcBef>
              <a:buClr>
                <a:srgbClr val="1A004E"/>
              </a:buClr>
            </a:pPr>
            <a:r>
              <a:rPr lang="en-US" sz="1100">
                <a:solidFill>
                  <a:srgbClr val="1A004E"/>
                </a:solidFill>
              </a:rPr>
              <a:t>Work in Progress</a:t>
            </a:r>
          </a:p>
        </p:txBody>
      </p:sp>
      <p:sp>
        <p:nvSpPr>
          <p:cNvPr id="54" name="Date Placeholder 4"/>
          <p:cNvSpPr txBox="1">
            <a:spLocks/>
          </p:cNvSpPr>
          <p:nvPr/>
        </p:nvSpPr>
        <p:spPr>
          <a:xfrm>
            <a:off x="381000" y="6619875"/>
            <a:ext cx="1447800" cy="238125"/>
          </a:xfrm>
          <a:prstGeom prst="rect">
            <a:avLst/>
          </a:prstGeom>
        </p:spPr>
        <p:txBody>
          <a:bodyPr/>
          <a:lstStyle/>
          <a:p>
            <a:pPr algn="r" fontAlgn="auto">
              <a:spcBef>
                <a:spcPts val="0"/>
              </a:spcBef>
              <a:spcAft>
                <a:spcPts val="0"/>
              </a:spcAft>
              <a:defRPr/>
            </a:pPr>
            <a:r>
              <a:rPr lang="en-US" sz="1200" dirty="0">
                <a:solidFill>
                  <a:schemeClr val="accent1">
                    <a:lumMod val="75000"/>
                  </a:schemeClr>
                </a:solidFill>
                <a:latin typeface="Calibri" pitchFamily="34" charset="0"/>
                <a:cs typeface="+mn-cs"/>
              </a:rPr>
              <a:t>3- Nov - 2008</a:t>
            </a:r>
          </a:p>
        </p:txBody>
      </p:sp>
      <p:sp>
        <p:nvSpPr>
          <p:cNvPr id="57" name="Footer Placeholder 5"/>
          <p:cNvSpPr txBox="1">
            <a:spLocks/>
          </p:cNvSpPr>
          <p:nvPr/>
        </p:nvSpPr>
        <p:spPr>
          <a:xfrm>
            <a:off x="2743200" y="6553200"/>
            <a:ext cx="4419600" cy="304800"/>
          </a:xfrm>
          <a:prstGeom prst="rect">
            <a:avLst/>
          </a:prstGeom>
        </p:spPr>
        <p:txBody>
          <a:bodyPr/>
          <a:lstStyle/>
          <a:p>
            <a:pPr algn="ctr" fontAlgn="auto">
              <a:spcBef>
                <a:spcPts val="0"/>
              </a:spcBef>
              <a:spcAft>
                <a:spcPts val="0"/>
              </a:spcAft>
              <a:defRPr/>
            </a:pPr>
            <a:r>
              <a:rPr lang="en-US" sz="1400" b="1" dirty="0">
                <a:solidFill>
                  <a:schemeClr val="accent1">
                    <a:lumMod val="75000"/>
                  </a:schemeClr>
                </a:solidFill>
                <a:latin typeface="Calibri" pitchFamily="34" charset="0"/>
                <a:cs typeface="+mn-cs"/>
              </a:rPr>
              <a:t>TRA Lebanon - Coordination</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1447800" y="76200"/>
            <a:ext cx="7467600" cy="1066800"/>
          </a:xfrm>
          <a:solidFill>
            <a:srgbClr val="8381AD"/>
          </a:solidFill>
        </p:spPr>
        <p:txBody>
          <a:bodyPr/>
          <a:lstStyle/>
          <a:p>
            <a:pPr eaLnBrk="1" fontAlgn="auto" hangingPunct="1">
              <a:spcAft>
                <a:spcPts val="0"/>
              </a:spcAft>
              <a:buFont typeface="Arial" pitchFamily="34" charset="0"/>
              <a:buNone/>
              <a:defRPr/>
            </a:pPr>
            <a:r>
              <a:rPr sz="3200"/>
              <a:t>Outline</a:t>
            </a:r>
          </a:p>
        </p:txBody>
      </p:sp>
      <p:sp>
        <p:nvSpPr>
          <p:cNvPr id="69635" name="Rectangle 3"/>
          <p:cNvSpPr>
            <a:spLocks noChangeArrowheads="1"/>
          </p:cNvSpPr>
          <p:nvPr/>
        </p:nvSpPr>
        <p:spPr bwMode="auto">
          <a:xfrm>
            <a:off x="152400" y="2971800"/>
            <a:ext cx="8610600" cy="685800"/>
          </a:xfrm>
          <a:prstGeom prst="rect">
            <a:avLst/>
          </a:prstGeom>
          <a:solidFill>
            <a:srgbClr val="75689F">
              <a:alpha val="18823"/>
            </a:srgbClr>
          </a:solidFill>
          <a:ln w="9525" algn="ctr">
            <a:solidFill>
              <a:srgbClr val="75689F"/>
            </a:solidFill>
            <a:round/>
            <a:headEnd/>
            <a:tailEnd/>
          </a:ln>
        </p:spPr>
        <p:txBody>
          <a:bodyPr/>
          <a:lstStyle/>
          <a:p>
            <a:pPr algn="r" rtl="1"/>
            <a:endParaRPr lang="en-US"/>
          </a:p>
        </p:txBody>
      </p:sp>
      <p:sp>
        <p:nvSpPr>
          <p:cNvPr id="6" name="Date Placeholder 4"/>
          <p:cNvSpPr txBox="1">
            <a:spLocks/>
          </p:cNvSpPr>
          <p:nvPr/>
        </p:nvSpPr>
        <p:spPr>
          <a:xfrm>
            <a:off x="457200" y="6619875"/>
            <a:ext cx="1447800" cy="238125"/>
          </a:xfrm>
          <a:prstGeom prst="rect">
            <a:avLst/>
          </a:prstGeom>
        </p:spPr>
        <p:txBody>
          <a:bodyPr/>
          <a:lstStyle/>
          <a:p>
            <a:pPr algn="r" fontAlgn="auto">
              <a:spcBef>
                <a:spcPts val="0"/>
              </a:spcBef>
              <a:spcAft>
                <a:spcPts val="0"/>
              </a:spcAft>
              <a:defRPr/>
            </a:pPr>
            <a:r>
              <a:rPr lang="en-US" sz="1200" dirty="0">
                <a:solidFill>
                  <a:schemeClr val="accent1">
                    <a:lumMod val="75000"/>
                  </a:schemeClr>
                </a:solidFill>
                <a:latin typeface="Calibri" pitchFamily="34" charset="0"/>
                <a:cs typeface="+mn-cs"/>
              </a:rPr>
              <a:t>3- Nov - 2008</a:t>
            </a:r>
          </a:p>
        </p:txBody>
      </p:sp>
      <p:sp>
        <p:nvSpPr>
          <p:cNvPr id="7" name="Footer Placeholder 5"/>
          <p:cNvSpPr txBox="1">
            <a:spLocks/>
          </p:cNvSpPr>
          <p:nvPr/>
        </p:nvSpPr>
        <p:spPr>
          <a:xfrm>
            <a:off x="2743200" y="6543675"/>
            <a:ext cx="4419600" cy="304800"/>
          </a:xfrm>
          <a:prstGeom prst="rect">
            <a:avLst/>
          </a:prstGeom>
        </p:spPr>
        <p:txBody>
          <a:bodyPr/>
          <a:lstStyle/>
          <a:p>
            <a:pPr algn="ctr" fontAlgn="auto">
              <a:spcBef>
                <a:spcPts val="0"/>
              </a:spcBef>
              <a:spcAft>
                <a:spcPts val="0"/>
              </a:spcAft>
              <a:defRPr/>
            </a:pPr>
            <a:r>
              <a:rPr lang="en-US" sz="1400" b="1" dirty="0">
                <a:solidFill>
                  <a:schemeClr val="accent1">
                    <a:lumMod val="75000"/>
                  </a:schemeClr>
                </a:solidFill>
                <a:latin typeface="Calibri" pitchFamily="34" charset="0"/>
                <a:cs typeface="+mn-cs"/>
              </a:rPr>
              <a:t>TRA Lebanon</a:t>
            </a:r>
          </a:p>
        </p:txBody>
      </p:sp>
      <p:sp>
        <p:nvSpPr>
          <p:cNvPr id="9" name="Text Placeholder 2"/>
          <p:cNvSpPr txBox="1">
            <a:spLocks/>
          </p:cNvSpPr>
          <p:nvPr/>
        </p:nvSpPr>
        <p:spPr bwMode="auto">
          <a:xfrm>
            <a:off x="152400" y="1371600"/>
            <a:ext cx="8991600" cy="4724400"/>
          </a:xfrm>
          <a:prstGeom prst="rect">
            <a:avLst/>
          </a:prstGeom>
          <a:noFill/>
          <a:ln w="9525">
            <a:noFill/>
            <a:miter lim="800000"/>
            <a:headEnd/>
            <a:tailEnd/>
          </a:ln>
        </p:spPr>
        <p:txBody>
          <a:bodyPr anchor="ctr"/>
          <a:lstStyle/>
          <a:p>
            <a:pPr marL="514350" indent="-514350">
              <a:buFont typeface="Calibri" pitchFamily="34" charset="0"/>
              <a:buAutoNum type="romanUcPeriod"/>
              <a:defRPr/>
            </a:pPr>
            <a:r>
              <a:rPr lang="en-US" sz="2400" dirty="0"/>
              <a:t>The Telecom Market Today – The Urgent Need for Re-from </a:t>
            </a:r>
          </a:p>
          <a:p>
            <a:pPr marL="566738" indent="-566738" fontAlgn="auto">
              <a:lnSpc>
                <a:spcPct val="200000"/>
              </a:lnSpc>
              <a:spcBef>
                <a:spcPct val="20000"/>
              </a:spcBef>
              <a:spcAft>
                <a:spcPts val="0"/>
              </a:spcAft>
              <a:buFont typeface="+mj-lt"/>
              <a:buAutoNum type="romanUcPeriod"/>
              <a:defRPr/>
            </a:pPr>
            <a:r>
              <a:rPr lang="en-US" sz="2400" dirty="0"/>
              <a:t>Lebanon’s Telecom Reform</a:t>
            </a:r>
          </a:p>
          <a:p>
            <a:pPr marL="566738" indent="-566738" fontAlgn="auto">
              <a:lnSpc>
                <a:spcPct val="200000"/>
              </a:lnSpc>
              <a:spcBef>
                <a:spcPct val="20000"/>
              </a:spcBef>
              <a:spcAft>
                <a:spcPts val="0"/>
              </a:spcAft>
              <a:buFont typeface="+mj-lt"/>
              <a:buAutoNum type="romanUcPeriod"/>
              <a:defRPr/>
            </a:pPr>
            <a:r>
              <a:rPr lang="en-US" sz="2400" dirty="0"/>
              <a:t>TRA Vision, Roadmap, and Progress</a:t>
            </a:r>
          </a:p>
          <a:p>
            <a:pPr marL="514350" indent="-514350">
              <a:buFont typeface="Calibri" pitchFamily="34" charset="0"/>
              <a:buAutoNum type="romanUcPeriod"/>
              <a:defRPr/>
            </a:pPr>
            <a:endParaRPr lang="en-US" sz="2400" dirty="0"/>
          </a:p>
          <a:p>
            <a:pPr marL="514350" indent="-514350">
              <a:buFont typeface="Calibri" pitchFamily="34" charset="0"/>
              <a:buAutoNum type="romanUcPeriod"/>
              <a:defRPr/>
            </a:pPr>
            <a:r>
              <a:rPr lang="en-US" sz="2400" dirty="0"/>
              <a:t>Current Broadband Market</a:t>
            </a:r>
          </a:p>
          <a:p>
            <a:pPr marL="514350" indent="-514350">
              <a:buFont typeface="Calibri" pitchFamily="34" charset="0"/>
              <a:buAutoNum type="romanUcPeriod"/>
              <a:defRPr/>
            </a:pPr>
            <a:endParaRPr lang="en-US" sz="2400" dirty="0"/>
          </a:p>
          <a:p>
            <a:pPr marL="514350" indent="-514350">
              <a:buFont typeface="Calibri" pitchFamily="34" charset="0"/>
              <a:buAutoNum type="romanUcPeriod"/>
              <a:defRPr/>
            </a:pPr>
            <a:r>
              <a:rPr lang="en-US" sz="2400" dirty="0"/>
              <a:t>Broadband Spectrum Re-farming</a:t>
            </a:r>
          </a:p>
          <a:p>
            <a:pPr marL="514350" indent="-514350">
              <a:buFont typeface="Calibri" pitchFamily="34" charset="0"/>
              <a:buAutoNum type="romanUcPeriod"/>
              <a:defRPr/>
            </a:pPr>
            <a:endParaRPr lang="en-US" sz="2400" dirty="0"/>
          </a:p>
          <a:p>
            <a:pPr marL="514350" indent="-514350">
              <a:buFont typeface="Calibri" pitchFamily="34" charset="0"/>
              <a:buAutoNum type="romanUcPeriod"/>
              <a:defRPr/>
            </a:pPr>
            <a:r>
              <a:rPr lang="en-US" sz="2400" dirty="0"/>
              <a:t>Next Steps and the Way Forward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447800" y="76200"/>
            <a:ext cx="7696200" cy="1143000"/>
          </a:xfrm>
          <a:solidFill>
            <a:srgbClr val="8381AD"/>
          </a:solidFill>
        </p:spPr>
        <p:txBody>
          <a:bodyPr/>
          <a:lstStyle/>
          <a:p>
            <a:pPr marL="0" indent="0" eaLnBrk="1" fontAlgn="auto" hangingPunct="1">
              <a:spcAft>
                <a:spcPts val="0"/>
              </a:spcAft>
              <a:buFont typeface="Arial" pitchFamily="34" charset="0"/>
              <a:buNone/>
              <a:defRPr/>
            </a:pPr>
            <a:r>
              <a:rPr>
                <a:latin typeface="Arial "/>
              </a:rPr>
              <a:t>Although reform has started with TRA establishment, most telecom markets in Lebanon are stagnant and suffer from lack of competition </a:t>
            </a:r>
          </a:p>
        </p:txBody>
      </p:sp>
      <p:grpSp>
        <p:nvGrpSpPr>
          <p:cNvPr id="55299" name="Group 43"/>
          <p:cNvGrpSpPr>
            <a:grpSpLocks/>
          </p:cNvGrpSpPr>
          <p:nvPr/>
        </p:nvGrpSpPr>
        <p:grpSpPr bwMode="auto">
          <a:xfrm>
            <a:off x="422275" y="1447800"/>
            <a:ext cx="8159750" cy="4495800"/>
            <a:chOff x="533400" y="1447800"/>
            <a:chExt cx="8686800" cy="2209800"/>
          </a:xfrm>
        </p:grpSpPr>
        <p:sp>
          <p:nvSpPr>
            <p:cNvPr id="4" name="Rectangle 3"/>
            <p:cNvSpPr/>
            <p:nvPr/>
          </p:nvSpPr>
          <p:spPr>
            <a:xfrm>
              <a:off x="533400" y="1447800"/>
              <a:ext cx="1676519" cy="380785"/>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600" b="1" dirty="0">
                  <a:solidFill>
                    <a:schemeClr val="bg1"/>
                  </a:solidFill>
                  <a:latin typeface="Arial" pitchFamily="34" charset="0"/>
                  <a:cs typeface="Arial" pitchFamily="34" charset="0"/>
                </a:rPr>
                <a:t>Indicators </a:t>
              </a:r>
            </a:p>
          </p:txBody>
        </p:sp>
        <p:sp>
          <p:nvSpPr>
            <p:cNvPr id="5" name="Rectangle 4"/>
            <p:cNvSpPr/>
            <p:nvPr/>
          </p:nvSpPr>
          <p:spPr>
            <a:xfrm>
              <a:off x="2209919" y="1905054"/>
              <a:ext cx="1372312"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600" b="1" dirty="0">
                  <a:solidFill>
                    <a:schemeClr val="tx1"/>
                  </a:solidFill>
                  <a:latin typeface="Arial" pitchFamily="34" charset="0"/>
                  <a:cs typeface="Arial" pitchFamily="34" charset="0"/>
                </a:rPr>
                <a:t>30%</a:t>
              </a:r>
            </a:p>
          </p:txBody>
        </p:sp>
        <p:sp>
          <p:nvSpPr>
            <p:cNvPr id="6" name="Rectangle 5"/>
            <p:cNvSpPr/>
            <p:nvPr/>
          </p:nvSpPr>
          <p:spPr>
            <a:xfrm>
              <a:off x="533400" y="1905054"/>
              <a:ext cx="1676519" cy="380785"/>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600" b="1" dirty="0">
                  <a:solidFill>
                    <a:schemeClr val="bg1"/>
                  </a:solidFill>
                  <a:latin typeface="Arial" pitchFamily="34" charset="0"/>
                  <a:cs typeface="Arial" pitchFamily="34" charset="0"/>
                </a:rPr>
                <a:t>Mobile Market </a:t>
              </a:r>
            </a:p>
          </p:txBody>
        </p:sp>
        <p:sp>
          <p:nvSpPr>
            <p:cNvPr id="7" name="Rectangle 6"/>
            <p:cNvSpPr/>
            <p:nvPr/>
          </p:nvSpPr>
          <p:spPr>
            <a:xfrm>
              <a:off x="533400" y="2362308"/>
              <a:ext cx="1676519" cy="380785"/>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600" b="1" dirty="0">
                  <a:solidFill>
                    <a:schemeClr val="bg1"/>
                  </a:solidFill>
                  <a:latin typeface="Arial" pitchFamily="34" charset="0"/>
                  <a:cs typeface="Arial" pitchFamily="34" charset="0"/>
                </a:rPr>
                <a:t>Fixed Market </a:t>
              </a:r>
            </a:p>
          </p:txBody>
        </p:sp>
        <p:sp>
          <p:nvSpPr>
            <p:cNvPr id="8" name="Rectangle 7"/>
            <p:cNvSpPr/>
            <p:nvPr/>
          </p:nvSpPr>
          <p:spPr>
            <a:xfrm>
              <a:off x="533400" y="2819561"/>
              <a:ext cx="1676519" cy="380785"/>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600" b="1" dirty="0">
                  <a:solidFill>
                    <a:schemeClr val="bg1"/>
                  </a:solidFill>
                  <a:latin typeface="Arial" pitchFamily="34" charset="0"/>
                  <a:cs typeface="Arial" pitchFamily="34" charset="0"/>
                </a:rPr>
                <a:t>Internet Market</a:t>
              </a:r>
            </a:p>
          </p:txBody>
        </p:sp>
        <p:sp>
          <p:nvSpPr>
            <p:cNvPr id="9" name="Rectangle 8"/>
            <p:cNvSpPr/>
            <p:nvPr/>
          </p:nvSpPr>
          <p:spPr>
            <a:xfrm>
              <a:off x="533400" y="3276815"/>
              <a:ext cx="1676519" cy="380785"/>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600" b="1" dirty="0">
                  <a:solidFill>
                    <a:schemeClr val="bg1"/>
                  </a:solidFill>
                  <a:latin typeface="Arial" pitchFamily="34" charset="0"/>
                  <a:cs typeface="Arial" pitchFamily="34" charset="0"/>
                </a:rPr>
                <a:t>ADSL Market </a:t>
              </a:r>
            </a:p>
          </p:txBody>
        </p:sp>
        <p:sp>
          <p:nvSpPr>
            <p:cNvPr id="10" name="Rectangle 9"/>
            <p:cNvSpPr/>
            <p:nvPr/>
          </p:nvSpPr>
          <p:spPr>
            <a:xfrm>
              <a:off x="3582230" y="1905054"/>
              <a:ext cx="1370622"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600" b="1" dirty="0">
                  <a:solidFill>
                    <a:schemeClr val="tx1"/>
                  </a:solidFill>
                  <a:latin typeface="Arial" pitchFamily="34" charset="0"/>
                  <a:cs typeface="Arial" pitchFamily="34" charset="0"/>
                </a:rPr>
                <a:t>2</a:t>
              </a:r>
            </a:p>
          </p:txBody>
        </p:sp>
        <p:sp>
          <p:nvSpPr>
            <p:cNvPr id="11" name="Rectangle 10"/>
            <p:cNvSpPr/>
            <p:nvPr/>
          </p:nvSpPr>
          <p:spPr>
            <a:xfrm>
              <a:off x="2209919" y="1447800"/>
              <a:ext cx="1524415" cy="380785"/>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600" b="1" dirty="0">
                  <a:solidFill>
                    <a:schemeClr val="bg1"/>
                  </a:solidFill>
                  <a:latin typeface="Arial" pitchFamily="34" charset="0"/>
                  <a:cs typeface="Arial" pitchFamily="34" charset="0"/>
                </a:rPr>
                <a:t>Penetration </a:t>
              </a:r>
            </a:p>
          </p:txBody>
        </p:sp>
        <p:sp>
          <p:nvSpPr>
            <p:cNvPr id="12" name="Rectangle 11"/>
            <p:cNvSpPr/>
            <p:nvPr/>
          </p:nvSpPr>
          <p:spPr>
            <a:xfrm>
              <a:off x="3582230" y="1447800"/>
              <a:ext cx="1370622" cy="380785"/>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600" b="1" dirty="0">
                  <a:solidFill>
                    <a:schemeClr val="bg1"/>
                  </a:solidFill>
                  <a:latin typeface="Arial" pitchFamily="34" charset="0"/>
                  <a:cs typeface="Arial" pitchFamily="34" charset="0"/>
                </a:rPr>
                <a:t>Number of Service Providers</a:t>
              </a:r>
            </a:p>
          </p:txBody>
        </p:sp>
        <p:sp>
          <p:nvSpPr>
            <p:cNvPr id="13" name="Rectangle 12"/>
            <p:cNvSpPr/>
            <p:nvPr/>
          </p:nvSpPr>
          <p:spPr>
            <a:xfrm>
              <a:off x="4952852" y="1447800"/>
              <a:ext cx="2134519" cy="380785"/>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600" b="1" dirty="0">
                  <a:solidFill>
                    <a:schemeClr val="bg1"/>
                  </a:solidFill>
                  <a:latin typeface="Arial" pitchFamily="34" charset="0"/>
                  <a:cs typeface="Arial" pitchFamily="34" charset="0"/>
                </a:rPr>
                <a:t>Private / </a:t>
              </a:r>
              <a:br>
                <a:rPr lang="en-US" sz="1600" b="1" dirty="0">
                  <a:solidFill>
                    <a:schemeClr val="bg1"/>
                  </a:solidFill>
                  <a:latin typeface="Arial" pitchFamily="34" charset="0"/>
                  <a:cs typeface="Arial" pitchFamily="34" charset="0"/>
                </a:rPr>
              </a:br>
              <a:r>
                <a:rPr lang="en-US" sz="1600" b="1" dirty="0">
                  <a:solidFill>
                    <a:schemeClr val="bg1"/>
                  </a:solidFill>
                  <a:latin typeface="Arial" pitchFamily="34" charset="0"/>
                  <a:cs typeface="Arial" pitchFamily="34" charset="0"/>
                </a:rPr>
                <a:t>State-Owned </a:t>
              </a:r>
            </a:p>
          </p:txBody>
        </p:sp>
        <p:sp>
          <p:nvSpPr>
            <p:cNvPr id="14" name="Rectangle 13"/>
            <p:cNvSpPr/>
            <p:nvPr/>
          </p:nvSpPr>
          <p:spPr>
            <a:xfrm>
              <a:off x="7087371" y="1447800"/>
              <a:ext cx="2132829" cy="380785"/>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600" b="1" dirty="0">
                  <a:solidFill>
                    <a:schemeClr val="bg1"/>
                  </a:solidFill>
                  <a:latin typeface="Arial" pitchFamily="34" charset="0"/>
                  <a:cs typeface="Arial" pitchFamily="34" charset="0"/>
                </a:rPr>
                <a:t>Level of Competition </a:t>
              </a:r>
            </a:p>
          </p:txBody>
        </p:sp>
        <p:sp>
          <p:nvSpPr>
            <p:cNvPr id="15" name="Rectangle 14"/>
            <p:cNvSpPr/>
            <p:nvPr/>
          </p:nvSpPr>
          <p:spPr>
            <a:xfrm>
              <a:off x="4952852" y="1905054"/>
              <a:ext cx="2134519"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600" b="1" dirty="0">
                  <a:solidFill>
                    <a:schemeClr val="tx1"/>
                  </a:solidFill>
                  <a:latin typeface="Arial" pitchFamily="34" charset="0"/>
                  <a:cs typeface="Arial" pitchFamily="34" charset="0"/>
                </a:rPr>
                <a:t>State-Owned</a:t>
              </a:r>
            </a:p>
          </p:txBody>
        </p:sp>
        <p:sp>
          <p:nvSpPr>
            <p:cNvPr id="16" name="Rectangle 15"/>
            <p:cNvSpPr/>
            <p:nvPr/>
          </p:nvSpPr>
          <p:spPr>
            <a:xfrm>
              <a:off x="7087371" y="1905054"/>
              <a:ext cx="2132829"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600" b="1" dirty="0">
                  <a:solidFill>
                    <a:schemeClr val="tx1"/>
                  </a:solidFill>
                  <a:latin typeface="Arial" pitchFamily="34" charset="0"/>
                  <a:cs typeface="Arial" pitchFamily="34" charset="0"/>
                </a:rPr>
                <a:t>Monopoly </a:t>
              </a:r>
            </a:p>
          </p:txBody>
        </p:sp>
        <p:sp>
          <p:nvSpPr>
            <p:cNvPr id="17" name="Rectangle 16"/>
            <p:cNvSpPr/>
            <p:nvPr/>
          </p:nvSpPr>
          <p:spPr>
            <a:xfrm>
              <a:off x="2209919" y="2362308"/>
              <a:ext cx="1372312"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600" b="1" dirty="0">
                  <a:solidFill>
                    <a:schemeClr val="tx1"/>
                  </a:solidFill>
                  <a:latin typeface="Arial" pitchFamily="34" charset="0"/>
                  <a:cs typeface="Arial" pitchFamily="34" charset="0"/>
                </a:rPr>
                <a:t>60%</a:t>
              </a:r>
              <a:r>
                <a:rPr lang="en-US" sz="1600" baseline="30000" dirty="0">
                  <a:solidFill>
                    <a:schemeClr val="tx1"/>
                  </a:solidFill>
                  <a:latin typeface="Arial" pitchFamily="34" charset="0"/>
                  <a:cs typeface="Arial" pitchFamily="34" charset="0"/>
                </a:rPr>
                <a:t> (*)</a:t>
              </a:r>
              <a:r>
                <a:rPr lang="en-US" sz="1600" b="1" dirty="0">
                  <a:solidFill>
                    <a:schemeClr val="tx1"/>
                  </a:solidFill>
                  <a:latin typeface="Arial" pitchFamily="34" charset="0"/>
                  <a:cs typeface="Arial" pitchFamily="34" charset="0"/>
                </a:rPr>
                <a:t> </a:t>
              </a:r>
            </a:p>
          </p:txBody>
        </p:sp>
        <p:sp>
          <p:nvSpPr>
            <p:cNvPr id="18" name="Rectangle 17"/>
            <p:cNvSpPr/>
            <p:nvPr/>
          </p:nvSpPr>
          <p:spPr>
            <a:xfrm>
              <a:off x="3582230" y="2362308"/>
              <a:ext cx="1370622"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600" b="1" dirty="0">
                  <a:solidFill>
                    <a:schemeClr val="tx1"/>
                  </a:solidFill>
                  <a:latin typeface="Arial" pitchFamily="34" charset="0"/>
                  <a:cs typeface="Arial" pitchFamily="34" charset="0"/>
                </a:rPr>
                <a:t>1</a:t>
              </a:r>
            </a:p>
          </p:txBody>
        </p:sp>
        <p:sp>
          <p:nvSpPr>
            <p:cNvPr id="19" name="Rectangle 18"/>
            <p:cNvSpPr/>
            <p:nvPr/>
          </p:nvSpPr>
          <p:spPr>
            <a:xfrm>
              <a:off x="4952852" y="2362308"/>
              <a:ext cx="2134519"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600" b="1" dirty="0">
                  <a:solidFill>
                    <a:schemeClr val="tx1"/>
                  </a:solidFill>
                  <a:latin typeface="Arial" pitchFamily="34" charset="0"/>
                  <a:cs typeface="Arial" pitchFamily="34" charset="0"/>
                </a:rPr>
                <a:t>State-Owned</a:t>
              </a:r>
            </a:p>
          </p:txBody>
        </p:sp>
        <p:sp>
          <p:nvSpPr>
            <p:cNvPr id="20" name="Rectangle 19"/>
            <p:cNvSpPr/>
            <p:nvPr/>
          </p:nvSpPr>
          <p:spPr>
            <a:xfrm>
              <a:off x="7087371" y="2362308"/>
              <a:ext cx="2132829"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600" b="1" dirty="0">
                  <a:solidFill>
                    <a:schemeClr val="tx1"/>
                  </a:solidFill>
                  <a:latin typeface="Arial" pitchFamily="34" charset="0"/>
                  <a:cs typeface="Arial" pitchFamily="34" charset="0"/>
                </a:rPr>
                <a:t>Monopoly </a:t>
              </a:r>
            </a:p>
          </p:txBody>
        </p:sp>
        <p:sp>
          <p:nvSpPr>
            <p:cNvPr id="21" name="Rectangle 20"/>
            <p:cNvSpPr/>
            <p:nvPr/>
          </p:nvSpPr>
          <p:spPr>
            <a:xfrm>
              <a:off x="2209919" y="2819561"/>
              <a:ext cx="1372312"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600" b="1" dirty="0">
                  <a:solidFill>
                    <a:schemeClr val="tx1"/>
                  </a:solidFill>
                  <a:latin typeface="Arial" pitchFamily="34" charset="0"/>
                  <a:cs typeface="Arial" pitchFamily="34" charset="0"/>
                </a:rPr>
                <a:t>32.5%</a:t>
              </a:r>
              <a:r>
                <a:rPr lang="en-US" sz="1600" baseline="30000" dirty="0">
                  <a:solidFill>
                    <a:schemeClr val="tx1"/>
                  </a:solidFill>
                  <a:latin typeface="Arial" pitchFamily="34" charset="0"/>
                  <a:cs typeface="Arial" pitchFamily="34" charset="0"/>
                </a:rPr>
                <a:t> (*)</a:t>
              </a:r>
              <a:endParaRPr lang="en-US" sz="1600" b="1" dirty="0">
                <a:solidFill>
                  <a:schemeClr val="tx1"/>
                </a:solidFill>
                <a:latin typeface="Arial" pitchFamily="34" charset="0"/>
                <a:cs typeface="Arial" pitchFamily="34" charset="0"/>
              </a:endParaRPr>
            </a:p>
          </p:txBody>
        </p:sp>
        <p:sp>
          <p:nvSpPr>
            <p:cNvPr id="22" name="Rectangle 21"/>
            <p:cNvSpPr/>
            <p:nvPr/>
          </p:nvSpPr>
          <p:spPr>
            <a:xfrm>
              <a:off x="3582230" y="2819561"/>
              <a:ext cx="1370622"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600" b="1" dirty="0">
                  <a:solidFill>
                    <a:schemeClr val="tx1"/>
                  </a:solidFill>
                  <a:latin typeface="Arial" pitchFamily="34" charset="0"/>
                  <a:cs typeface="Arial" pitchFamily="34" charset="0"/>
                </a:rPr>
                <a:t>~ 16</a:t>
              </a:r>
            </a:p>
          </p:txBody>
        </p:sp>
        <p:sp>
          <p:nvSpPr>
            <p:cNvPr id="23" name="Rectangle 22"/>
            <p:cNvSpPr/>
            <p:nvPr/>
          </p:nvSpPr>
          <p:spPr>
            <a:xfrm>
              <a:off x="4952852" y="2819561"/>
              <a:ext cx="2134519"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600" b="1" dirty="0">
                  <a:solidFill>
                    <a:schemeClr val="tx1"/>
                  </a:solidFill>
                  <a:latin typeface="Arial" pitchFamily="34" charset="0"/>
                  <a:cs typeface="Arial" pitchFamily="34" charset="0"/>
                </a:rPr>
                <a:t>Private </a:t>
              </a:r>
            </a:p>
          </p:txBody>
        </p:sp>
        <p:sp>
          <p:nvSpPr>
            <p:cNvPr id="24" name="Rectangle 23"/>
            <p:cNvSpPr/>
            <p:nvPr/>
          </p:nvSpPr>
          <p:spPr>
            <a:xfrm>
              <a:off x="7087371" y="2819561"/>
              <a:ext cx="2132829"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600" b="1" dirty="0">
                  <a:solidFill>
                    <a:schemeClr val="tx1"/>
                  </a:solidFill>
                  <a:latin typeface="Arial" pitchFamily="34" charset="0"/>
                  <a:cs typeface="Arial" pitchFamily="34" charset="0"/>
                </a:rPr>
                <a:t>Competition </a:t>
              </a:r>
            </a:p>
          </p:txBody>
        </p:sp>
        <p:sp>
          <p:nvSpPr>
            <p:cNvPr id="25" name="Rectangle 24"/>
            <p:cNvSpPr/>
            <p:nvPr/>
          </p:nvSpPr>
          <p:spPr>
            <a:xfrm>
              <a:off x="2209919" y="3276815"/>
              <a:ext cx="1372312"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600" b="1" dirty="0">
                  <a:solidFill>
                    <a:schemeClr val="tx1"/>
                  </a:solidFill>
                  <a:latin typeface="Arial" pitchFamily="34" charset="0"/>
                  <a:cs typeface="Arial" pitchFamily="34" charset="0"/>
                </a:rPr>
                <a:t>~ 4.5% </a:t>
              </a:r>
              <a:r>
                <a:rPr lang="en-US" sz="1200" baseline="30000" dirty="0">
                  <a:solidFill>
                    <a:schemeClr val="tx1"/>
                  </a:solidFill>
                  <a:latin typeface="Arial" pitchFamily="34" charset="0"/>
                  <a:cs typeface="Arial" pitchFamily="34" charset="0"/>
                </a:rPr>
                <a:t>(*)</a:t>
              </a:r>
            </a:p>
          </p:txBody>
        </p:sp>
        <p:sp>
          <p:nvSpPr>
            <p:cNvPr id="26" name="Rectangle 25"/>
            <p:cNvSpPr/>
            <p:nvPr/>
          </p:nvSpPr>
          <p:spPr>
            <a:xfrm>
              <a:off x="3582230" y="3276815"/>
              <a:ext cx="1370622"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600" b="1" dirty="0">
                  <a:solidFill>
                    <a:schemeClr val="tx1"/>
                  </a:solidFill>
                  <a:latin typeface="Arial" pitchFamily="34" charset="0"/>
                  <a:cs typeface="Arial" pitchFamily="34" charset="0"/>
                </a:rPr>
                <a:t>~ 8</a:t>
              </a:r>
            </a:p>
          </p:txBody>
        </p:sp>
        <p:sp>
          <p:nvSpPr>
            <p:cNvPr id="27" name="Rectangle 26"/>
            <p:cNvSpPr/>
            <p:nvPr/>
          </p:nvSpPr>
          <p:spPr>
            <a:xfrm>
              <a:off x="4952852" y="3276815"/>
              <a:ext cx="2134519"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600" b="1" dirty="0">
                  <a:solidFill>
                    <a:schemeClr val="tx1"/>
                  </a:solidFill>
                  <a:latin typeface="Arial" pitchFamily="34" charset="0"/>
                  <a:cs typeface="Arial" pitchFamily="34" charset="0"/>
                </a:rPr>
                <a:t>Private  through </a:t>
              </a:r>
              <a:r>
                <a:rPr lang="en-US" sz="1600" b="1" dirty="0" err="1">
                  <a:solidFill>
                    <a:schemeClr val="tx1"/>
                  </a:solidFill>
                  <a:latin typeface="Arial" pitchFamily="34" charset="0"/>
                  <a:cs typeface="Arial" pitchFamily="34" charset="0"/>
                </a:rPr>
                <a:t>MoT</a:t>
              </a:r>
              <a:r>
                <a:rPr lang="en-US" sz="1600" b="1" dirty="0">
                  <a:solidFill>
                    <a:schemeClr val="tx1"/>
                  </a:solidFill>
                  <a:latin typeface="Arial" pitchFamily="34" charset="0"/>
                  <a:cs typeface="Arial" pitchFamily="34" charset="0"/>
                </a:rPr>
                <a:t> Local Loop / </a:t>
              </a:r>
              <a:r>
                <a:rPr lang="en-US" sz="1600" b="1" dirty="0" err="1">
                  <a:solidFill>
                    <a:schemeClr val="tx1"/>
                  </a:solidFill>
                  <a:latin typeface="Arial" pitchFamily="34" charset="0"/>
                  <a:cs typeface="Arial" pitchFamily="34" charset="0"/>
                </a:rPr>
                <a:t>Ogero</a:t>
              </a:r>
              <a:r>
                <a:rPr lang="en-US" sz="1600" b="1" dirty="0">
                  <a:solidFill>
                    <a:schemeClr val="tx1"/>
                  </a:solidFill>
                  <a:latin typeface="Arial" pitchFamily="34" charset="0"/>
                  <a:cs typeface="Arial" pitchFamily="34" charset="0"/>
                </a:rPr>
                <a:t> </a:t>
              </a:r>
            </a:p>
          </p:txBody>
        </p:sp>
        <p:sp>
          <p:nvSpPr>
            <p:cNvPr id="28" name="Rectangle 27"/>
            <p:cNvSpPr/>
            <p:nvPr/>
          </p:nvSpPr>
          <p:spPr>
            <a:xfrm>
              <a:off x="7087371" y="3276815"/>
              <a:ext cx="2132829"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600" b="1" dirty="0">
                  <a:solidFill>
                    <a:schemeClr val="tx1"/>
                  </a:solidFill>
                  <a:latin typeface="Arial" pitchFamily="34" charset="0"/>
                  <a:cs typeface="Arial" pitchFamily="34" charset="0"/>
                </a:rPr>
                <a:t>Limited Competition</a:t>
              </a:r>
            </a:p>
          </p:txBody>
        </p:sp>
      </p:grpSp>
      <p:sp>
        <p:nvSpPr>
          <p:cNvPr id="55300" name="TextBox 28"/>
          <p:cNvSpPr txBox="1">
            <a:spLocks noChangeArrowheads="1"/>
          </p:cNvSpPr>
          <p:nvPr/>
        </p:nvSpPr>
        <p:spPr bwMode="auto">
          <a:xfrm>
            <a:off x="352425" y="5943600"/>
            <a:ext cx="2882900" cy="261938"/>
          </a:xfrm>
          <a:prstGeom prst="rect">
            <a:avLst/>
          </a:prstGeom>
          <a:noFill/>
          <a:ln w="9525">
            <a:noFill/>
            <a:miter lim="800000"/>
            <a:headEnd/>
            <a:tailEnd/>
          </a:ln>
        </p:spPr>
        <p:txBody>
          <a:bodyPr anchor="ctr">
            <a:spAutoFit/>
          </a:bodyPr>
          <a:lstStyle/>
          <a:p>
            <a:r>
              <a:rPr lang="en-US" sz="1100" i="1"/>
              <a:t>(*) per household </a:t>
            </a:r>
          </a:p>
        </p:txBody>
      </p:sp>
      <p:sp>
        <p:nvSpPr>
          <p:cNvPr id="32" name="Date Placeholder 4"/>
          <p:cNvSpPr txBox="1">
            <a:spLocks/>
          </p:cNvSpPr>
          <p:nvPr/>
        </p:nvSpPr>
        <p:spPr>
          <a:xfrm>
            <a:off x="457200" y="6619875"/>
            <a:ext cx="1447800" cy="238125"/>
          </a:xfrm>
          <a:prstGeom prst="rect">
            <a:avLst/>
          </a:prstGeom>
        </p:spPr>
        <p:txBody>
          <a:bodyPr/>
          <a:lstStyle/>
          <a:p>
            <a:pPr algn="r" fontAlgn="auto">
              <a:spcBef>
                <a:spcPts val="0"/>
              </a:spcBef>
              <a:spcAft>
                <a:spcPts val="0"/>
              </a:spcAft>
              <a:defRPr/>
            </a:pPr>
            <a:r>
              <a:rPr lang="en-US" sz="1200" dirty="0">
                <a:solidFill>
                  <a:schemeClr val="accent1">
                    <a:lumMod val="75000"/>
                  </a:schemeClr>
                </a:solidFill>
                <a:latin typeface="Calibri" pitchFamily="34" charset="0"/>
                <a:cs typeface="+mn-cs"/>
              </a:rPr>
              <a:t>3- Nov - 2008</a:t>
            </a:r>
          </a:p>
        </p:txBody>
      </p:sp>
      <p:sp>
        <p:nvSpPr>
          <p:cNvPr id="33" name="Footer Placeholder 5"/>
          <p:cNvSpPr txBox="1">
            <a:spLocks/>
          </p:cNvSpPr>
          <p:nvPr/>
        </p:nvSpPr>
        <p:spPr>
          <a:xfrm>
            <a:off x="2743200" y="6553200"/>
            <a:ext cx="4419600" cy="304800"/>
          </a:xfrm>
          <a:prstGeom prst="rect">
            <a:avLst/>
          </a:prstGeom>
        </p:spPr>
        <p:txBody>
          <a:bodyPr/>
          <a:lstStyle/>
          <a:p>
            <a:pPr algn="ctr" fontAlgn="auto">
              <a:spcBef>
                <a:spcPts val="0"/>
              </a:spcBef>
              <a:spcAft>
                <a:spcPts val="0"/>
              </a:spcAft>
              <a:defRPr/>
            </a:pPr>
            <a:r>
              <a:rPr lang="en-US" sz="1400" b="1" dirty="0">
                <a:solidFill>
                  <a:schemeClr val="accent1">
                    <a:lumMod val="75000"/>
                  </a:schemeClr>
                </a:solidFill>
                <a:latin typeface="Calibri" pitchFamily="34" charset="0"/>
                <a:cs typeface="+mn-cs"/>
              </a:rPr>
              <a:t>TRA Lebanon – Existing Market</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2" name="Rectangle 7"/>
          <p:cNvSpPr>
            <a:spLocks noChangeArrowheads="1"/>
          </p:cNvSpPr>
          <p:nvPr/>
        </p:nvSpPr>
        <p:spPr bwMode="auto">
          <a:xfrm>
            <a:off x="0" y="1752600"/>
            <a:ext cx="8915400" cy="4800600"/>
          </a:xfrm>
          <a:prstGeom prst="rect">
            <a:avLst/>
          </a:prstGeom>
          <a:solidFill>
            <a:schemeClr val="bg1"/>
          </a:solidFill>
          <a:ln w="6350">
            <a:solidFill>
              <a:schemeClr val="tx1"/>
            </a:solidFill>
            <a:miter lim="800000"/>
            <a:headEnd/>
            <a:tailEnd/>
          </a:ln>
          <a:effectLst>
            <a:outerShdw blurRad="50800" dist="38100" dir="2700000" algn="tl" rotWithShape="0">
              <a:prstClr val="black">
                <a:alpha val="40000"/>
              </a:prstClr>
            </a:outerShdw>
          </a:effectLst>
        </p:spPr>
        <p:txBody>
          <a:bodyPr/>
          <a:lstStyle/>
          <a:p>
            <a:pPr marL="342900" indent="-342900" fontAlgn="auto">
              <a:spcBef>
                <a:spcPts val="0"/>
              </a:spcBef>
              <a:spcAft>
                <a:spcPts val="0"/>
              </a:spcAft>
              <a:defRPr/>
            </a:pPr>
            <a:endParaRPr lang="en-US" sz="1400" dirty="0"/>
          </a:p>
          <a:p>
            <a:pPr marL="800100" lvl="1" indent="-342900" fontAlgn="auto">
              <a:spcBef>
                <a:spcPts val="0"/>
              </a:spcBef>
              <a:spcAft>
                <a:spcPts val="0"/>
              </a:spcAft>
              <a:buFont typeface="Wingdings" pitchFamily="2" charset="2"/>
              <a:buChar char="Ø"/>
              <a:defRPr/>
            </a:pPr>
            <a:endParaRPr lang="en-US" sz="1400" dirty="0"/>
          </a:p>
          <a:p>
            <a:pPr marL="800100" lvl="1" indent="-342900" fontAlgn="auto">
              <a:spcBef>
                <a:spcPts val="0"/>
              </a:spcBef>
              <a:spcAft>
                <a:spcPts val="0"/>
              </a:spcAft>
              <a:buFont typeface="Wingdings" pitchFamily="2" charset="2"/>
              <a:buChar char="Ø"/>
              <a:defRPr/>
            </a:pPr>
            <a:endParaRPr lang="en-US" sz="1400" dirty="0"/>
          </a:p>
          <a:p>
            <a:pPr marL="800100" lvl="1" indent="-342900" fontAlgn="auto">
              <a:spcBef>
                <a:spcPts val="0"/>
              </a:spcBef>
              <a:spcAft>
                <a:spcPts val="0"/>
              </a:spcAft>
              <a:buFont typeface="Wingdings" pitchFamily="2" charset="2"/>
              <a:buChar char="Ø"/>
              <a:defRPr/>
            </a:pPr>
            <a:endParaRPr lang="en-US" sz="1400" dirty="0"/>
          </a:p>
          <a:p>
            <a:pPr marL="800100" lvl="1" indent="-342900" fontAlgn="auto">
              <a:spcBef>
                <a:spcPts val="0"/>
              </a:spcBef>
              <a:spcAft>
                <a:spcPts val="0"/>
              </a:spcAft>
              <a:buFont typeface="Wingdings" pitchFamily="2" charset="2"/>
              <a:buChar char="Ø"/>
              <a:defRPr/>
            </a:pPr>
            <a:endParaRPr lang="en-US" sz="1400" dirty="0"/>
          </a:p>
          <a:p>
            <a:pPr marL="800100" lvl="1" indent="-342900" fontAlgn="auto">
              <a:spcBef>
                <a:spcPts val="0"/>
              </a:spcBef>
              <a:spcAft>
                <a:spcPts val="0"/>
              </a:spcAft>
              <a:buFont typeface="Wingdings" pitchFamily="2" charset="2"/>
              <a:buChar char="Ø"/>
              <a:defRPr/>
            </a:pPr>
            <a:endParaRPr lang="en-US" sz="1400" dirty="0"/>
          </a:p>
          <a:p>
            <a:pPr marL="800100" lvl="1" indent="-342900" fontAlgn="auto">
              <a:spcBef>
                <a:spcPts val="0"/>
              </a:spcBef>
              <a:spcAft>
                <a:spcPts val="0"/>
              </a:spcAft>
              <a:buFont typeface="Wingdings" pitchFamily="2" charset="2"/>
              <a:buChar char="Ø"/>
              <a:defRPr/>
            </a:pPr>
            <a:endParaRPr lang="en-US" sz="1400" dirty="0"/>
          </a:p>
          <a:p>
            <a:pPr marL="800100" lvl="1" indent="-342900" fontAlgn="auto">
              <a:spcBef>
                <a:spcPts val="0"/>
              </a:spcBef>
              <a:spcAft>
                <a:spcPts val="0"/>
              </a:spcAft>
              <a:buFont typeface="Wingdings" pitchFamily="2" charset="2"/>
              <a:buChar char="Ø"/>
              <a:defRPr/>
            </a:pPr>
            <a:endParaRPr lang="en-US" sz="1400" dirty="0"/>
          </a:p>
          <a:p>
            <a:pPr marL="800100" lvl="1" indent="-342900" fontAlgn="auto">
              <a:spcBef>
                <a:spcPts val="0"/>
              </a:spcBef>
              <a:spcAft>
                <a:spcPts val="0"/>
              </a:spcAft>
              <a:buFont typeface="Wingdings" pitchFamily="2" charset="2"/>
              <a:buChar char="Ø"/>
              <a:defRPr/>
            </a:pPr>
            <a:endParaRPr lang="en-US" sz="1400" dirty="0"/>
          </a:p>
          <a:p>
            <a:pPr marL="800100" lvl="1" indent="-342900" fontAlgn="auto">
              <a:spcBef>
                <a:spcPts val="0"/>
              </a:spcBef>
              <a:spcAft>
                <a:spcPts val="0"/>
              </a:spcAft>
              <a:buFont typeface="Wingdings" pitchFamily="2" charset="2"/>
              <a:buChar char="Ø"/>
              <a:defRPr/>
            </a:pPr>
            <a:endParaRPr lang="en-US" sz="1400" dirty="0"/>
          </a:p>
          <a:p>
            <a:pPr marL="800100" lvl="1" indent="-342900" fontAlgn="auto">
              <a:spcBef>
                <a:spcPts val="0"/>
              </a:spcBef>
              <a:spcAft>
                <a:spcPts val="0"/>
              </a:spcAft>
              <a:buFont typeface="Wingdings" pitchFamily="2" charset="2"/>
              <a:buChar char="Ø"/>
              <a:defRPr/>
            </a:pPr>
            <a:endParaRPr lang="en-US" sz="1400" dirty="0"/>
          </a:p>
          <a:p>
            <a:pPr marL="800100" lvl="1" indent="-342900" fontAlgn="auto">
              <a:spcBef>
                <a:spcPts val="0"/>
              </a:spcBef>
              <a:spcAft>
                <a:spcPts val="0"/>
              </a:spcAft>
              <a:buFont typeface="Wingdings" pitchFamily="2" charset="2"/>
              <a:buChar char="Ø"/>
              <a:defRPr/>
            </a:pPr>
            <a:endParaRPr lang="en-US" sz="1400" dirty="0"/>
          </a:p>
          <a:p>
            <a:pPr marL="800100" lvl="1" indent="-342900" fontAlgn="auto">
              <a:spcBef>
                <a:spcPts val="0"/>
              </a:spcBef>
              <a:spcAft>
                <a:spcPts val="0"/>
              </a:spcAft>
              <a:buFont typeface="Wingdings" pitchFamily="2" charset="2"/>
              <a:buChar char="Ø"/>
              <a:defRPr/>
            </a:pPr>
            <a:endParaRPr lang="en-US" sz="1400" dirty="0"/>
          </a:p>
          <a:p>
            <a:pPr marL="800100" lvl="1" indent="-342900" fontAlgn="auto">
              <a:spcBef>
                <a:spcPts val="0"/>
              </a:spcBef>
              <a:spcAft>
                <a:spcPts val="0"/>
              </a:spcAft>
              <a:buFont typeface="Wingdings" pitchFamily="2" charset="2"/>
              <a:buChar char="Ø"/>
              <a:defRPr/>
            </a:pPr>
            <a:endParaRPr lang="en-US" sz="1400" dirty="0"/>
          </a:p>
          <a:p>
            <a:pPr marL="800100" lvl="1" indent="-342900" fontAlgn="auto">
              <a:spcBef>
                <a:spcPts val="0"/>
              </a:spcBef>
              <a:spcAft>
                <a:spcPts val="0"/>
              </a:spcAft>
              <a:buFont typeface="Wingdings" pitchFamily="2" charset="2"/>
              <a:buChar char="Ø"/>
              <a:defRPr/>
            </a:pPr>
            <a:endParaRPr lang="en-US" sz="1400" dirty="0"/>
          </a:p>
          <a:p>
            <a:pPr marL="800100" lvl="1" indent="-342900" fontAlgn="auto">
              <a:spcBef>
                <a:spcPts val="0"/>
              </a:spcBef>
              <a:spcAft>
                <a:spcPts val="0"/>
              </a:spcAft>
              <a:buFont typeface="Wingdings" pitchFamily="2" charset="2"/>
              <a:buChar char="Ø"/>
              <a:defRPr/>
            </a:pPr>
            <a:endParaRPr lang="en-US" sz="1400" dirty="0"/>
          </a:p>
          <a:p>
            <a:pPr marL="800100" lvl="1" indent="-342900" fontAlgn="auto">
              <a:spcBef>
                <a:spcPts val="0"/>
              </a:spcBef>
              <a:spcAft>
                <a:spcPts val="0"/>
              </a:spcAft>
              <a:buFont typeface="Wingdings" pitchFamily="2" charset="2"/>
              <a:buChar char="Ø"/>
              <a:defRPr/>
            </a:pPr>
            <a:endParaRPr lang="en-US" sz="1400" dirty="0"/>
          </a:p>
          <a:p>
            <a:pPr marL="800100" lvl="1" indent="-342900" fontAlgn="auto">
              <a:spcBef>
                <a:spcPts val="0"/>
              </a:spcBef>
              <a:spcAft>
                <a:spcPts val="0"/>
              </a:spcAft>
              <a:buFont typeface="Wingdings" pitchFamily="2" charset="2"/>
              <a:buChar char="Ø"/>
              <a:defRPr/>
            </a:pPr>
            <a:endParaRPr lang="en-US" sz="1400" dirty="0"/>
          </a:p>
          <a:p>
            <a:pPr marL="800100" lvl="1" indent="-342900" fontAlgn="auto">
              <a:spcBef>
                <a:spcPts val="0"/>
              </a:spcBef>
              <a:spcAft>
                <a:spcPts val="0"/>
              </a:spcAft>
              <a:buFont typeface="Wingdings" pitchFamily="2" charset="2"/>
              <a:buChar char="Ø"/>
              <a:defRPr/>
            </a:pPr>
            <a:endParaRPr lang="en-US" sz="1400" dirty="0"/>
          </a:p>
          <a:p>
            <a:pPr marL="800100" lvl="1" indent="-342900" fontAlgn="auto">
              <a:spcBef>
                <a:spcPts val="0"/>
              </a:spcBef>
              <a:spcAft>
                <a:spcPts val="0"/>
              </a:spcAft>
              <a:defRPr/>
            </a:pPr>
            <a:endParaRPr lang="en-US" sz="1400" b="1" dirty="0"/>
          </a:p>
        </p:txBody>
      </p:sp>
      <p:sp>
        <p:nvSpPr>
          <p:cNvPr id="5" name="Text Placeholder 4"/>
          <p:cNvSpPr>
            <a:spLocks noGrp="1"/>
          </p:cNvSpPr>
          <p:nvPr>
            <p:ph type="body" sz="quarter" idx="10"/>
          </p:nvPr>
        </p:nvSpPr>
        <p:spPr>
          <a:xfrm>
            <a:off x="1447800" y="76200"/>
            <a:ext cx="7467600" cy="1066800"/>
          </a:xfrm>
          <a:solidFill>
            <a:srgbClr val="8381AD"/>
          </a:solidFill>
        </p:spPr>
        <p:txBody>
          <a:bodyPr/>
          <a:lstStyle/>
          <a:p>
            <a:pPr fontAlgn="auto">
              <a:spcBef>
                <a:spcPts val="0"/>
              </a:spcBef>
              <a:spcAft>
                <a:spcPts val="0"/>
              </a:spcAft>
              <a:buFont typeface="Arial" pitchFamily="34" charset="0"/>
              <a:buNone/>
              <a:defRPr/>
            </a:pPr>
            <a:r>
              <a:rPr sz="2800">
                <a:effectLst>
                  <a:outerShdw blurRad="38100" dist="38100" dir="2700000" algn="tl">
                    <a:srgbClr val="000000">
                      <a:alpha val="43137"/>
                    </a:srgbClr>
                  </a:outerShdw>
                </a:effectLst>
              </a:rPr>
              <a:t>Major steps of the Liberalization Roadmap</a:t>
            </a:r>
          </a:p>
        </p:txBody>
      </p:sp>
      <p:sp>
        <p:nvSpPr>
          <p:cNvPr id="44" name="Right Arrow 43"/>
          <p:cNvSpPr/>
          <p:nvPr/>
        </p:nvSpPr>
        <p:spPr>
          <a:xfrm>
            <a:off x="152400" y="3048000"/>
            <a:ext cx="1600200" cy="1828800"/>
          </a:xfrm>
          <a:prstGeom prst="rightArrow">
            <a:avLst>
              <a:gd name="adj1" fmla="val 100000"/>
              <a:gd name="adj2" fmla="val 41473"/>
            </a:avLst>
          </a:prstGeom>
          <a:solidFill>
            <a:srgbClr val="75689F"/>
          </a:solidFill>
        </p:spPr>
        <p:style>
          <a:lnRef idx="2">
            <a:schemeClr val="accent4">
              <a:shade val="50000"/>
            </a:schemeClr>
          </a:lnRef>
          <a:fillRef idx="1">
            <a:schemeClr val="accent4"/>
          </a:fillRef>
          <a:effectRef idx="0">
            <a:schemeClr val="accent4"/>
          </a:effectRef>
          <a:fontRef idx="minor">
            <a:schemeClr val="lt1"/>
          </a:fontRef>
        </p:style>
        <p:txBody>
          <a:bodyPr lIns="0" rIns="0" anchor="ctr"/>
          <a:lstStyle/>
          <a:p>
            <a:pPr algn="ctr" fontAlgn="auto">
              <a:spcBef>
                <a:spcPts val="0"/>
              </a:spcBef>
              <a:spcAft>
                <a:spcPts val="0"/>
              </a:spcAft>
              <a:defRPr/>
            </a:pPr>
            <a:r>
              <a:rPr lang="en-US" sz="1600" b="1" dirty="0">
                <a:latin typeface="Arial" pitchFamily="34" charset="0"/>
                <a:cs typeface="Arial" pitchFamily="34" charset="0"/>
              </a:rPr>
              <a:t>Mobile Market</a:t>
            </a:r>
          </a:p>
        </p:txBody>
      </p:sp>
      <p:sp>
        <p:nvSpPr>
          <p:cNvPr id="45" name="Rectangle 44"/>
          <p:cNvSpPr/>
          <p:nvPr/>
        </p:nvSpPr>
        <p:spPr bwMode="auto">
          <a:xfrm>
            <a:off x="1828800" y="2971800"/>
            <a:ext cx="7086600" cy="1905000"/>
          </a:xfrm>
          <a:prstGeom prst="rect">
            <a:avLst/>
          </a:prstGeom>
          <a:solidFill>
            <a:schemeClr val="bg1"/>
          </a:solidFill>
          <a:ln w="9525" cap="flat" cmpd="sng" algn="ctr">
            <a:solidFill>
              <a:srgbClr val="510696"/>
            </a:solidFill>
            <a:prstDash val="solid"/>
            <a:round/>
            <a:headEnd type="none" w="med" len="med"/>
            <a:tailEnd type="none" w="med" len="med"/>
          </a:ln>
          <a:effectLst>
            <a:outerShdw dist="35921" dir="2700000" algn="ctr" rotWithShape="0">
              <a:srgbClr val="969696"/>
            </a:outerShdw>
          </a:effectLst>
        </p:spPr>
        <p:txBody>
          <a:bodyPr lIns="9144" tIns="47891" rIns="9144" bIns="47891" anchor="ctr"/>
          <a:lstStyle/>
          <a:p>
            <a:pPr marL="342900" lvl="1" indent="-228600">
              <a:buFont typeface="Wingdings" pitchFamily="2" charset="2"/>
              <a:buChar char="Ø"/>
              <a:defRPr/>
            </a:pPr>
            <a:r>
              <a:rPr lang="en-US" sz="1400" dirty="0"/>
              <a:t>Executed an MOU with the Higher Council for Privatization (HCP) to ensure smooth privatization and licensing</a:t>
            </a:r>
          </a:p>
          <a:p>
            <a:pPr marL="342900" lvl="1" indent="-228600">
              <a:buFont typeface="Wingdings" pitchFamily="2" charset="2"/>
              <a:buChar char="Ø"/>
              <a:defRPr/>
            </a:pPr>
            <a:r>
              <a:rPr lang="en-US" sz="1400" i="1" dirty="0"/>
              <a:t>Launched</a:t>
            </a:r>
            <a:r>
              <a:rPr lang="en-US" sz="1400" dirty="0"/>
              <a:t> the Mobile Privatization and Licensing Tender Process in November 2007: </a:t>
            </a:r>
          </a:p>
          <a:p>
            <a:pPr marL="800100" lvl="2" indent="-342900">
              <a:lnSpc>
                <a:spcPct val="90000"/>
              </a:lnSpc>
              <a:buClr>
                <a:schemeClr val="tx2"/>
              </a:buClr>
              <a:buFont typeface="Wingdings" pitchFamily="2" charset="2"/>
              <a:buChar char="q"/>
              <a:defRPr/>
            </a:pPr>
            <a:r>
              <a:rPr lang="en-US" sz="1400" dirty="0"/>
              <a:t>Finalized the Financial Model for the license valuation</a:t>
            </a:r>
          </a:p>
          <a:p>
            <a:pPr marL="800100" lvl="2" indent="-342900">
              <a:lnSpc>
                <a:spcPct val="90000"/>
              </a:lnSpc>
              <a:buClr>
                <a:schemeClr val="tx2"/>
              </a:buClr>
              <a:buFont typeface="Wingdings" pitchFamily="2" charset="2"/>
              <a:buChar char="q"/>
              <a:defRPr/>
            </a:pPr>
            <a:r>
              <a:rPr lang="en-US" sz="1400" dirty="0"/>
              <a:t>Developed the Online Data Room and answered bidders’ Questions </a:t>
            </a:r>
          </a:p>
          <a:p>
            <a:pPr marL="800100" lvl="2" indent="-342900">
              <a:lnSpc>
                <a:spcPct val="90000"/>
              </a:lnSpc>
              <a:buClr>
                <a:schemeClr val="tx2"/>
              </a:buClr>
              <a:buFont typeface="Wingdings" pitchFamily="2" charset="2"/>
              <a:buChar char="q"/>
              <a:defRPr/>
            </a:pPr>
            <a:r>
              <a:rPr lang="en-US" sz="1400" dirty="0"/>
              <a:t>Prepared financial, legal and technical due diligences and conducted site visits</a:t>
            </a:r>
          </a:p>
          <a:p>
            <a:pPr marL="800100" lvl="2" indent="-342900">
              <a:lnSpc>
                <a:spcPct val="90000"/>
              </a:lnSpc>
              <a:buClr>
                <a:schemeClr val="tx2"/>
              </a:buClr>
              <a:buFont typeface="Wingdings" pitchFamily="2" charset="2"/>
              <a:buChar char="q"/>
              <a:defRPr/>
            </a:pPr>
            <a:r>
              <a:rPr lang="en-US" sz="1400" dirty="0"/>
              <a:t>Finalized the RFA</a:t>
            </a:r>
          </a:p>
          <a:p>
            <a:pPr marL="800100" lvl="2" indent="-342900">
              <a:lnSpc>
                <a:spcPct val="90000"/>
              </a:lnSpc>
              <a:buClr>
                <a:schemeClr val="tx2"/>
              </a:buClr>
              <a:buFont typeface="Wingdings" pitchFamily="2" charset="2"/>
              <a:buChar char="q"/>
              <a:defRPr/>
            </a:pPr>
            <a:r>
              <a:rPr lang="en-US" sz="1400" dirty="0"/>
              <a:t>Drafted the Mobile License</a:t>
            </a:r>
          </a:p>
          <a:p>
            <a:pPr marL="800100" lvl="2" indent="-342900">
              <a:lnSpc>
                <a:spcPct val="90000"/>
              </a:lnSpc>
              <a:buClr>
                <a:schemeClr val="tx2"/>
              </a:buClr>
              <a:buFont typeface="Wingdings" pitchFamily="2" charset="2"/>
              <a:buChar char="q"/>
              <a:defRPr/>
            </a:pPr>
            <a:r>
              <a:rPr lang="en-US" sz="1400" dirty="0"/>
              <a:t>Prepared the draft Sale and Purchase Agreement</a:t>
            </a:r>
          </a:p>
        </p:txBody>
      </p:sp>
      <p:sp>
        <p:nvSpPr>
          <p:cNvPr id="46" name="Right Arrow 45"/>
          <p:cNvSpPr/>
          <p:nvPr/>
        </p:nvSpPr>
        <p:spPr>
          <a:xfrm>
            <a:off x="152400" y="4953000"/>
            <a:ext cx="1676400" cy="990600"/>
          </a:xfrm>
          <a:prstGeom prst="rightArrow">
            <a:avLst>
              <a:gd name="adj1" fmla="val 100000"/>
              <a:gd name="adj2" fmla="val 51942"/>
            </a:avLst>
          </a:prstGeom>
          <a:solidFill>
            <a:srgbClr val="75689F"/>
          </a:solidFill>
        </p:spPr>
        <p:style>
          <a:lnRef idx="2">
            <a:schemeClr val="accent4">
              <a:shade val="50000"/>
            </a:schemeClr>
          </a:lnRef>
          <a:fillRef idx="1">
            <a:schemeClr val="accent4"/>
          </a:fillRef>
          <a:effectRef idx="0">
            <a:schemeClr val="accent4"/>
          </a:effectRef>
          <a:fontRef idx="minor">
            <a:schemeClr val="lt1"/>
          </a:fontRef>
        </p:style>
        <p:txBody>
          <a:bodyPr lIns="9144" tIns="0" rIns="0" bIns="0" anchor="ctr"/>
          <a:lstStyle/>
          <a:p>
            <a:pPr algn="ctr" fontAlgn="auto">
              <a:spcBef>
                <a:spcPts val="0"/>
              </a:spcBef>
              <a:spcAft>
                <a:spcPts val="0"/>
              </a:spcAft>
              <a:defRPr/>
            </a:pPr>
            <a:r>
              <a:rPr lang="en-US" sz="1600" b="1" dirty="0">
                <a:latin typeface="Arial" pitchFamily="34" charset="0"/>
                <a:cs typeface="Arial" pitchFamily="34" charset="0"/>
              </a:rPr>
              <a:t>Broadband and ISP/ DSP Market</a:t>
            </a:r>
          </a:p>
        </p:txBody>
      </p:sp>
      <p:sp>
        <p:nvSpPr>
          <p:cNvPr id="47" name="Rectangle 46"/>
          <p:cNvSpPr/>
          <p:nvPr/>
        </p:nvSpPr>
        <p:spPr bwMode="auto">
          <a:xfrm>
            <a:off x="1828800" y="4953000"/>
            <a:ext cx="7086600" cy="914400"/>
          </a:xfrm>
          <a:prstGeom prst="rect">
            <a:avLst/>
          </a:prstGeom>
          <a:solidFill>
            <a:schemeClr val="bg1"/>
          </a:solidFill>
          <a:ln w="9525" cap="flat" cmpd="sng" algn="ctr">
            <a:solidFill>
              <a:srgbClr val="510696"/>
            </a:solidFill>
            <a:prstDash val="solid"/>
            <a:round/>
            <a:headEnd type="none" w="med" len="med"/>
            <a:tailEnd type="none" w="med" len="med"/>
          </a:ln>
          <a:effectLst>
            <a:outerShdw dist="35921" dir="2700000" algn="ctr" rotWithShape="0">
              <a:srgbClr val="969696"/>
            </a:outerShdw>
          </a:effectLst>
        </p:spPr>
        <p:txBody>
          <a:bodyPr lIns="9144" tIns="47891" rIns="9144" bIns="47891" anchor="ctr"/>
          <a:lstStyle/>
          <a:p>
            <a:pPr marL="800100" lvl="1" indent="-342900" fontAlgn="auto">
              <a:spcBef>
                <a:spcPts val="0"/>
              </a:spcBef>
              <a:spcAft>
                <a:spcPts val="0"/>
              </a:spcAft>
              <a:buFont typeface="Wingdings" pitchFamily="2" charset="2"/>
              <a:buChar char="Ø"/>
              <a:defRPr/>
            </a:pPr>
            <a:r>
              <a:rPr lang="en-US" sz="1400" dirty="0"/>
              <a:t>Re-issued licenses for the Internet Service Providers (ISP’s) and Data Service Providers (DSP’s) in accordance with Law 431</a:t>
            </a:r>
          </a:p>
          <a:p>
            <a:pPr marL="800100" lvl="1" indent="-342900" fontAlgn="auto">
              <a:spcBef>
                <a:spcPts val="0"/>
              </a:spcBef>
              <a:spcAft>
                <a:spcPts val="0"/>
              </a:spcAft>
              <a:buFont typeface="Wingdings" pitchFamily="2" charset="2"/>
              <a:buChar char="Ø"/>
              <a:defRPr/>
            </a:pPr>
            <a:r>
              <a:rPr lang="en-US" sz="1400" dirty="0"/>
              <a:t>Authorized the use of new services including IPTV</a:t>
            </a:r>
          </a:p>
          <a:p>
            <a:pPr marL="800100" lvl="1" indent="-342900" fontAlgn="auto">
              <a:spcBef>
                <a:spcPts val="0"/>
              </a:spcBef>
              <a:spcAft>
                <a:spcPts val="0"/>
              </a:spcAft>
              <a:buFont typeface="Wingdings" pitchFamily="2" charset="2"/>
              <a:buChar char="Ø"/>
              <a:defRPr/>
            </a:pPr>
            <a:r>
              <a:rPr lang="en-US" sz="1400" dirty="0"/>
              <a:t>Issued a Re-farming plan for Consultation – Ready for different regulations</a:t>
            </a:r>
          </a:p>
        </p:txBody>
      </p:sp>
      <p:sp>
        <p:nvSpPr>
          <p:cNvPr id="9" name="TextBox 8"/>
          <p:cNvSpPr txBox="1"/>
          <p:nvPr/>
        </p:nvSpPr>
        <p:spPr bwMode="auto">
          <a:xfrm>
            <a:off x="609600" y="6553200"/>
            <a:ext cx="7162800" cy="276225"/>
          </a:xfrm>
          <a:prstGeom prst="rect">
            <a:avLst/>
          </a:prstGeom>
          <a:noFill/>
          <a:ln>
            <a:noFill/>
          </a:ln>
        </p:spPr>
        <p:style>
          <a:lnRef idx="2">
            <a:schemeClr val="dk1"/>
          </a:lnRef>
          <a:fillRef idx="1">
            <a:schemeClr val="lt1"/>
          </a:fillRef>
          <a:effectRef idx="0">
            <a:schemeClr val="dk1"/>
          </a:effectRef>
          <a:fontRef idx="minor">
            <a:schemeClr val="dk1"/>
          </a:fontRef>
        </p:style>
        <p:txBody>
          <a:bodyPr anchor="ctr">
            <a:spAutoFit/>
          </a:bodyPr>
          <a:lstStyle/>
          <a:p>
            <a:pPr algn="ctr" fontAlgn="auto">
              <a:spcBef>
                <a:spcPts val="0"/>
              </a:spcBef>
              <a:spcAft>
                <a:spcPts val="0"/>
              </a:spcAft>
              <a:defRPr/>
            </a:pPr>
            <a:r>
              <a:rPr lang="en-US" sz="1200" b="1" i="1" dirty="0">
                <a:solidFill>
                  <a:schemeClr val="accent1"/>
                </a:solidFill>
                <a:latin typeface="+mj-lt"/>
                <a:cs typeface="Arial" pitchFamily="34" charset="0"/>
              </a:rPr>
              <a:t>TRA Lebanon - Competitive Market Structure</a:t>
            </a:r>
            <a:endParaRPr lang="en-US" sz="1400" b="1" dirty="0">
              <a:solidFill>
                <a:schemeClr val="accent1"/>
              </a:solidFill>
              <a:latin typeface="+mj-lt"/>
              <a:cs typeface="Arial" pitchFamily="34" charset="0"/>
            </a:endParaRPr>
          </a:p>
        </p:txBody>
      </p:sp>
      <p:sp>
        <p:nvSpPr>
          <p:cNvPr id="10" name="Right Arrow 9"/>
          <p:cNvSpPr/>
          <p:nvPr/>
        </p:nvSpPr>
        <p:spPr>
          <a:xfrm>
            <a:off x="152400" y="2514600"/>
            <a:ext cx="8763000" cy="381000"/>
          </a:xfrm>
          <a:prstGeom prst="rightArrow">
            <a:avLst>
              <a:gd name="adj1" fmla="val 100000"/>
              <a:gd name="adj2" fmla="val 53012"/>
            </a:avLst>
          </a:prstGeom>
          <a:solidFill>
            <a:srgbClr val="75689F"/>
          </a:solidFill>
        </p:spPr>
        <p:style>
          <a:lnRef idx="2">
            <a:schemeClr val="accent4">
              <a:shade val="50000"/>
            </a:schemeClr>
          </a:lnRef>
          <a:fillRef idx="1">
            <a:schemeClr val="accent4"/>
          </a:fillRef>
          <a:effectRef idx="0">
            <a:schemeClr val="accent4"/>
          </a:effectRef>
          <a:fontRef idx="minor">
            <a:schemeClr val="lt1"/>
          </a:fontRef>
        </p:style>
        <p:txBody>
          <a:bodyPr lIns="9144" tIns="0" rIns="0" bIns="0" anchor="ctr"/>
          <a:lstStyle/>
          <a:p>
            <a:pPr algn="ctr" fontAlgn="auto">
              <a:spcBef>
                <a:spcPts val="0"/>
              </a:spcBef>
              <a:spcAft>
                <a:spcPts val="0"/>
              </a:spcAft>
              <a:defRPr/>
            </a:pPr>
            <a:r>
              <a:rPr lang="en-US" sz="1600" b="1" dirty="0">
                <a:latin typeface="Arial" pitchFamily="34" charset="0"/>
                <a:cs typeface="Arial" pitchFamily="34" charset="0"/>
              </a:rPr>
              <a:t>Creating Liban Telecom (LT)</a:t>
            </a:r>
          </a:p>
        </p:txBody>
      </p:sp>
      <p:sp>
        <p:nvSpPr>
          <p:cNvPr id="11" name="Right Arrow 10"/>
          <p:cNvSpPr/>
          <p:nvPr/>
        </p:nvSpPr>
        <p:spPr>
          <a:xfrm>
            <a:off x="152400" y="1981200"/>
            <a:ext cx="8763000" cy="457200"/>
          </a:xfrm>
          <a:prstGeom prst="rightArrow">
            <a:avLst>
              <a:gd name="adj1" fmla="val 100000"/>
              <a:gd name="adj2" fmla="val 53012"/>
            </a:avLst>
          </a:prstGeom>
          <a:solidFill>
            <a:srgbClr val="75689F"/>
          </a:solidFill>
        </p:spPr>
        <p:style>
          <a:lnRef idx="2">
            <a:schemeClr val="accent4">
              <a:shade val="50000"/>
            </a:schemeClr>
          </a:lnRef>
          <a:fillRef idx="1">
            <a:schemeClr val="accent4"/>
          </a:fillRef>
          <a:effectRef idx="0">
            <a:schemeClr val="accent4"/>
          </a:effectRef>
          <a:fontRef idx="minor">
            <a:schemeClr val="lt1"/>
          </a:fontRef>
        </p:style>
        <p:txBody>
          <a:bodyPr lIns="9144" tIns="0" rIns="0" bIns="0" anchor="ctr"/>
          <a:lstStyle/>
          <a:p>
            <a:pPr algn="ctr" fontAlgn="auto">
              <a:spcBef>
                <a:spcPts val="0"/>
              </a:spcBef>
              <a:spcAft>
                <a:spcPts val="0"/>
              </a:spcAft>
              <a:defRPr/>
            </a:pPr>
            <a:r>
              <a:rPr lang="en-US" sz="1600" b="1" dirty="0">
                <a:latin typeface="Arial" pitchFamily="34" charset="0"/>
                <a:cs typeface="Arial" pitchFamily="34" charset="0"/>
              </a:rPr>
              <a:t>Capacity Building - Building the Institution and Transitioning Responsibilities</a:t>
            </a:r>
          </a:p>
        </p:txBody>
      </p:sp>
      <p:sp>
        <p:nvSpPr>
          <p:cNvPr id="12" name="Right Arrow 11"/>
          <p:cNvSpPr/>
          <p:nvPr/>
        </p:nvSpPr>
        <p:spPr>
          <a:xfrm>
            <a:off x="152400" y="6096000"/>
            <a:ext cx="8763000" cy="381000"/>
          </a:xfrm>
          <a:prstGeom prst="rightArrow">
            <a:avLst>
              <a:gd name="adj1" fmla="val 100000"/>
              <a:gd name="adj2" fmla="val 53012"/>
            </a:avLst>
          </a:prstGeom>
          <a:solidFill>
            <a:srgbClr val="75689F"/>
          </a:solidFill>
        </p:spPr>
        <p:style>
          <a:lnRef idx="2">
            <a:schemeClr val="accent4">
              <a:shade val="50000"/>
            </a:schemeClr>
          </a:lnRef>
          <a:fillRef idx="1">
            <a:schemeClr val="accent4"/>
          </a:fillRef>
          <a:effectRef idx="0">
            <a:schemeClr val="accent4"/>
          </a:effectRef>
          <a:fontRef idx="minor">
            <a:schemeClr val="lt1"/>
          </a:fontRef>
        </p:style>
        <p:txBody>
          <a:bodyPr lIns="9144" tIns="0" rIns="0" bIns="0" anchor="ctr"/>
          <a:lstStyle/>
          <a:p>
            <a:pPr algn="ctr" fontAlgn="auto">
              <a:spcBef>
                <a:spcPts val="0"/>
              </a:spcBef>
              <a:spcAft>
                <a:spcPts val="0"/>
              </a:spcAft>
              <a:defRPr/>
            </a:pPr>
            <a:r>
              <a:rPr lang="en-US" sz="1600" b="1" dirty="0">
                <a:latin typeface="Arial" pitchFamily="34" charset="0"/>
                <a:cs typeface="Arial" pitchFamily="34" charset="0"/>
              </a:rPr>
              <a:t>Regulatory Framework</a:t>
            </a:r>
          </a:p>
        </p:txBody>
      </p:sp>
      <p:sp>
        <p:nvSpPr>
          <p:cNvPr id="13" name="Date Placeholder 4"/>
          <p:cNvSpPr txBox="1">
            <a:spLocks/>
          </p:cNvSpPr>
          <p:nvPr/>
        </p:nvSpPr>
        <p:spPr>
          <a:xfrm>
            <a:off x="0" y="6619875"/>
            <a:ext cx="1447800" cy="238125"/>
          </a:xfrm>
          <a:prstGeom prst="rect">
            <a:avLst/>
          </a:prstGeom>
        </p:spPr>
        <p:txBody>
          <a:bodyPr/>
          <a:lstStyle/>
          <a:p>
            <a:pPr algn="r" fontAlgn="auto">
              <a:spcBef>
                <a:spcPts val="0"/>
              </a:spcBef>
              <a:spcAft>
                <a:spcPts val="0"/>
              </a:spcAft>
              <a:defRPr/>
            </a:pPr>
            <a:r>
              <a:rPr lang="en-US" sz="1200" dirty="0">
                <a:solidFill>
                  <a:schemeClr val="accent1">
                    <a:lumMod val="75000"/>
                  </a:schemeClr>
                </a:solidFill>
                <a:latin typeface="Calibri" pitchFamily="34" charset="0"/>
                <a:cs typeface="+mn-cs"/>
              </a:rPr>
              <a:t>3- Nov - 2008</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524000" y="76200"/>
            <a:ext cx="7620000" cy="1143000"/>
          </a:xfrm>
          <a:solidFill>
            <a:srgbClr val="8381AD"/>
          </a:solidFill>
        </p:spPr>
        <p:txBody>
          <a:bodyPr/>
          <a:lstStyle/>
          <a:p>
            <a:pPr marL="0" indent="0">
              <a:buFont typeface="Arial" pitchFamily="34" charset="0"/>
              <a:buNone/>
              <a:defRPr/>
            </a:pPr>
            <a:r>
              <a:rPr sz="2400" i="1" u="sng"/>
              <a:t>REGULATORY FRAMEWORK</a:t>
            </a:r>
          </a:p>
          <a:p>
            <a:pPr marL="0" indent="0">
              <a:buFont typeface="Arial" pitchFamily="34" charset="0"/>
              <a:buNone/>
              <a:defRPr/>
            </a:pPr>
            <a:r>
              <a:rPr altLang="ar-SA" sz="2000"/>
              <a:t>Regulations that are needed to ensure the success of liberalization have been put in place</a:t>
            </a:r>
            <a:endParaRPr sz="2000"/>
          </a:p>
        </p:txBody>
      </p:sp>
      <p:sp>
        <p:nvSpPr>
          <p:cNvPr id="71683" name="TextBox 8"/>
          <p:cNvSpPr txBox="1">
            <a:spLocks noChangeArrowheads="1"/>
          </p:cNvSpPr>
          <p:nvPr/>
        </p:nvSpPr>
        <p:spPr bwMode="auto">
          <a:xfrm>
            <a:off x="7348538" y="2003425"/>
            <a:ext cx="1090612" cy="306388"/>
          </a:xfrm>
          <a:prstGeom prst="rect">
            <a:avLst/>
          </a:prstGeom>
          <a:noFill/>
          <a:ln w="9525">
            <a:noFill/>
            <a:miter lim="800000"/>
            <a:headEnd/>
            <a:tailEnd/>
          </a:ln>
        </p:spPr>
        <p:txBody>
          <a:bodyPr>
            <a:spAutoFit/>
          </a:bodyPr>
          <a:lstStyle/>
          <a:p>
            <a:pPr algn="ctr"/>
            <a:r>
              <a:rPr lang="en-US" sz="1400" b="1">
                <a:solidFill>
                  <a:srgbClr val="000000"/>
                </a:solidFill>
              </a:rPr>
              <a:t>Issued</a:t>
            </a:r>
          </a:p>
        </p:txBody>
      </p:sp>
      <p:sp>
        <p:nvSpPr>
          <p:cNvPr id="10" name="TextBox 9"/>
          <p:cNvSpPr txBox="1"/>
          <p:nvPr/>
        </p:nvSpPr>
        <p:spPr>
          <a:xfrm>
            <a:off x="6629400" y="4224338"/>
            <a:ext cx="2286000" cy="277812"/>
          </a:xfrm>
          <a:prstGeom prst="rect">
            <a:avLst/>
          </a:prstGeom>
          <a:solidFill>
            <a:schemeClr val="accent4">
              <a:lumMod val="20000"/>
              <a:lumOff val="80000"/>
            </a:schemeClr>
          </a:solidFill>
          <a:ln>
            <a:solidFill>
              <a:schemeClr val="tx1"/>
            </a:solidFill>
          </a:ln>
          <a:effectLst>
            <a:outerShdw dist="38100" dir="2700000" algn="tl" rotWithShape="0">
              <a:prstClr val="black">
                <a:alpha val="40000"/>
              </a:prstClr>
            </a:outerShdw>
          </a:effectLst>
        </p:spPr>
        <p:txBody>
          <a:bodyPr anchor="ctr">
            <a:spAutoFit/>
          </a:bodyPr>
          <a:lstStyle/>
          <a:p>
            <a:pPr algn="ctr">
              <a:defRPr/>
            </a:pPr>
            <a:r>
              <a:rPr lang="en-US" sz="1200" dirty="0"/>
              <a:t>Type Approval Regulation</a:t>
            </a:r>
          </a:p>
        </p:txBody>
      </p:sp>
      <p:sp>
        <p:nvSpPr>
          <p:cNvPr id="15" name="TextBox 14"/>
          <p:cNvSpPr txBox="1"/>
          <p:nvPr/>
        </p:nvSpPr>
        <p:spPr>
          <a:xfrm>
            <a:off x="6629400" y="2514600"/>
            <a:ext cx="2286000" cy="276225"/>
          </a:xfrm>
          <a:prstGeom prst="rect">
            <a:avLst/>
          </a:prstGeom>
          <a:solidFill>
            <a:schemeClr val="accent4">
              <a:lumMod val="20000"/>
              <a:lumOff val="80000"/>
            </a:schemeClr>
          </a:solidFill>
          <a:ln>
            <a:solidFill>
              <a:schemeClr val="tx1"/>
            </a:solidFill>
          </a:ln>
          <a:effectLst>
            <a:outerShdw dist="38100" dir="2700000" algn="tl" rotWithShape="0">
              <a:prstClr val="black">
                <a:alpha val="40000"/>
              </a:prstClr>
            </a:outerShdw>
          </a:effectLst>
        </p:spPr>
        <p:txBody>
          <a:bodyPr>
            <a:spAutoFit/>
          </a:bodyPr>
          <a:lstStyle/>
          <a:p>
            <a:pPr>
              <a:defRPr/>
            </a:pPr>
            <a:r>
              <a:rPr lang="en-US" sz="1200" dirty="0"/>
              <a:t>SMP Regulation</a:t>
            </a:r>
          </a:p>
        </p:txBody>
      </p:sp>
      <p:sp>
        <p:nvSpPr>
          <p:cNvPr id="21" name="Pie 20"/>
          <p:cNvSpPr/>
          <p:nvPr/>
        </p:nvSpPr>
        <p:spPr bwMode="auto">
          <a:xfrm>
            <a:off x="7543800" y="1304925"/>
            <a:ext cx="549275" cy="549275"/>
          </a:xfrm>
          <a:prstGeom prst="pie">
            <a:avLst>
              <a:gd name="adj1" fmla="val 16183475"/>
              <a:gd name="adj2" fmla="val 16183295"/>
            </a:avLst>
          </a:prstGeom>
          <a:solidFill>
            <a:srgbClr val="75689F"/>
          </a:solidFill>
          <a:ln w="9525" cap="flat" cmpd="sng" algn="ctr">
            <a:solidFill>
              <a:schemeClr val="tx1"/>
            </a:solidFill>
            <a:prstDash val="solid"/>
            <a:round/>
            <a:headEnd type="none" w="med" len="med"/>
            <a:tailEnd type="none" w="med" len="med"/>
          </a:ln>
          <a:effectLst/>
        </p:spPr>
        <p:txBody>
          <a:bodyPr/>
          <a:lstStyle/>
          <a:p>
            <a:pPr algn="r" rtl="1">
              <a:defRPr/>
            </a:pPr>
            <a:endParaRPr lang="en-US" dirty="0"/>
          </a:p>
        </p:txBody>
      </p:sp>
      <p:sp>
        <p:nvSpPr>
          <p:cNvPr id="31" name="TextBox 30"/>
          <p:cNvSpPr txBox="1"/>
          <p:nvPr/>
        </p:nvSpPr>
        <p:spPr>
          <a:xfrm>
            <a:off x="6629400" y="3919538"/>
            <a:ext cx="2286000" cy="277812"/>
          </a:xfrm>
          <a:prstGeom prst="rect">
            <a:avLst/>
          </a:prstGeom>
          <a:solidFill>
            <a:schemeClr val="accent4">
              <a:lumMod val="20000"/>
              <a:lumOff val="80000"/>
            </a:schemeClr>
          </a:solidFill>
          <a:ln>
            <a:solidFill>
              <a:schemeClr val="tx1"/>
            </a:solidFill>
          </a:ln>
          <a:effectLst>
            <a:outerShdw dist="38100" dir="2700000" algn="tl" rotWithShape="0">
              <a:prstClr val="black">
                <a:alpha val="40000"/>
              </a:prstClr>
            </a:outerShdw>
          </a:effectLst>
        </p:spPr>
        <p:txBody>
          <a:bodyPr anchor="ctr">
            <a:spAutoFit/>
          </a:bodyPr>
          <a:lstStyle/>
          <a:p>
            <a:pPr algn="ctr" fontAlgn="auto">
              <a:spcBef>
                <a:spcPts val="0"/>
              </a:spcBef>
              <a:spcAft>
                <a:spcPts val="0"/>
              </a:spcAft>
              <a:defRPr/>
            </a:pPr>
            <a:r>
              <a:rPr lang="en-US" sz="1200" dirty="0"/>
              <a:t>Interconnection Regulation</a:t>
            </a:r>
          </a:p>
        </p:txBody>
      </p:sp>
      <p:sp>
        <p:nvSpPr>
          <p:cNvPr id="32" name="TextBox 31"/>
          <p:cNvSpPr txBox="1"/>
          <p:nvPr/>
        </p:nvSpPr>
        <p:spPr>
          <a:xfrm>
            <a:off x="6629400" y="2843213"/>
            <a:ext cx="2286000" cy="1016000"/>
          </a:xfrm>
          <a:prstGeom prst="rect">
            <a:avLst/>
          </a:prstGeom>
          <a:solidFill>
            <a:schemeClr val="accent4">
              <a:lumMod val="20000"/>
              <a:lumOff val="80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defRPr/>
            </a:pPr>
            <a:r>
              <a:rPr lang="en-US" sz="1200" u="sng" dirty="0"/>
              <a:t>Decisions</a:t>
            </a:r>
            <a:r>
              <a:rPr lang="en-US" sz="1200" dirty="0"/>
              <a:t>: </a:t>
            </a:r>
          </a:p>
          <a:p>
            <a:pPr marL="117475" indent="-117475">
              <a:buFont typeface="Arial" pitchFamily="34" charset="0"/>
              <a:buChar char="•"/>
              <a:defRPr/>
            </a:pPr>
            <a:r>
              <a:rPr lang="en-US" sz="1200" dirty="0"/>
              <a:t> VSAT</a:t>
            </a:r>
          </a:p>
          <a:p>
            <a:pPr marL="117475" indent="-117475">
              <a:buFont typeface="Arial" pitchFamily="34" charset="0"/>
              <a:buChar char="•"/>
              <a:defRPr/>
            </a:pPr>
            <a:r>
              <a:rPr lang="en-US" sz="1200" dirty="0"/>
              <a:t>Trial IPTV</a:t>
            </a:r>
          </a:p>
          <a:p>
            <a:pPr marL="117475" indent="-117475">
              <a:buFont typeface="Arial" pitchFamily="34" charset="0"/>
              <a:buChar char="•"/>
              <a:defRPr/>
            </a:pPr>
            <a:r>
              <a:rPr lang="en-US" sz="1200" dirty="0"/>
              <a:t>Spectrum trial Allocation for MoT / OGERO  </a:t>
            </a:r>
          </a:p>
        </p:txBody>
      </p:sp>
      <p:grpSp>
        <p:nvGrpSpPr>
          <p:cNvPr id="71689" name="Group 40"/>
          <p:cNvGrpSpPr>
            <a:grpSpLocks/>
          </p:cNvGrpSpPr>
          <p:nvPr/>
        </p:nvGrpSpPr>
        <p:grpSpPr bwMode="auto">
          <a:xfrm>
            <a:off x="1627188" y="1200150"/>
            <a:ext cx="1689100" cy="4694238"/>
            <a:chOff x="1893222" y="1200150"/>
            <a:chExt cx="1689694" cy="4693919"/>
          </a:xfrm>
        </p:grpSpPr>
        <p:sp>
          <p:nvSpPr>
            <p:cNvPr id="71717" name="TextBox 5"/>
            <p:cNvSpPr txBox="1">
              <a:spLocks noChangeArrowheads="1"/>
            </p:cNvSpPr>
            <p:nvPr/>
          </p:nvSpPr>
          <p:spPr bwMode="auto">
            <a:xfrm>
              <a:off x="1893222" y="1878285"/>
              <a:ext cx="1454727" cy="523220"/>
            </a:xfrm>
            <a:prstGeom prst="rect">
              <a:avLst/>
            </a:prstGeom>
            <a:noFill/>
            <a:ln w="9525">
              <a:noFill/>
              <a:miter lim="800000"/>
              <a:headEnd/>
              <a:tailEnd/>
            </a:ln>
          </p:spPr>
          <p:txBody>
            <a:bodyPr>
              <a:spAutoFit/>
            </a:bodyPr>
            <a:lstStyle/>
            <a:p>
              <a:pPr algn="ctr"/>
              <a:r>
                <a:rPr lang="en-US" sz="1400" b="1">
                  <a:solidFill>
                    <a:srgbClr val="000000"/>
                  </a:solidFill>
                </a:rPr>
                <a:t>Draft Ready Stage</a:t>
              </a:r>
            </a:p>
          </p:txBody>
        </p:sp>
        <p:sp>
          <p:nvSpPr>
            <p:cNvPr id="13" name="TextBox 12"/>
            <p:cNvSpPr txBox="1"/>
            <p:nvPr/>
          </p:nvSpPr>
          <p:spPr>
            <a:xfrm>
              <a:off x="1971036" y="2476413"/>
              <a:ext cx="1464190" cy="461932"/>
            </a:xfrm>
            <a:prstGeom prst="rect">
              <a:avLst/>
            </a:prstGeom>
            <a:solidFill>
              <a:schemeClr val="accent4">
                <a:lumMod val="20000"/>
                <a:lumOff val="80000"/>
              </a:schemeClr>
            </a:solidFill>
            <a:ln>
              <a:solidFill>
                <a:schemeClr val="tx1"/>
              </a:solidFill>
            </a:ln>
            <a:effectLst>
              <a:outerShdw dist="38100" dir="2700000" algn="tl" rotWithShape="0">
                <a:prstClr val="black">
                  <a:alpha val="40000"/>
                </a:prstClr>
              </a:outerShdw>
            </a:effectLst>
          </p:spPr>
          <p:txBody>
            <a:bodyPr anchor="ctr">
              <a:spAutoFit/>
            </a:bodyPr>
            <a:lstStyle/>
            <a:p>
              <a:pPr algn="ctr" fontAlgn="auto">
                <a:spcBef>
                  <a:spcPts val="0"/>
                </a:spcBef>
                <a:spcAft>
                  <a:spcPts val="0"/>
                </a:spcAft>
                <a:defRPr/>
              </a:pPr>
              <a:r>
                <a:rPr lang="en-US" sz="1200" dirty="0"/>
                <a:t>Spectrum Pricing Opinion </a:t>
              </a:r>
            </a:p>
          </p:txBody>
        </p:sp>
        <p:sp>
          <p:nvSpPr>
            <p:cNvPr id="18" name="Pie 17"/>
            <p:cNvSpPr/>
            <p:nvPr/>
          </p:nvSpPr>
          <p:spPr bwMode="auto">
            <a:xfrm>
              <a:off x="2191777" y="1293807"/>
              <a:ext cx="547880" cy="547650"/>
            </a:xfrm>
            <a:prstGeom prst="pie">
              <a:avLst>
                <a:gd name="adj1" fmla="val 16183475"/>
                <a:gd name="adj2" fmla="val 2682988"/>
              </a:avLst>
            </a:prstGeom>
            <a:solidFill>
              <a:srgbClr val="75689F"/>
            </a:solidFill>
            <a:ln w="9525" cap="flat" cmpd="sng" algn="ctr">
              <a:solidFill>
                <a:schemeClr val="tx1"/>
              </a:solidFill>
              <a:prstDash val="solid"/>
              <a:round/>
              <a:headEnd type="none" w="med" len="med"/>
              <a:tailEnd type="none" w="med" len="med"/>
            </a:ln>
            <a:effectLst/>
          </p:spPr>
          <p:txBody>
            <a:bodyPr/>
            <a:lstStyle/>
            <a:p>
              <a:pPr algn="r" rtl="1">
                <a:defRPr/>
              </a:pPr>
              <a:endParaRPr lang="en-US" dirty="0"/>
            </a:p>
          </p:txBody>
        </p:sp>
        <p:sp>
          <p:nvSpPr>
            <p:cNvPr id="22" name="TextBox 21"/>
            <p:cNvSpPr txBox="1"/>
            <p:nvPr/>
          </p:nvSpPr>
          <p:spPr>
            <a:xfrm>
              <a:off x="1971036" y="3182803"/>
              <a:ext cx="1464190" cy="461931"/>
            </a:xfrm>
            <a:prstGeom prst="rect">
              <a:avLst/>
            </a:prstGeom>
            <a:solidFill>
              <a:schemeClr val="accent4">
                <a:lumMod val="20000"/>
                <a:lumOff val="80000"/>
              </a:schemeClr>
            </a:solidFill>
            <a:ln>
              <a:solidFill>
                <a:schemeClr val="tx1"/>
              </a:solidFill>
            </a:ln>
            <a:effectLst>
              <a:outerShdw dist="38100" dir="2700000" algn="tl" rotWithShape="0">
                <a:prstClr val="black">
                  <a:alpha val="40000"/>
                </a:prstClr>
              </a:outerShdw>
            </a:effectLst>
          </p:spPr>
          <p:txBody>
            <a:bodyPr anchor="ctr">
              <a:spAutoFit/>
            </a:bodyPr>
            <a:lstStyle/>
            <a:p>
              <a:pPr algn="ctr" fontAlgn="auto">
                <a:spcBef>
                  <a:spcPts val="0"/>
                </a:spcBef>
                <a:spcAft>
                  <a:spcPts val="0"/>
                </a:spcAft>
                <a:defRPr/>
              </a:pPr>
              <a:r>
                <a:rPr lang="en-US" sz="1200" dirty="0"/>
                <a:t>Broadband Policy Statement </a:t>
              </a:r>
            </a:p>
          </p:txBody>
        </p:sp>
        <p:cxnSp>
          <p:nvCxnSpPr>
            <p:cNvPr id="71721" name="Straight Connector 28"/>
            <p:cNvCxnSpPr>
              <a:cxnSpLocks noChangeShapeType="1"/>
            </p:cNvCxnSpPr>
            <p:nvPr/>
          </p:nvCxnSpPr>
          <p:spPr bwMode="auto">
            <a:xfrm rot="16200000" flipH="1">
              <a:off x="1235199" y="3546352"/>
              <a:ext cx="4693919" cy="1515"/>
            </a:xfrm>
            <a:prstGeom prst="line">
              <a:avLst/>
            </a:prstGeom>
            <a:noFill/>
            <a:ln w="12700" algn="ctr">
              <a:solidFill>
                <a:srgbClr val="000000"/>
              </a:solidFill>
              <a:round/>
              <a:headEnd/>
              <a:tailEnd/>
            </a:ln>
          </p:spPr>
        </p:cxnSp>
        <p:sp>
          <p:nvSpPr>
            <p:cNvPr id="33" name="TextBox 32"/>
            <p:cNvSpPr txBox="1"/>
            <p:nvPr/>
          </p:nvSpPr>
          <p:spPr>
            <a:xfrm>
              <a:off x="1971036" y="3890780"/>
              <a:ext cx="1464190" cy="460344"/>
            </a:xfrm>
            <a:prstGeom prst="rect">
              <a:avLst/>
            </a:prstGeom>
            <a:solidFill>
              <a:schemeClr val="accent4">
                <a:lumMod val="20000"/>
                <a:lumOff val="80000"/>
              </a:schemeClr>
            </a:solidFill>
            <a:ln>
              <a:solidFill>
                <a:schemeClr val="tx1"/>
              </a:solidFill>
            </a:ln>
            <a:effectLst>
              <a:outerShdw dist="38100" dir="2700000" algn="tl" rotWithShape="0">
                <a:prstClr val="black">
                  <a:alpha val="40000"/>
                </a:prstClr>
              </a:outerShdw>
            </a:effectLst>
          </p:spPr>
          <p:txBody>
            <a:bodyPr anchor="ctr">
              <a:spAutoFit/>
            </a:bodyPr>
            <a:lstStyle/>
            <a:p>
              <a:pPr algn="ctr" fontAlgn="auto">
                <a:spcBef>
                  <a:spcPts val="0"/>
                </a:spcBef>
                <a:spcAft>
                  <a:spcPts val="0"/>
                </a:spcAft>
                <a:defRPr/>
              </a:pPr>
              <a:r>
                <a:rPr lang="en-US" sz="1200" dirty="0"/>
                <a:t>VOIP Policy Statement </a:t>
              </a:r>
            </a:p>
          </p:txBody>
        </p:sp>
        <p:sp>
          <p:nvSpPr>
            <p:cNvPr id="35" name="TextBox 34"/>
            <p:cNvSpPr txBox="1"/>
            <p:nvPr/>
          </p:nvSpPr>
          <p:spPr>
            <a:xfrm>
              <a:off x="1942451" y="4571771"/>
              <a:ext cx="1464190" cy="277794"/>
            </a:xfrm>
            <a:prstGeom prst="rect">
              <a:avLst/>
            </a:prstGeom>
            <a:solidFill>
              <a:schemeClr val="accent4">
                <a:lumMod val="20000"/>
                <a:lumOff val="80000"/>
              </a:schemeClr>
            </a:solidFill>
            <a:ln>
              <a:solidFill>
                <a:schemeClr val="tx1"/>
              </a:solidFill>
            </a:ln>
            <a:effectLst>
              <a:outerShdw dist="38100" dir="2700000" algn="tl" rotWithShape="0">
                <a:prstClr val="black">
                  <a:alpha val="40000"/>
                </a:prstClr>
              </a:outerShdw>
            </a:effectLst>
          </p:spPr>
          <p:txBody>
            <a:bodyPr anchor="ctr">
              <a:spAutoFit/>
            </a:bodyPr>
            <a:lstStyle/>
            <a:p>
              <a:pPr algn="ctr">
                <a:defRPr/>
              </a:pPr>
              <a:r>
                <a:rPr lang="en-US" sz="1200" dirty="0"/>
                <a:t>National Roaming </a:t>
              </a:r>
            </a:p>
          </p:txBody>
        </p:sp>
        <p:sp>
          <p:nvSpPr>
            <p:cNvPr id="36" name="TextBox 35"/>
            <p:cNvSpPr txBox="1"/>
            <p:nvPr/>
          </p:nvSpPr>
          <p:spPr>
            <a:xfrm>
              <a:off x="1961508" y="5071800"/>
              <a:ext cx="1462602" cy="639719"/>
            </a:xfrm>
            <a:prstGeom prst="rect">
              <a:avLst/>
            </a:prstGeom>
            <a:solidFill>
              <a:schemeClr val="accent4">
                <a:lumMod val="20000"/>
                <a:lumOff val="80000"/>
              </a:schemeClr>
            </a:solidFill>
            <a:ln>
              <a:solidFill>
                <a:schemeClr val="tx1"/>
              </a:solidFill>
            </a:ln>
            <a:effectLst>
              <a:outerShdw blurRad="50800" dist="38100" dir="2700000" algn="tl" rotWithShape="0">
                <a:prstClr val="black">
                  <a:alpha val="40000"/>
                </a:prstClr>
              </a:outerShdw>
            </a:effectLst>
          </p:spPr>
          <p:txBody>
            <a:bodyPr anchor="ctr">
              <a:spAutoFit/>
            </a:bodyPr>
            <a:lstStyle/>
            <a:p>
              <a:pPr algn="ctr" fontAlgn="auto">
                <a:spcBef>
                  <a:spcPts val="0"/>
                </a:spcBef>
                <a:spcAft>
                  <a:spcPts val="0"/>
                </a:spcAft>
                <a:defRPr/>
              </a:pPr>
              <a:r>
                <a:rPr lang="en-US" sz="1200" dirty="0"/>
                <a:t>Interconnection Interim Pricing Decision</a:t>
              </a:r>
            </a:p>
          </p:txBody>
        </p:sp>
      </p:grpSp>
      <p:grpSp>
        <p:nvGrpSpPr>
          <p:cNvPr id="71690" name="Group 39"/>
          <p:cNvGrpSpPr>
            <a:grpSpLocks/>
          </p:cNvGrpSpPr>
          <p:nvPr/>
        </p:nvGrpSpPr>
        <p:grpSpPr bwMode="auto">
          <a:xfrm>
            <a:off x="138113" y="1219200"/>
            <a:ext cx="4367212" cy="4694238"/>
            <a:chOff x="280776" y="1219201"/>
            <a:chExt cx="4367423" cy="4693919"/>
          </a:xfrm>
        </p:grpSpPr>
        <p:sp>
          <p:nvSpPr>
            <p:cNvPr id="71711" name="TextBox 4"/>
            <p:cNvSpPr txBox="1">
              <a:spLocks noChangeArrowheads="1"/>
            </p:cNvSpPr>
            <p:nvPr/>
          </p:nvSpPr>
          <p:spPr bwMode="auto">
            <a:xfrm>
              <a:off x="296360" y="1908772"/>
              <a:ext cx="1454727" cy="307777"/>
            </a:xfrm>
            <a:prstGeom prst="rect">
              <a:avLst/>
            </a:prstGeom>
            <a:noFill/>
            <a:ln w="9525">
              <a:noFill/>
              <a:miter lim="800000"/>
              <a:headEnd/>
              <a:tailEnd/>
            </a:ln>
          </p:spPr>
          <p:txBody>
            <a:bodyPr>
              <a:spAutoFit/>
            </a:bodyPr>
            <a:lstStyle/>
            <a:p>
              <a:pPr algn="ctr"/>
              <a:r>
                <a:rPr lang="en-US" sz="1400" b="1">
                  <a:solidFill>
                    <a:srgbClr val="000000"/>
                  </a:solidFill>
                </a:rPr>
                <a:t>Drafting Stage</a:t>
              </a:r>
            </a:p>
          </p:txBody>
        </p:sp>
        <p:sp>
          <p:nvSpPr>
            <p:cNvPr id="12" name="TextBox 11"/>
            <p:cNvSpPr txBox="1"/>
            <p:nvPr/>
          </p:nvSpPr>
          <p:spPr>
            <a:xfrm>
              <a:off x="280776" y="3163757"/>
              <a:ext cx="1157343" cy="646068"/>
            </a:xfrm>
            <a:prstGeom prst="rect">
              <a:avLst/>
            </a:prstGeom>
            <a:solidFill>
              <a:schemeClr val="accent4">
                <a:lumMod val="20000"/>
                <a:lumOff val="80000"/>
              </a:schemeClr>
            </a:solidFill>
            <a:ln>
              <a:solidFill>
                <a:schemeClr val="tx1"/>
              </a:solidFill>
            </a:ln>
            <a:effectLst>
              <a:outerShdw dist="38100" dir="2700000" algn="tl" rotWithShape="0">
                <a:prstClr val="black">
                  <a:alpha val="40000"/>
                </a:prstClr>
              </a:outerShdw>
            </a:effectLst>
          </p:spPr>
          <p:txBody>
            <a:bodyPr anchor="ctr">
              <a:spAutoFit/>
            </a:bodyPr>
            <a:lstStyle/>
            <a:p>
              <a:pPr algn="ctr">
                <a:defRPr/>
              </a:pPr>
              <a:r>
                <a:rPr lang="en-US" sz="1200" dirty="0"/>
                <a:t>Accounting Separation Regulation</a:t>
              </a:r>
            </a:p>
          </p:txBody>
        </p:sp>
        <p:sp>
          <p:nvSpPr>
            <p:cNvPr id="16" name="TextBox 15"/>
            <p:cNvSpPr txBox="1"/>
            <p:nvPr/>
          </p:nvSpPr>
          <p:spPr>
            <a:xfrm>
              <a:off x="280776" y="2468479"/>
              <a:ext cx="1157343" cy="461931"/>
            </a:xfrm>
            <a:prstGeom prst="rect">
              <a:avLst/>
            </a:prstGeom>
            <a:solidFill>
              <a:schemeClr val="accent4">
                <a:lumMod val="20000"/>
                <a:lumOff val="80000"/>
              </a:schemeClr>
            </a:solidFill>
            <a:ln>
              <a:solidFill>
                <a:schemeClr val="tx1"/>
              </a:solidFill>
            </a:ln>
            <a:effectLst>
              <a:outerShdw dist="38100" dir="2700000" algn="tl" rotWithShape="0">
                <a:prstClr val="black">
                  <a:alpha val="40000"/>
                </a:prstClr>
              </a:outerShdw>
            </a:effectLst>
          </p:spPr>
          <p:txBody>
            <a:bodyPr anchor="ctr">
              <a:spAutoFit/>
            </a:bodyPr>
            <a:lstStyle/>
            <a:p>
              <a:pPr algn="ctr">
                <a:defRPr/>
              </a:pPr>
              <a:r>
                <a:rPr lang="en-US" sz="1200" dirty="0"/>
                <a:t>Unbundling Regulation</a:t>
              </a:r>
            </a:p>
          </p:txBody>
        </p:sp>
        <p:sp>
          <p:nvSpPr>
            <p:cNvPr id="17" name="Pie 16"/>
            <p:cNvSpPr/>
            <p:nvPr/>
          </p:nvSpPr>
          <p:spPr bwMode="auto">
            <a:xfrm>
              <a:off x="590353" y="1355717"/>
              <a:ext cx="549302" cy="549238"/>
            </a:xfrm>
            <a:prstGeom prst="pie">
              <a:avLst>
                <a:gd name="adj1" fmla="val 16183475"/>
                <a:gd name="adj2" fmla="val 12637"/>
              </a:avLst>
            </a:prstGeom>
            <a:solidFill>
              <a:srgbClr val="75689F"/>
            </a:solidFill>
            <a:ln w="9525" cap="flat" cmpd="sng" algn="ctr">
              <a:solidFill>
                <a:schemeClr val="tx1"/>
              </a:solidFill>
              <a:prstDash val="solid"/>
              <a:round/>
              <a:headEnd type="none" w="med" len="med"/>
              <a:tailEnd type="none" w="med" len="med"/>
            </a:ln>
            <a:effectLst/>
          </p:spPr>
          <p:txBody>
            <a:bodyPr/>
            <a:lstStyle/>
            <a:p>
              <a:pPr algn="r" rtl="1">
                <a:defRPr/>
              </a:pPr>
              <a:endParaRPr lang="en-US" dirty="0"/>
            </a:p>
          </p:txBody>
        </p:sp>
        <p:sp>
          <p:nvSpPr>
            <p:cNvPr id="37" name="TextBox 36"/>
            <p:cNvSpPr txBox="1"/>
            <p:nvPr/>
          </p:nvSpPr>
          <p:spPr>
            <a:xfrm>
              <a:off x="3495618" y="2438318"/>
              <a:ext cx="1152581" cy="646069"/>
            </a:xfrm>
            <a:prstGeom prst="rect">
              <a:avLst/>
            </a:prstGeom>
            <a:solidFill>
              <a:schemeClr val="accent4">
                <a:lumMod val="20000"/>
                <a:lumOff val="80000"/>
              </a:schemeClr>
            </a:solidFill>
            <a:ln>
              <a:solidFill>
                <a:schemeClr val="tx1"/>
              </a:solidFill>
            </a:ln>
            <a:effectLst>
              <a:outerShdw dist="38100" dir="2700000" algn="tl" rotWithShape="0">
                <a:prstClr val="black">
                  <a:alpha val="40000"/>
                </a:prstClr>
              </a:outerShdw>
            </a:effectLst>
          </p:spPr>
          <p:txBody>
            <a:bodyPr anchor="ctr">
              <a:spAutoFit/>
            </a:bodyPr>
            <a:lstStyle/>
            <a:p>
              <a:pPr algn="ctr">
                <a:defRPr/>
              </a:pPr>
              <a:r>
                <a:rPr lang="en-US" sz="1200" dirty="0"/>
                <a:t>Spectrum Refarming Guidelines</a:t>
              </a:r>
            </a:p>
          </p:txBody>
        </p:sp>
        <p:cxnSp>
          <p:nvCxnSpPr>
            <p:cNvPr id="71716" name="Straight Connector 28"/>
            <p:cNvCxnSpPr>
              <a:cxnSpLocks noChangeShapeType="1"/>
            </p:cNvCxnSpPr>
            <p:nvPr/>
          </p:nvCxnSpPr>
          <p:spPr bwMode="auto">
            <a:xfrm rot="16200000" flipH="1">
              <a:off x="-660276" y="3565403"/>
              <a:ext cx="4693919" cy="1515"/>
            </a:xfrm>
            <a:prstGeom prst="line">
              <a:avLst/>
            </a:prstGeom>
            <a:noFill/>
            <a:ln w="12700" algn="ctr">
              <a:solidFill>
                <a:srgbClr val="000000"/>
              </a:solidFill>
              <a:round/>
              <a:headEnd/>
              <a:tailEnd/>
            </a:ln>
          </p:spPr>
        </p:cxnSp>
      </p:grpSp>
      <p:grpSp>
        <p:nvGrpSpPr>
          <p:cNvPr id="71691" name="Group 41"/>
          <p:cNvGrpSpPr>
            <a:grpSpLocks/>
          </p:cNvGrpSpPr>
          <p:nvPr/>
        </p:nvGrpSpPr>
        <p:grpSpPr bwMode="auto">
          <a:xfrm>
            <a:off x="3197225" y="908050"/>
            <a:ext cx="2136775" cy="5021263"/>
            <a:chOff x="3750255" y="908698"/>
            <a:chExt cx="2136195" cy="5021204"/>
          </a:xfrm>
        </p:grpSpPr>
        <p:sp>
          <p:nvSpPr>
            <p:cNvPr id="3" name="TextBox 2"/>
            <p:cNvSpPr txBox="1"/>
            <p:nvPr/>
          </p:nvSpPr>
          <p:spPr>
            <a:xfrm>
              <a:off x="4423172" y="5099649"/>
              <a:ext cx="1463278" cy="830253"/>
            </a:xfrm>
            <a:prstGeom prst="rect">
              <a:avLst/>
            </a:prstGeom>
            <a:solidFill>
              <a:schemeClr val="accent4">
                <a:lumMod val="20000"/>
                <a:lumOff val="80000"/>
              </a:schemeClr>
            </a:solidFill>
            <a:ln>
              <a:solidFill>
                <a:schemeClr val="tx1"/>
              </a:solidFill>
            </a:ln>
            <a:effectLst>
              <a:outerShdw dist="38100" dir="2700000" algn="tl" rotWithShape="0">
                <a:prstClr val="black">
                  <a:alpha val="40000"/>
                </a:prstClr>
              </a:outerShdw>
            </a:effectLst>
          </p:spPr>
          <p:txBody>
            <a:bodyPr anchor="ctr">
              <a:spAutoFit/>
            </a:bodyPr>
            <a:lstStyle/>
            <a:p>
              <a:pPr algn="ctr" fontAlgn="auto">
                <a:spcBef>
                  <a:spcPts val="0"/>
                </a:spcBef>
                <a:spcAft>
                  <a:spcPts val="0"/>
                </a:spcAft>
                <a:defRPr/>
              </a:pPr>
              <a:r>
                <a:rPr lang="en-US" sz="1200" dirty="0"/>
                <a:t>Spectrum Management and Licensing Regulation</a:t>
              </a:r>
            </a:p>
          </p:txBody>
        </p:sp>
        <p:sp>
          <p:nvSpPr>
            <p:cNvPr id="71708" name="TextBox 6"/>
            <p:cNvSpPr txBox="1">
              <a:spLocks noChangeArrowheads="1"/>
            </p:cNvSpPr>
            <p:nvPr/>
          </p:nvSpPr>
          <p:spPr bwMode="auto">
            <a:xfrm>
              <a:off x="3750255" y="1908767"/>
              <a:ext cx="1454727" cy="523220"/>
            </a:xfrm>
            <a:prstGeom prst="rect">
              <a:avLst/>
            </a:prstGeom>
            <a:noFill/>
            <a:ln w="9525">
              <a:noFill/>
              <a:miter lim="800000"/>
              <a:headEnd/>
              <a:tailEnd/>
            </a:ln>
          </p:spPr>
          <p:txBody>
            <a:bodyPr>
              <a:spAutoFit/>
            </a:bodyPr>
            <a:lstStyle/>
            <a:p>
              <a:pPr algn="ctr"/>
              <a:r>
                <a:rPr lang="en-US" sz="1400" b="1">
                  <a:solidFill>
                    <a:srgbClr val="000000"/>
                  </a:solidFill>
                </a:rPr>
                <a:t>Consultation Stage</a:t>
              </a:r>
            </a:p>
          </p:txBody>
        </p:sp>
        <p:sp>
          <p:nvSpPr>
            <p:cNvPr id="19" name="Pie 18"/>
            <p:cNvSpPr/>
            <p:nvPr/>
          </p:nvSpPr>
          <p:spPr bwMode="auto">
            <a:xfrm>
              <a:off x="4188286" y="1296043"/>
              <a:ext cx="547539" cy="547682"/>
            </a:xfrm>
            <a:prstGeom prst="pie">
              <a:avLst>
                <a:gd name="adj1" fmla="val 16183475"/>
                <a:gd name="adj2" fmla="val 8119316"/>
              </a:avLst>
            </a:prstGeom>
            <a:solidFill>
              <a:srgbClr val="75689F"/>
            </a:solidFill>
            <a:ln w="9525" cap="flat" cmpd="sng" algn="ctr">
              <a:solidFill>
                <a:schemeClr val="tx1"/>
              </a:solidFill>
              <a:prstDash val="solid"/>
              <a:round/>
              <a:headEnd type="none" w="med" len="med"/>
              <a:tailEnd type="none" w="med" len="med"/>
            </a:ln>
            <a:effectLst/>
          </p:spPr>
          <p:txBody>
            <a:bodyPr/>
            <a:lstStyle/>
            <a:p>
              <a:pPr algn="r" rtl="1">
                <a:defRPr/>
              </a:pPr>
              <a:endParaRPr lang="en-US" dirty="0"/>
            </a:p>
          </p:txBody>
        </p:sp>
        <p:cxnSp>
          <p:nvCxnSpPr>
            <p:cNvPr id="71710" name="Straight Connector 28"/>
            <p:cNvCxnSpPr>
              <a:cxnSpLocks noChangeShapeType="1"/>
              <a:endCxn id="3" idx="0"/>
            </p:cNvCxnSpPr>
            <p:nvPr/>
          </p:nvCxnSpPr>
          <p:spPr bwMode="auto">
            <a:xfrm rot="5400000">
              <a:off x="3075465" y="2988163"/>
              <a:ext cx="4190208" cy="31277"/>
            </a:xfrm>
            <a:prstGeom prst="line">
              <a:avLst/>
            </a:prstGeom>
            <a:noFill/>
            <a:ln w="12700" algn="ctr">
              <a:solidFill>
                <a:srgbClr val="000000"/>
              </a:solidFill>
              <a:round/>
              <a:headEnd/>
              <a:tailEnd/>
            </a:ln>
          </p:spPr>
        </p:cxnSp>
      </p:grpSp>
      <p:grpSp>
        <p:nvGrpSpPr>
          <p:cNvPr id="71692" name="Group 42"/>
          <p:cNvGrpSpPr>
            <a:grpSpLocks/>
          </p:cNvGrpSpPr>
          <p:nvPr/>
        </p:nvGrpSpPr>
        <p:grpSpPr bwMode="auto">
          <a:xfrm>
            <a:off x="4808538" y="1085850"/>
            <a:ext cx="4106862" cy="5619750"/>
            <a:chOff x="5322648" y="1086642"/>
            <a:chExt cx="4107102" cy="5618958"/>
          </a:xfrm>
        </p:grpSpPr>
        <p:sp>
          <p:nvSpPr>
            <p:cNvPr id="4" name="TextBox 3"/>
            <p:cNvSpPr txBox="1"/>
            <p:nvPr/>
          </p:nvSpPr>
          <p:spPr>
            <a:xfrm>
              <a:off x="5322648" y="3065976"/>
              <a:ext cx="1524089" cy="639672"/>
            </a:xfrm>
            <a:prstGeom prst="rect">
              <a:avLst/>
            </a:prstGeom>
            <a:solidFill>
              <a:schemeClr val="accent4">
                <a:lumMod val="20000"/>
                <a:lumOff val="80000"/>
              </a:schemeClr>
            </a:solidFill>
            <a:ln>
              <a:solidFill>
                <a:schemeClr val="tx1"/>
              </a:solidFill>
            </a:ln>
            <a:effectLst>
              <a:outerShdw dist="38100" dir="2700000" algn="tl" rotWithShape="0">
                <a:prstClr val="black">
                  <a:alpha val="40000"/>
                </a:prstClr>
              </a:outerShdw>
            </a:effectLst>
          </p:spPr>
          <p:txBody>
            <a:bodyPr anchor="ctr">
              <a:spAutoFit/>
            </a:bodyPr>
            <a:lstStyle/>
            <a:p>
              <a:pPr algn="ctr" fontAlgn="auto">
                <a:spcBef>
                  <a:spcPts val="0"/>
                </a:spcBef>
                <a:spcAft>
                  <a:spcPts val="0"/>
                </a:spcAft>
                <a:defRPr/>
              </a:pPr>
              <a:r>
                <a:rPr lang="en-US" sz="1200" dirty="0"/>
                <a:t>Administering and Implementing the NNP</a:t>
              </a:r>
            </a:p>
          </p:txBody>
        </p:sp>
        <p:sp>
          <p:nvSpPr>
            <p:cNvPr id="71698" name="TextBox 7"/>
            <p:cNvSpPr txBox="1">
              <a:spLocks noChangeArrowheads="1"/>
            </p:cNvSpPr>
            <p:nvPr/>
          </p:nvSpPr>
          <p:spPr bwMode="auto">
            <a:xfrm>
              <a:off x="5481978" y="1908768"/>
              <a:ext cx="1454727" cy="523220"/>
            </a:xfrm>
            <a:prstGeom prst="rect">
              <a:avLst/>
            </a:prstGeom>
            <a:noFill/>
            <a:ln w="9525">
              <a:noFill/>
              <a:miter lim="800000"/>
              <a:headEnd/>
              <a:tailEnd/>
            </a:ln>
          </p:spPr>
          <p:txBody>
            <a:bodyPr>
              <a:spAutoFit/>
            </a:bodyPr>
            <a:lstStyle/>
            <a:p>
              <a:pPr algn="ctr"/>
              <a:r>
                <a:rPr lang="en-US" sz="1400" b="1">
                  <a:solidFill>
                    <a:srgbClr val="000000"/>
                  </a:solidFill>
                </a:rPr>
                <a:t>Final Review (TRA Board)</a:t>
              </a:r>
            </a:p>
          </p:txBody>
        </p:sp>
        <p:sp>
          <p:nvSpPr>
            <p:cNvPr id="14" name="TextBox 13"/>
            <p:cNvSpPr txBox="1"/>
            <p:nvPr/>
          </p:nvSpPr>
          <p:spPr>
            <a:xfrm>
              <a:off x="6276791" y="5724663"/>
              <a:ext cx="1547903" cy="461898"/>
            </a:xfrm>
            <a:prstGeom prst="rect">
              <a:avLst/>
            </a:prstGeom>
            <a:solidFill>
              <a:schemeClr val="accent4">
                <a:lumMod val="20000"/>
                <a:lumOff val="80000"/>
              </a:schemeClr>
            </a:solidFill>
            <a:ln>
              <a:solidFill>
                <a:schemeClr val="tx1"/>
              </a:solidFill>
            </a:ln>
            <a:effectLst>
              <a:outerShdw dist="38100" dir="2700000" algn="tl" rotWithShape="0">
                <a:prstClr val="black">
                  <a:alpha val="40000"/>
                </a:prstClr>
              </a:outerShdw>
            </a:effectLst>
          </p:spPr>
          <p:txBody>
            <a:bodyPr anchor="ctr">
              <a:spAutoFit/>
            </a:bodyPr>
            <a:lstStyle/>
            <a:p>
              <a:pPr algn="ctr" fontAlgn="auto">
                <a:spcBef>
                  <a:spcPts val="0"/>
                </a:spcBef>
                <a:spcAft>
                  <a:spcPts val="0"/>
                </a:spcAft>
                <a:defRPr/>
              </a:pPr>
              <a:r>
                <a:rPr lang="en-US" sz="1200" dirty="0"/>
                <a:t>Consumer Affairs Regulation</a:t>
              </a:r>
            </a:p>
          </p:txBody>
        </p:sp>
        <p:sp>
          <p:nvSpPr>
            <p:cNvPr id="20" name="Pie 19"/>
            <p:cNvSpPr/>
            <p:nvPr/>
          </p:nvSpPr>
          <p:spPr bwMode="auto">
            <a:xfrm>
              <a:off x="5773524" y="1296162"/>
              <a:ext cx="547719" cy="547611"/>
            </a:xfrm>
            <a:prstGeom prst="pie">
              <a:avLst>
                <a:gd name="adj1" fmla="val 16183475"/>
                <a:gd name="adj2" fmla="val 10799988"/>
              </a:avLst>
            </a:prstGeom>
            <a:solidFill>
              <a:srgbClr val="75689F"/>
            </a:solidFill>
            <a:ln w="9525" cap="flat" cmpd="sng" algn="ctr">
              <a:solidFill>
                <a:schemeClr val="tx1"/>
              </a:solidFill>
              <a:prstDash val="solid"/>
              <a:round/>
              <a:headEnd type="none" w="med" len="med"/>
              <a:tailEnd type="none" w="med" len="med"/>
            </a:ln>
            <a:effectLst/>
          </p:spPr>
          <p:txBody>
            <a:bodyPr/>
            <a:lstStyle/>
            <a:p>
              <a:pPr algn="r" rtl="1">
                <a:defRPr/>
              </a:pPr>
              <a:endParaRPr lang="en-US" dirty="0"/>
            </a:p>
          </p:txBody>
        </p:sp>
        <p:sp>
          <p:nvSpPr>
            <p:cNvPr id="23" name="TextBox 22"/>
            <p:cNvSpPr txBox="1"/>
            <p:nvPr/>
          </p:nvSpPr>
          <p:spPr>
            <a:xfrm>
              <a:off x="6257740" y="6243703"/>
              <a:ext cx="1600294" cy="461897"/>
            </a:xfrm>
            <a:prstGeom prst="rect">
              <a:avLst/>
            </a:prstGeom>
            <a:solidFill>
              <a:schemeClr val="accent4">
                <a:lumMod val="20000"/>
                <a:lumOff val="80000"/>
              </a:schemeClr>
            </a:solidFill>
            <a:ln>
              <a:solidFill>
                <a:schemeClr val="tx1"/>
              </a:solidFill>
            </a:ln>
            <a:effectLst>
              <a:outerShdw dist="38100" dir="2700000" algn="tl" rotWithShape="0">
                <a:prstClr val="black">
                  <a:alpha val="40000"/>
                </a:prstClr>
              </a:outerShdw>
            </a:effectLst>
          </p:spPr>
          <p:txBody>
            <a:bodyPr anchor="ctr">
              <a:spAutoFit/>
            </a:bodyPr>
            <a:lstStyle/>
            <a:p>
              <a:pPr algn="ctr" fontAlgn="auto">
                <a:spcBef>
                  <a:spcPts val="0"/>
                </a:spcBef>
                <a:spcAft>
                  <a:spcPts val="0"/>
                </a:spcAft>
                <a:defRPr/>
              </a:pPr>
              <a:r>
                <a:rPr lang="en-US" sz="1200" dirty="0"/>
                <a:t>Lebanese National Frequency Table</a:t>
              </a:r>
            </a:p>
          </p:txBody>
        </p:sp>
        <p:sp>
          <p:nvSpPr>
            <p:cNvPr id="24" name="TextBox 23"/>
            <p:cNvSpPr txBox="1"/>
            <p:nvPr/>
          </p:nvSpPr>
          <p:spPr>
            <a:xfrm>
              <a:off x="7143616" y="4877058"/>
              <a:ext cx="2286134" cy="276186"/>
            </a:xfrm>
            <a:prstGeom prst="rect">
              <a:avLst/>
            </a:prstGeom>
            <a:solidFill>
              <a:schemeClr val="accent4">
                <a:lumMod val="20000"/>
                <a:lumOff val="80000"/>
              </a:schemeClr>
            </a:solidFill>
            <a:ln>
              <a:solidFill>
                <a:schemeClr val="tx1"/>
              </a:solidFill>
            </a:ln>
            <a:effectLst>
              <a:outerShdw blurRad="50800" dist="38100" dir="2700000" algn="tl" rotWithShape="0">
                <a:prstClr val="black">
                  <a:alpha val="40000"/>
                </a:prstClr>
              </a:outerShdw>
            </a:effectLst>
          </p:spPr>
          <p:txBody>
            <a:bodyPr anchor="ctr">
              <a:spAutoFit/>
            </a:bodyPr>
            <a:lstStyle/>
            <a:p>
              <a:pPr algn="ctr">
                <a:defRPr/>
              </a:pPr>
              <a:r>
                <a:rPr lang="en-US" sz="1200" dirty="0"/>
                <a:t>National Numbering Plan</a:t>
              </a:r>
            </a:p>
          </p:txBody>
        </p:sp>
        <p:sp>
          <p:nvSpPr>
            <p:cNvPr id="25" name="TextBox 24"/>
            <p:cNvSpPr txBox="1"/>
            <p:nvPr/>
          </p:nvSpPr>
          <p:spPr>
            <a:xfrm>
              <a:off x="5322648" y="2515191"/>
              <a:ext cx="1524089" cy="460310"/>
            </a:xfrm>
            <a:prstGeom prst="rect">
              <a:avLst/>
            </a:prstGeom>
            <a:solidFill>
              <a:schemeClr val="accent4">
                <a:lumMod val="20000"/>
                <a:lumOff val="80000"/>
              </a:schemeClr>
            </a:solidFill>
            <a:ln>
              <a:solidFill>
                <a:schemeClr val="tx1"/>
              </a:solidFill>
            </a:ln>
            <a:effectLst>
              <a:outerShdw dist="38100" dir="2700000" algn="tl" rotWithShape="0">
                <a:prstClr val="black">
                  <a:alpha val="40000"/>
                </a:prstClr>
              </a:outerShdw>
            </a:effectLst>
          </p:spPr>
          <p:txBody>
            <a:bodyPr anchor="ctr">
              <a:spAutoFit/>
            </a:bodyPr>
            <a:lstStyle/>
            <a:p>
              <a:pPr algn="ctr">
                <a:defRPr/>
              </a:pPr>
              <a:r>
                <a:rPr lang="en-US" sz="1200" dirty="0"/>
                <a:t>Liberalization Roadmap</a:t>
              </a:r>
            </a:p>
          </p:txBody>
        </p:sp>
        <p:sp>
          <p:nvSpPr>
            <p:cNvPr id="26" name="TextBox 25"/>
            <p:cNvSpPr txBox="1"/>
            <p:nvPr/>
          </p:nvSpPr>
          <p:spPr>
            <a:xfrm>
              <a:off x="5322648" y="3751679"/>
              <a:ext cx="1539965" cy="461897"/>
            </a:xfrm>
            <a:prstGeom prst="rect">
              <a:avLst/>
            </a:prstGeom>
            <a:solidFill>
              <a:schemeClr val="accent4">
                <a:lumMod val="20000"/>
                <a:lumOff val="80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200" dirty="0"/>
                <a:t>Licensing</a:t>
              </a:r>
            </a:p>
            <a:p>
              <a:pPr algn="ctr" fontAlgn="auto">
                <a:spcBef>
                  <a:spcPts val="0"/>
                </a:spcBef>
                <a:spcAft>
                  <a:spcPts val="0"/>
                </a:spcAft>
                <a:defRPr/>
              </a:pPr>
              <a:r>
                <a:rPr lang="en-US" sz="1200" dirty="0"/>
                <a:t>Regulation </a:t>
              </a:r>
            </a:p>
          </p:txBody>
        </p:sp>
        <p:sp>
          <p:nvSpPr>
            <p:cNvPr id="34" name="TextBox 33"/>
            <p:cNvSpPr txBox="1"/>
            <p:nvPr/>
          </p:nvSpPr>
          <p:spPr>
            <a:xfrm>
              <a:off x="5322648" y="4285004"/>
              <a:ext cx="1524089" cy="277773"/>
            </a:xfrm>
            <a:prstGeom prst="rect">
              <a:avLst/>
            </a:prstGeom>
            <a:solidFill>
              <a:schemeClr val="accent4">
                <a:lumMod val="20000"/>
                <a:lumOff val="80000"/>
              </a:schemeClr>
            </a:solidFill>
            <a:ln>
              <a:solidFill>
                <a:schemeClr val="tx1"/>
              </a:solidFill>
            </a:ln>
            <a:effectLst>
              <a:outerShdw blurRad="50800" dist="38100" dir="2700000" algn="tl" rotWithShape="0">
                <a:prstClr val="black">
                  <a:alpha val="40000"/>
                </a:prstClr>
              </a:outerShdw>
            </a:effectLst>
          </p:spPr>
          <p:txBody>
            <a:bodyPr anchor="ctr">
              <a:spAutoFit/>
            </a:bodyPr>
            <a:lstStyle/>
            <a:p>
              <a:pPr algn="ctr" fontAlgn="auto">
                <a:spcBef>
                  <a:spcPts val="0"/>
                </a:spcBef>
                <a:spcAft>
                  <a:spcPts val="0"/>
                </a:spcAft>
                <a:defRPr/>
              </a:pPr>
              <a:r>
                <a:rPr lang="en-US" sz="1200" dirty="0"/>
                <a:t>Pricing Regulation</a:t>
              </a:r>
            </a:p>
          </p:txBody>
        </p:sp>
        <p:cxnSp>
          <p:nvCxnSpPr>
            <p:cNvPr id="71706" name="Straight Connector 28"/>
            <p:cNvCxnSpPr>
              <a:cxnSpLocks noChangeShapeType="1"/>
              <a:endCxn id="14" idx="0"/>
            </p:cNvCxnSpPr>
            <p:nvPr/>
          </p:nvCxnSpPr>
          <p:spPr bwMode="auto">
            <a:xfrm rot="16200000" flipH="1">
              <a:off x="4726440" y="3399973"/>
              <a:ext cx="4637881" cy="11219"/>
            </a:xfrm>
            <a:prstGeom prst="line">
              <a:avLst/>
            </a:prstGeom>
            <a:noFill/>
            <a:ln w="12700" algn="ctr">
              <a:solidFill>
                <a:srgbClr val="000000"/>
              </a:solidFill>
              <a:round/>
              <a:headEnd/>
              <a:tailEnd/>
            </a:ln>
          </p:spPr>
        </p:cxnSp>
      </p:grpSp>
      <p:sp>
        <p:nvSpPr>
          <p:cNvPr id="30" name="TextBox 29"/>
          <p:cNvSpPr txBox="1"/>
          <p:nvPr/>
        </p:nvSpPr>
        <p:spPr>
          <a:xfrm>
            <a:off x="6629400" y="4557713"/>
            <a:ext cx="2286000" cy="276225"/>
          </a:xfrm>
          <a:prstGeom prst="rect">
            <a:avLst/>
          </a:prstGeom>
          <a:solidFill>
            <a:schemeClr val="accent4">
              <a:lumMod val="20000"/>
              <a:lumOff val="80000"/>
            </a:schemeClr>
          </a:solidFill>
          <a:ln>
            <a:solidFill>
              <a:schemeClr val="tx1"/>
            </a:solidFill>
          </a:ln>
          <a:effectLst>
            <a:outerShdw blurRad="50800" dist="38100" dir="2700000" algn="tl" rotWithShape="0">
              <a:prstClr val="black">
                <a:alpha val="40000"/>
              </a:prstClr>
            </a:outerShdw>
          </a:effectLst>
        </p:spPr>
        <p:txBody>
          <a:bodyPr anchor="ctr">
            <a:spAutoFit/>
          </a:bodyPr>
          <a:lstStyle/>
          <a:p>
            <a:pPr algn="ctr" fontAlgn="auto">
              <a:spcBef>
                <a:spcPts val="0"/>
              </a:spcBef>
              <a:spcAft>
                <a:spcPts val="0"/>
              </a:spcAft>
              <a:defRPr/>
            </a:pPr>
            <a:r>
              <a:rPr lang="en-US" sz="1200" dirty="0"/>
              <a:t>Quality of Service Regulation</a:t>
            </a:r>
          </a:p>
        </p:txBody>
      </p:sp>
      <p:sp>
        <p:nvSpPr>
          <p:cNvPr id="39" name="TextBox 38"/>
          <p:cNvSpPr txBox="1"/>
          <p:nvPr/>
        </p:nvSpPr>
        <p:spPr>
          <a:xfrm>
            <a:off x="6629400" y="5181600"/>
            <a:ext cx="2286000" cy="461963"/>
          </a:xfrm>
          <a:prstGeom prst="rect">
            <a:avLst/>
          </a:prstGeom>
          <a:solidFill>
            <a:schemeClr val="accent4">
              <a:lumMod val="20000"/>
              <a:lumOff val="80000"/>
            </a:schemeClr>
          </a:solidFill>
          <a:ln>
            <a:solidFill>
              <a:schemeClr val="tx1"/>
            </a:solidFill>
          </a:ln>
          <a:effectLst>
            <a:outerShdw blurRad="50800" dist="38100" dir="2700000" algn="tl" rotWithShape="0">
              <a:prstClr val="black">
                <a:alpha val="40000"/>
              </a:prstClr>
            </a:outerShdw>
          </a:effectLst>
        </p:spPr>
        <p:txBody>
          <a:bodyPr anchor="ctr">
            <a:spAutoFit/>
          </a:bodyPr>
          <a:lstStyle/>
          <a:p>
            <a:pPr algn="ctr" fontAlgn="auto">
              <a:spcBef>
                <a:spcPts val="0"/>
              </a:spcBef>
              <a:spcAft>
                <a:spcPts val="0"/>
              </a:spcAft>
              <a:defRPr/>
            </a:pPr>
            <a:r>
              <a:rPr lang="en-US" sz="1200" dirty="0"/>
              <a:t>Regulatory Framework for establishment of call centers</a:t>
            </a:r>
          </a:p>
        </p:txBody>
      </p:sp>
      <p:sp>
        <p:nvSpPr>
          <p:cNvPr id="43" name="Date Placeholder 4"/>
          <p:cNvSpPr txBox="1">
            <a:spLocks/>
          </p:cNvSpPr>
          <p:nvPr/>
        </p:nvSpPr>
        <p:spPr>
          <a:xfrm>
            <a:off x="0" y="6619875"/>
            <a:ext cx="1447800" cy="238125"/>
          </a:xfrm>
          <a:prstGeom prst="rect">
            <a:avLst/>
          </a:prstGeom>
        </p:spPr>
        <p:txBody>
          <a:bodyPr/>
          <a:lstStyle/>
          <a:p>
            <a:pPr algn="r" fontAlgn="auto">
              <a:spcBef>
                <a:spcPts val="0"/>
              </a:spcBef>
              <a:spcAft>
                <a:spcPts val="0"/>
              </a:spcAft>
              <a:defRPr/>
            </a:pPr>
            <a:r>
              <a:rPr lang="en-US" sz="1200" dirty="0">
                <a:solidFill>
                  <a:schemeClr val="accent1">
                    <a:lumMod val="75000"/>
                  </a:schemeClr>
                </a:solidFill>
                <a:latin typeface="Calibri" pitchFamily="34" charset="0"/>
                <a:cs typeface="+mn-cs"/>
              </a:rPr>
              <a:t>3- Nov - 2008</a:t>
            </a:r>
          </a:p>
        </p:txBody>
      </p:sp>
      <p:sp>
        <p:nvSpPr>
          <p:cNvPr id="45" name="TextBox 44"/>
          <p:cNvSpPr txBox="1"/>
          <p:nvPr/>
        </p:nvSpPr>
        <p:spPr bwMode="auto">
          <a:xfrm>
            <a:off x="1828800" y="6581775"/>
            <a:ext cx="4191000" cy="276225"/>
          </a:xfrm>
          <a:prstGeom prst="rect">
            <a:avLst/>
          </a:prstGeom>
          <a:noFill/>
          <a:ln>
            <a:noFill/>
          </a:ln>
        </p:spPr>
        <p:style>
          <a:lnRef idx="2">
            <a:schemeClr val="dk1"/>
          </a:lnRef>
          <a:fillRef idx="1">
            <a:schemeClr val="lt1"/>
          </a:fillRef>
          <a:effectRef idx="0">
            <a:schemeClr val="dk1"/>
          </a:effectRef>
          <a:fontRef idx="minor">
            <a:schemeClr val="dk1"/>
          </a:fontRef>
        </p:style>
        <p:txBody>
          <a:bodyPr anchor="ctr">
            <a:spAutoFit/>
          </a:bodyPr>
          <a:lstStyle/>
          <a:p>
            <a:pPr algn="ctr" fontAlgn="auto">
              <a:spcBef>
                <a:spcPts val="0"/>
              </a:spcBef>
              <a:spcAft>
                <a:spcPts val="0"/>
              </a:spcAft>
              <a:defRPr/>
            </a:pPr>
            <a:r>
              <a:rPr lang="en-US" sz="1200" b="1" i="1" dirty="0">
                <a:solidFill>
                  <a:schemeClr val="accent1"/>
                </a:solidFill>
              </a:rPr>
              <a:t>TRA  Lebanon - Clean and Stable Regulatory Framework</a:t>
            </a:r>
            <a:endParaRPr lang="en-US" sz="1400" b="1" dirty="0">
              <a:solidFill>
                <a:schemeClr val="accent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447800" y="152400"/>
            <a:ext cx="7467600" cy="990600"/>
          </a:xfrm>
          <a:solidFill>
            <a:srgbClr val="8381AD"/>
          </a:solidFill>
        </p:spPr>
        <p:txBody>
          <a:bodyPr>
            <a:noAutofit/>
          </a:bodyPr>
          <a:lstStyle/>
          <a:p>
            <a:pPr marL="0" indent="0" eaLnBrk="1" hangingPunct="1">
              <a:buFont typeface="Arial" pitchFamily="34" charset="0"/>
              <a:buNone/>
              <a:defRPr/>
            </a:pPr>
            <a:r>
              <a:rPr altLang="ar-SA" sz="2400"/>
              <a:t>Draft</a:t>
            </a:r>
            <a:r>
              <a:rPr altLang="ar-SA"/>
              <a:t> </a:t>
            </a:r>
            <a:r>
              <a:rPr altLang="ar-SA" sz="2000" i="1" u="sng"/>
              <a:t>Liberalization Roadmap  </a:t>
            </a:r>
            <a:r>
              <a:rPr altLang="ar-SA"/>
              <a:t>proposes introducing competition across all telecom markets while allowing LibanTelecom some exclusivity over some services</a:t>
            </a:r>
            <a:endParaRPr/>
          </a:p>
        </p:txBody>
      </p:sp>
      <p:graphicFrame>
        <p:nvGraphicFramePr>
          <p:cNvPr id="13" name="Table 12"/>
          <p:cNvGraphicFramePr>
            <a:graphicFrameLocks noGrp="1"/>
          </p:cNvGraphicFramePr>
          <p:nvPr/>
        </p:nvGraphicFramePr>
        <p:xfrm>
          <a:off x="228600" y="1295400"/>
          <a:ext cx="8610599" cy="3200400"/>
        </p:xfrm>
        <a:graphic>
          <a:graphicData uri="http://schemas.openxmlformats.org/drawingml/2006/table">
            <a:tbl>
              <a:tblPr firstRow="1" bandRow="1">
                <a:tableStyleId>{5C22544A-7EE6-4342-B048-85BDC9FD1C3A}</a:tableStyleId>
              </a:tblPr>
              <a:tblGrid>
                <a:gridCol w="1230086"/>
                <a:gridCol w="2196581"/>
                <a:gridCol w="1317949"/>
                <a:gridCol w="966496"/>
                <a:gridCol w="790769"/>
                <a:gridCol w="1054359"/>
                <a:gridCol w="1054359"/>
              </a:tblGrid>
              <a:tr h="340252">
                <a:tc gridSpan="2">
                  <a:txBody>
                    <a:bodyPr/>
                    <a:lstStyle/>
                    <a:p>
                      <a:endParaRPr lang="en-US" sz="1400" dirty="0">
                        <a:solidFill>
                          <a:schemeClr val="tx1"/>
                        </a:solidFill>
                      </a:endParaRPr>
                    </a:p>
                  </a:txBody>
                  <a:tcPr>
                    <a:solidFill>
                      <a:srgbClr val="605E90"/>
                    </a:solidFill>
                  </a:tcPr>
                </a:tc>
                <a:tc hMerge="1">
                  <a:txBody>
                    <a:bodyPr/>
                    <a:lstStyle/>
                    <a:p>
                      <a:endParaRPr lang="en-US" sz="1400" dirty="0">
                        <a:solidFill>
                          <a:schemeClr val="tx1"/>
                        </a:solidFill>
                      </a:endParaRPr>
                    </a:p>
                  </a:txBody>
                  <a:tcP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t>2008</a:t>
                      </a:r>
                      <a:endParaRPr lang="en-US" sz="1400" dirty="0">
                        <a:solidFill>
                          <a:schemeClr val="tx1"/>
                        </a:solidFill>
                      </a:endParaRPr>
                    </a:p>
                  </a:txBody>
                  <a:tcPr>
                    <a:solidFill>
                      <a:srgbClr val="605E90"/>
                    </a:solidFill>
                  </a:tcPr>
                </a:tc>
                <a:tc>
                  <a:txBody>
                    <a:bodyPr/>
                    <a:lstStyle/>
                    <a:p>
                      <a:pPr algn="ctr"/>
                      <a:r>
                        <a:rPr lang="en-US" sz="1400" dirty="0" smtClean="0"/>
                        <a:t>2009</a:t>
                      </a:r>
                      <a:endParaRPr lang="en-US" sz="1400" dirty="0">
                        <a:solidFill>
                          <a:schemeClr val="tx1"/>
                        </a:solidFill>
                      </a:endParaRPr>
                    </a:p>
                  </a:txBody>
                  <a:tcPr>
                    <a:solidFill>
                      <a:srgbClr val="605E90"/>
                    </a:solidFill>
                  </a:tcPr>
                </a:tc>
                <a:tc>
                  <a:txBody>
                    <a:bodyPr/>
                    <a:lstStyle/>
                    <a:p>
                      <a:pPr algn="ctr"/>
                      <a:r>
                        <a:rPr lang="en-US" sz="1400" dirty="0" smtClean="0"/>
                        <a:t>2010</a:t>
                      </a:r>
                      <a:endParaRPr lang="en-US" sz="1400" dirty="0">
                        <a:solidFill>
                          <a:schemeClr val="tx1"/>
                        </a:solidFill>
                      </a:endParaRPr>
                    </a:p>
                  </a:txBody>
                  <a:tcPr>
                    <a:solidFill>
                      <a:srgbClr val="605E90"/>
                    </a:solidFill>
                  </a:tcPr>
                </a:tc>
                <a:tc>
                  <a:txBody>
                    <a:bodyPr/>
                    <a:lstStyle/>
                    <a:p>
                      <a:pPr algn="ctr"/>
                      <a:r>
                        <a:rPr lang="en-US" sz="1400" dirty="0" smtClean="0"/>
                        <a:t>2011</a:t>
                      </a:r>
                      <a:endParaRPr lang="en-US" sz="1400" dirty="0">
                        <a:solidFill>
                          <a:schemeClr val="tx1"/>
                        </a:solidFill>
                      </a:endParaRPr>
                    </a:p>
                  </a:txBody>
                  <a:tcPr>
                    <a:solidFill>
                      <a:srgbClr val="605E90"/>
                    </a:solidFill>
                  </a:tcPr>
                </a:tc>
                <a:tc>
                  <a:txBody>
                    <a:bodyPr/>
                    <a:lstStyle/>
                    <a:p>
                      <a:pPr algn="ctr"/>
                      <a:r>
                        <a:rPr lang="en-US" sz="1400" dirty="0" smtClean="0">
                          <a:solidFill>
                            <a:schemeClr val="bg1"/>
                          </a:solidFill>
                        </a:rPr>
                        <a:t>2012</a:t>
                      </a:r>
                      <a:endParaRPr lang="en-US" sz="1400" dirty="0">
                        <a:solidFill>
                          <a:schemeClr val="bg1"/>
                        </a:solidFill>
                      </a:endParaRPr>
                    </a:p>
                  </a:txBody>
                  <a:tcPr>
                    <a:solidFill>
                      <a:srgbClr val="605E90"/>
                    </a:solidFill>
                  </a:tcPr>
                </a:tc>
              </a:tr>
              <a:tr h="340252">
                <a:tc rowSpan="2">
                  <a:txBody>
                    <a:bodyPr/>
                    <a:lstStyle/>
                    <a:p>
                      <a:r>
                        <a:rPr lang="en-US" sz="1300" dirty="0" smtClean="0"/>
                        <a:t>Mobile</a:t>
                      </a:r>
                      <a:endParaRPr lang="en-US" sz="1300" b="1" dirty="0">
                        <a:solidFill>
                          <a:schemeClr val="tx1"/>
                        </a:solidFill>
                      </a:endParaRPr>
                    </a:p>
                  </a:txBody>
                  <a:tcPr>
                    <a:solidFill>
                      <a:srgbClr val="D8D4E4"/>
                    </a:solidFill>
                  </a:tcPr>
                </a:tc>
                <a:tc>
                  <a:txBody>
                    <a:bodyPr/>
                    <a:lstStyle/>
                    <a:p>
                      <a:r>
                        <a:rPr lang="en-US" sz="1300" dirty="0" smtClean="0"/>
                        <a:t>Network Operator</a:t>
                      </a:r>
                      <a:endParaRPr lang="en-US" sz="1300" b="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r>
              <a:tr h="393320">
                <a:tc vMerge="1">
                  <a:txBody>
                    <a:bodyPr/>
                    <a:lstStyle/>
                    <a:p>
                      <a:endParaRPr lang="en-US"/>
                    </a:p>
                  </a:txBody>
                  <a:tcPr/>
                </a:tc>
                <a:tc>
                  <a:txBody>
                    <a:bodyPr/>
                    <a:lstStyle/>
                    <a:p>
                      <a:r>
                        <a:rPr lang="en-US" sz="1300" dirty="0" smtClean="0"/>
                        <a:t>Virtual Network  MNVOs</a:t>
                      </a:r>
                      <a:endParaRPr lang="en-US" sz="1300" b="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r>
              <a:tr h="340252">
                <a:tc rowSpan="2">
                  <a:txBody>
                    <a:bodyPr/>
                    <a:lstStyle/>
                    <a:p>
                      <a:r>
                        <a:rPr lang="en-US" sz="1300" dirty="0" smtClean="0"/>
                        <a:t>PSTN/ Basic Telephony</a:t>
                      </a:r>
                      <a:endParaRPr lang="en-US" sz="1300" dirty="0">
                        <a:solidFill>
                          <a:schemeClr val="tx1"/>
                        </a:solidFill>
                      </a:endParaRPr>
                    </a:p>
                  </a:txBody>
                  <a:tcPr>
                    <a:solidFill>
                      <a:srgbClr val="D8D4E4"/>
                    </a:solidFill>
                  </a:tcPr>
                </a:tc>
                <a:tc>
                  <a:txBody>
                    <a:bodyPr/>
                    <a:lstStyle/>
                    <a:p>
                      <a:r>
                        <a:rPr lang="en-US" sz="1300" dirty="0" smtClean="0"/>
                        <a:t>Network Operator </a:t>
                      </a:r>
                      <a:endParaRPr lang="en-US" sz="1300" b="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r>
              <a:tr h="340252">
                <a:tc vMerge="1">
                  <a:txBody>
                    <a:bodyPr/>
                    <a:lstStyle/>
                    <a:p>
                      <a:endParaRPr lang="en-US"/>
                    </a:p>
                  </a:txBody>
                  <a:tcPr/>
                </a:tc>
                <a:tc>
                  <a:txBody>
                    <a:bodyPr/>
                    <a:lstStyle/>
                    <a:p>
                      <a:r>
                        <a:rPr lang="en-US" sz="1300" dirty="0" smtClean="0"/>
                        <a:t>Reseller</a:t>
                      </a:r>
                      <a:r>
                        <a:rPr lang="en-US" sz="1300" baseline="0" dirty="0" smtClean="0"/>
                        <a:t> </a:t>
                      </a:r>
                      <a:endParaRPr lang="en-US" sz="130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r>
              <a:tr h="372248">
                <a:tc rowSpan="2">
                  <a:txBody>
                    <a:bodyPr/>
                    <a:lstStyle/>
                    <a:p>
                      <a:r>
                        <a:rPr lang="en-US" sz="1300" dirty="0" smtClean="0"/>
                        <a:t>Broadband</a:t>
                      </a:r>
                      <a:endParaRPr lang="en-US" sz="1300" b="1" dirty="0">
                        <a:solidFill>
                          <a:schemeClr val="tx1"/>
                        </a:solidFill>
                      </a:endParaRPr>
                    </a:p>
                  </a:txBody>
                  <a:tcPr anchor="ctr">
                    <a:solidFill>
                      <a:srgbClr val="D8D4E4"/>
                    </a:solidFill>
                  </a:tcPr>
                </a:tc>
                <a:tc>
                  <a:txBody>
                    <a:bodyPr/>
                    <a:lstStyle/>
                    <a:p>
                      <a:pPr algn="l" rtl="0"/>
                      <a:r>
                        <a:rPr lang="en-US" sz="1300" dirty="0" smtClean="0"/>
                        <a:t>Access</a:t>
                      </a:r>
                      <a:endParaRPr lang="en-US" sz="1300" b="0" dirty="0">
                        <a:solidFill>
                          <a:schemeClr val="tx1"/>
                        </a:solidFill>
                      </a:endParaRPr>
                    </a:p>
                  </a:txBody>
                  <a:tcPr anchor="ctr">
                    <a:solidFill>
                      <a:srgbClr val="D8D4E4"/>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US" sz="1400" b="0" dirty="0" smtClean="0">
                        <a:solidFill>
                          <a:schemeClr val="tx1"/>
                        </a:solidFill>
                      </a:endParaRPr>
                    </a:p>
                  </a:txBody>
                  <a:tcPr anchor="ctr">
                    <a:solidFill>
                      <a:srgbClr val="D8D4E4"/>
                    </a:solidFill>
                  </a:tcPr>
                </a:tc>
                <a:tc>
                  <a:txBody>
                    <a:bodyPr/>
                    <a:lstStyle/>
                    <a:p>
                      <a:pPr algn="ctr"/>
                      <a:endParaRPr lang="en-US" sz="1400" dirty="0">
                        <a:solidFill>
                          <a:schemeClr val="tx1"/>
                        </a:solidFill>
                      </a:endParaRPr>
                    </a:p>
                  </a:txBody>
                  <a:tcPr anchor="ctr">
                    <a:solidFill>
                      <a:srgbClr val="D8D4E4"/>
                    </a:solidFill>
                  </a:tcPr>
                </a:tc>
                <a:tc>
                  <a:txBody>
                    <a:bodyPr/>
                    <a:lstStyle/>
                    <a:p>
                      <a:pPr algn="ctr"/>
                      <a:endParaRPr lang="en-US" sz="1400" dirty="0">
                        <a:solidFill>
                          <a:schemeClr val="tx1"/>
                        </a:solidFill>
                      </a:endParaRPr>
                    </a:p>
                  </a:txBody>
                  <a:tcPr anchor="ctr">
                    <a:solidFill>
                      <a:srgbClr val="D8D4E4"/>
                    </a:solidFill>
                  </a:tcPr>
                </a:tc>
                <a:tc>
                  <a:txBody>
                    <a:bodyPr/>
                    <a:lstStyle/>
                    <a:p>
                      <a:pPr algn="ctr"/>
                      <a:endParaRPr lang="en-US" sz="1400" dirty="0">
                        <a:solidFill>
                          <a:schemeClr val="tx1"/>
                        </a:solidFill>
                      </a:endParaRPr>
                    </a:p>
                  </a:txBody>
                  <a:tcPr anchor="ctr">
                    <a:solidFill>
                      <a:srgbClr val="D8D4E4"/>
                    </a:solidFill>
                  </a:tcPr>
                </a:tc>
                <a:tc>
                  <a:txBody>
                    <a:bodyPr/>
                    <a:lstStyle/>
                    <a:p>
                      <a:pPr algn="ctr"/>
                      <a:endParaRPr lang="en-US" sz="1400" dirty="0">
                        <a:solidFill>
                          <a:schemeClr val="tx1"/>
                        </a:solidFill>
                      </a:endParaRPr>
                    </a:p>
                  </a:txBody>
                  <a:tcPr anchor="ctr">
                    <a:solidFill>
                      <a:srgbClr val="D8D4E4"/>
                    </a:solidFill>
                  </a:tcPr>
                </a:tc>
              </a:tr>
              <a:tr h="340252">
                <a:tc vMerge="1">
                  <a:txBody>
                    <a:bodyPr/>
                    <a:lstStyle/>
                    <a:p>
                      <a:endParaRPr lang="en-US"/>
                    </a:p>
                  </a:txBody>
                  <a:tcPr/>
                </a:tc>
                <a:tc>
                  <a:txBody>
                    <a:bodyPr/>
                    <a:lstStyle/>
                    <a:p>
                      <a:r>
                        <a:rPr lang="en-US" sz="1300" dirty="0" smtClean="0"/>
                        <a:t>National  </a:t>
                      </a:r>
                      <a:endParaRPr lang="en-US" sz="1300" b="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r>
              <a:tr h="393320">
                <a:tc rowSpan="2">
                  <a:txBody>
                    <a:bodyPr/>
                    <a:lstStyle/>
                    <a:p>
                      <a:r>
                        <a:rPr lang="en-US" sz="1300" dirty="0" smtClean="0"/>
                        <a:t>International Access</a:t>
                      </a:r>
                      <a:endParaRPr lang="en-US" sz="1300" b="1" dirty="0">
                        <a:solidFill>
                          <a:schemeClr val="tx1"/>
                        </a:solidFill>
                      </a:endParaRPr>
                    </a:p>
                  </a:txBody>
                  <a:tcPr>
                    <a:solidFill>
                      <a:srgbClr val="D8D4E4"/>
                    </a:solidFill>
                  </a:tcPr>
                </a:tc>
                <a:tc>
                  <a:txBody>
                    <a:bodyPr/>
                    <a:lstStyle/>
                    <a:p>
                      <a:r>
                        <a:rPr lang="en-US" sz="1300" dirty="0" smtClean="0"/>
                        <a:t>Facilities Service Provider</a:t>
                      </a:r>
                      <a:r>
                        <a:rPr lang="en-US" sz="1300" baseline="0" dirty="0" smtClean="0"/>
                        <a:t> </a:t>
                      </a:r>
                      <a:endParaRPr lang="en-US" sz="1300" b="0" dirty="0">
                        <a:solidFill>
                          <a:schemeClr val="tx1"/>
                        </a:solidFill>
                      </a:endParaRPr>
                    </a:p>
                  </a:txBody>
                  <a:tcPr>
                    <a:solidFill>
                      <a:srgbClr val="C2B9D1"/>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r>
              <a:tr h="340252">
                <a:tc vMerge="1">
                  <a:txBody>
                    <a:bodyPr/>
                    <a:lstStyle/>
                    <a:p>
                      <a:endParaRPr lang="en-US"/>
                    </a:p>
                  </a:txBody>
                  <a:tcPr/>
                </a:tc>
                <a:tc>
                  <a:txBody>
                    <a:bodyPr/>
                    <a:lstStyle/>
                    <a:p>
                      <a:r>
                        <a:rPr lang="en-US" sz="1300" dirty="0" smtClean="0"/>
                        <a:t>Reseller</a:t>
                      </a:r>
                      <a:r>
                        <a:rPr lang="en-US" sz="1300" baseline="0" dirty="0" smtClean="0"/>
                        <a:t> </a:t>
                      </a:r>
                      <a:endParaRPr lang="en-US" sz="1300" b="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r>
                        <a:rPr lang="en-US" sz="1400" kern="1200" noProof="0" dirty="0" smtClean="0"/>
                        <a:t> </a:t>
                      </a:r>
                      <a:endParaRPr lang="en-US" sz="140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r>
            </a:tbl>
          </a:graphicData>
        </a:graphic>
      </p:graphicFrame>
      <p:cxnSp>
        <p:nvCxnSpPr>
          <p:cNvPr id="14" name="Straight Connector 13"/>
          <p:cNvCxnSpPr/>
          <p:nvPr/>
        </p:nvCxnSpPr>
        <p:spPr bwMode="auto">
          <a:xfrm>
            <a:off x="4318000" y="1825625"/>
            <a:ext cx="4445000" cy="4763"/>
          </a:xfrm>
          <a:prstGeom prst="line">
            <a:avLst/>
          </a:prstGeom>
          <a:ln>
            <a:headEnd type="none" w="med" len="med"/>
            <a:tailEnd type="none" w="med" len="med"/>
          </a:ln>
        </p:spPr>
        <p:style>
          <a:lnRef idx="3">
            <a:schemeClr val="accent4"/>
          </a:lnRef>
          <a:fillRef idx="0">
            <a:schemeClr val="accent4"/>
          </a:fillRef>
          <a:effectRef idx="2">
            <a:schemeClr val="accent4"/>
          </a:effectRef>
          <a:fontRef idx="minor">
            <a:schemeClr val="tx1"/>
          </a:fontRef>
        </p:style>
      </p:cxnSp>
      <p:sp>
        <p:nvSpPr>
          <p:cNvPr id="72785" name="Isosceles Triangle 11"/>
          <p:cNvSpPr>
            <a:spLocks noChangeArrowheads="1"/>
          </p:cNvSpPr>
          <p:nvPr/>
        </p:nvSpPr>
        <p:spPr bwMode="auto">
          <a:xfrm>
            <a:off x="5181600" y="1676400"/>
            <a:ext cx="481013" cy="306388"/>
          </a:xfrm>
          <a:prstGeom prst="triangle">
            <a:avLst>
              <a:gd name="adj" fmla="val 50000"/>
            </a:avLst>
          </a:prstGeom>
          <a:solidFill>
            <a:srgbClr val="E3FBBD"/>
          </a:solidFill>
          <a:ln w="9525" algn="ctr">
            <a:solidFill>
              <a:schemeClr val="tx1"/>
            </a:solidFill>
            <a:round/>
            <a:headEnd/>
            <a:tailEnd/>
          </a:ln>
        </p:spPr>
        <p:txBody>
          <a:bodyPr lIns="0" tIns="0" rIns="0" anchor="ctr"/>
          <a:lstStyle/>
          <a:p>
            <a:pPr algn="ctr"/>
            <a:r>
              <a:rPr lang="en-US" sz="1100" b="1"/>
              <a:t>3</a:t>
            </a:r>
          </a:p>
        </p:txBody>
      </p:sp>
      <p:cxnSp>
        <p:nvCxnSpPr>
          <p:cNvPr id="16" name="Straight Connector 15"/>
          <p:cNvCxnSpPr/>
          <p:nvPr/>
        </p:nvCxnSpPr>
        <p:spPr bwMode="auto">
          <a:xfrm>
            <a:off x="4318000" y="2174875"/>
            <a:ext cx="4445000" cy="1588"/>
          </a:xfrm>
          <a:prstGeom prst="line">
            <a:avLst/>
          </a:prstGeom>
          <a:ln>
            <a:headEnd type="none" w="med" len="med"/>
            <a:tailEnd type="none" w="med" len="med"/>
          </a:ln>
        </p:spPr>
        <p:style>
          <a:lnRef idx="3">
            <a:schemeClr val="accent4"/>
          </a:lnRef>
          <a:fillRef idx="0">
            <a:schemeClr val="accent4"/>
          </a:fillRef>
          <a:effectRef idx="2">
            <a:schemeClr val="accent4"/>
          </a:effectRef>
          <a:fontRef idx="minor">
            <a:schemeClr val="tx1"/>
          </a:fontRef>
        </p:style>
      </p:cxnSp>
      <p:sp>
        <p:nvSpPr>
          <p:cNvPr id="23" name="Rectangle 2" descr="Wide downward diagonal"/>
          <p:cNvSpPr>
            <a:spLocks noChangeArrowheads="1"/>
          </p:cNvSpPr>
          <p:nvPr/>
        </p:nvSpPr>
        <p:spPr bwMode="auto">
          <a:xfrm>
            <a:off x="6629400" y="2133600"/>
            <a:ext cx="200025" cy="161925"/>
          </a:xfrm>
          <a:prstGeom prst="rect">
            <a:avLst/>
          </a:prstGeom>
          <a:gradFill>
            <a:gsLst>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lgn="ctr">
            <a:solidFill>
              <a:srgbClr val="000000"/>
            </a:solidFill>
            <a:miter lim="800000"/>
            <a:headEnd/>
            <a:tailEnd/>
          </a:ln>
        </p:spPr>
        <p:txBody>
          <a:bodyPr lIns="45720" rIns="45720" anchor="ctr"/>
          <a:lstStyle/>
          <a:p>
            <a:pPr>
              <a:defRPr/>
            </a:pPr>
            <a:endParaRPr lang="de-DE" sz="1200"/>
          </a:p>
        </p:txBody>
      </p:sp>
      <p:cxnSp>
        <p:nvCxnSpPr>
          <p:cNvPr id="24" name="Straight Connector 23"/>
          <p:cNvCxnSpPr/>
          <p:nvPr/>
        </p:nvCxnSpPr>
        <p:spPr bwMode="auto">
          <a:xfrm>
            <a:off x="4318000" y="2520950"/>
            <a:ext cx="4445000" cy="1588"/>
          </a:xfrm>
          <a:prstGeom prst="line">
            <a:avLst/>
          </a:prstGeom>
          <a:ln>
            <a:headEnd type="none" w="med" len="med"/>
            <a:tailEnd type="none" w="med" len="med"/>
          </a:ln>
        </p:spPr>
        <p:style>
          <a:lnRef idx="3">
            <a:schemeClr val="accent4"/>
          </a:lnRef>
          <a:fillRef idx="0">
            <a:schemeClr val="accent4"/>
          </a:fillRef>
          <a:effectRef idx="2">
            <a:schemeClr val="accent4"/>
          </a:effectRef>
          <a:fontRef idx="minor">
            <a:schemeClr val="tx1"/>
          </a:fontRef>
        </p:style>
      </p:cxnSp>
      <p:sp>
        <p:nvSpPr>
          <p:cNvPr id="25" name="Rectangle 2" descr="Wide downward diagonal"/>
          <p:cNvSpPr>
            <a:spLocks noChangeArrowheads="1"/>
          </p:cNvSpPr>
          <p:nvPr/>
        </p:nvSpPr>
        <p:spPr bwMode="auto">
          <a:xfrm>
            <a:off x="7239000" y="2438400"/>
            <a:ext cx="200025" cy="161925"/>
          </a:xfrm>
          <a:prstGeom prst="rect">
            <a:avLst/>
          </a:prstGeom>
          <a:gradFill>
            <a:gsLst>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lgn="ctr">
            <a:solidFill>
              <a:srgbClr val="000000"/>
            </a:solidFill>
            <a:miter lim="800000"/>
            <a:headEnd/>
            <a:tailEnd/>
          </a:ln>
        </p:spPr>
        <p:txBody>
          <a:bodyPr lIns="45720" rIns="45720" anchor="ctr"/>
          <a:lstStyle/>
          <a:p>
            <a:pPr>
              <a:defRPr/>
            </a:pPr>
            <a:endParaRPr lang="de-DE" sz="1200"/>
          </a:p>
        </p:txBody>
      </p:sp>
      <p:sp>
        <p:nvSpPr>
          <p:cNvPr id="72790" name="Isosceles Triangle 31"/>
          <p:cNvSpPr>
            <a:spLocks noChangeArrowheads="1"/>
          </p:cNvSpPr>
          <p:nvPr/>
        </p:nvSpPr>
        <p:spPr bwMode="auto">
          <a:xfrm>
            <a:off x="4724400" y="2362200"/>
            <a:ext cx="479425" cy="306388"/>
          </a:xfrm>
          <a:prstGeom prst="triangle">
            <a:avLst>
              <a:gd name="adj" fmla="val 50000"/>
            </a:avLst>
          </a:prstGeom>
          <a:solidFill>
            <a:srgbClr val="E3FBBD"/>
          </a:solidFill>
          <a:ln w="9525" algn="ctr">
            <a:solidFill>
              <a:schemeClr val="tx1"/>
            </a:solidFill>
            <a:round/>
            <a:headEnd/>
            <a:tailEnd/>
          </a:ln>
        </p:spPr>
        <p:txBody>
          <a:bodyPr lIns="0" tIns="0" rIns="0" anchor="ctr"/>
          <a:lstStyle/>
          <a:p>
            <a:pPr algn="ctr"/>
            <a:r>
              <a:rPr lang="en-US" sz="1100" b="1"/>
              <a:t>1</a:t>
            </a:r>
          </a:p>
        </p:txBody>
      </p:sp>
      <p:cxnSp>
        <p:nvCxnSpPr>
          <p:cNvPr id="31" name="Straight Connector 30"/>
          <p:cNvCxnSpPr/>
          <p:nvPr/>
        </p:nvCxnSpPr>
        <p:spPr bwMode="auto">
          <a:xfrm>
            <a:off x="4322763" y="3581400"/>
            <a:ext cx="4445000" cy="9525"/>
          </a:xfrm>
          <a:prstGeom prst="line">
            <a:avLst/>
          </a:prstGeom>
          <a:ln>
            <a:headEnd type="none" w="med" len="med"/>
            <a:tailEnd type="none" w="med" len="med"/>
          </a:ln>
        </p:spPr>
        <p:style>
          <a:lnRef idx="3">
            <a:schemeClr val="accent4"/>
          </a:lnRef>
          <a:fillRef idx="0">
            <a:schemeClr val="accent4"/>
          </a:fillRef>
          <a:effectRef idx="2">
            <a:schemeClr val="accent4"/>
          </a:effectRef>
          <a:fontRef idx="minor">
            <a:schemeClr val="tx1"/>
          </a:fontRef>
        </p:style>
      </p:cxnSp>
      <p:sp>
        <p:nvSpPr>
          <p:cNvPr id="72792" name="Isosceles Triangle 43"/>
          <p:cNvSpPr>
            <a:spLocks noChangeArrowheads="1"/>
          </p:cNvSpPr>
          <p:nvPr/>
        </p:nvSpPr>
        <p:spPr bwMode="auto">
          <a:xfrm>
            <a:off x="4876800" y="3427413"/>
            <a:ext cx="481013" cy="306387"/>
          </a:xfrm>
          <a:prstGeom prst="triangle">
            <a:avLst>
              <a:gd name="adj" fmla="val 50000"/>
            </a:avLst>
          </a:prstGeom>
          <a:solidFill>
            <a:srgbClr val="E3FBBD"/>
          </a:solidFill>
          <a:ln w="9525" algn="ctr">
            <a:solidFill>
              <a:schemeClr val="tx1"/>
            </a:solidFill>
            <a:round/>
            <a:headEnd/>
            <a:tailEnd/>
          </a:ln>
        </p:spPr>
        <p:txBody>
          <a:bodyPr lIns="0" tIns="0" rIns="0" anchor="ctr"/>
          <a:lstStyle/>
          <a:p>
            <a:pPr algn="ctr"/>
            <a:endParaRPr lang="en-US" sz="1100" b="1"/>
          </a:p>
        </p:txBody>
      </p:sp>
      <p:sp>
        <p:nvSpPr>
          <p:cNvPr id="33" name="Rectangle 2"/>
          <p:cNvSpPr>
            <a:spLocks noChangeArrowheads="1"/>
          </p:cNvSpPr>
          <p:nvPr/>
        </p:nvSpPr>
        <p:spPr bwMode="auto">
          <a:xfrm>
            <a:off x="7239000" y="3505200"/>
            <a:ext cx="200247" cy="162360"/>
          </a:xfrm>
          <a:prstGeom prst="rect">
            <a:avLst/>
          </a:prstGeom>
          <a:gradFill flip="none" rotWithShape="1">
            <a:gsLst>
              <a:gs pos="0">
                <a:schemeClr val="accent1">
                  <a:tint val="66000"/>
                  <a:satMod val="160000"/>
                </a:schemeClr>
              </a:gs>
              <a:gs pos="0">
                <a:schemeClr val="accent1">
                  <a:tint val="66000"/>
                  <a:satMod val="160000"/>
                </a:schemeClr>
              </a:gs>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ln w="9525" algn="ctr">
            <a:solidFill>
              <a:srgbClr val="000000"/>
            </a:solidFill>
            <a:miter lim="800000"/>
            <a:headEnd/>
            <a:tailEnd/>
          </a:ln>
        </p:spPr>
        <p:txBody>
          <a:bodyPr lIns="45720" rIns="45720" anchor="ctr"/>
          <a:lstStyle/>
          <a:p>
            <a:pPr>
              <a:defRPr/>
            </a:pPr>
            <a:endParaRPr lang="de-DE" sz="1200"/>
          </a:p>
        </p:txBody>
      </p:sp>
      <p:cxnSp>
        <p:nvCxnSpPr>
          <p:cNvPr id="34" name="Straight Connector 33"/>
          <p:cNvCxnSpPr/>
          <p:nvPr/>
        </p:nvCxnSpPr>
        <p:spPr bwMode="auto">
          <a:xfrm>
            <a:off x="4318000" y="3983038"/>
            <a:ext cx="4445000" cy="3175"/>
          </a:xfrm>
          <a:prstGeom prst="line">
            <a:avLst/>
          </a:prstGeom>
          <a:ln>
            <a:headEnd type="none" w="med" len="med"/>
            <a:tailEnd type="none" w="med" len="med"/>
          </a:ln>
        </p:spPr>
        <p:style>
          <a:lnRef idx="3">
            <a:schemeClr val="accent4"/>
          </a:lnRef>
          <a:fillRef idx="0">
            <a:schemeClr val="accent4"/>
          </a:fillRef>
          <a:effectRef idx="2">
            <a:schemeClr val="accent4"/>
          </a:effectRef>
          <a:fontRef idx="minor">
            <a:schemeClr val="tx1"/>
          </a:fontRef>
        </p:style>
      </p:cxnSp>
      <p:sp>
        <p:nvSpPr>
          <p:cNvPr id="35" name="TextBox 34"/>
          <p:cNvSpPr txBox="1"/>
          <p:nvPr/>
        </p:nvSpPr>
        <p:spPr bwMode="auto">
          <a:xfrm>
            <a:off x="5029200" y="3749675"/>
            <a:ext cx="600075" cy="276225"/>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spAutoFit/>
          </a:bodyPr>
          <a:lstStyle/>
          <a:p>
            <a:pPr fontAlgn="auto">
              <a:spcBef>
                <a:spcPts val="0"/>
              </a:spcBef>
              <a:spcAft>
                <a:spcPts val="0"/>
              </a:spcAft>
              <a:defRPr/>
            </a:pPr>
            <a:r>
              <a:rPr lang="en-US" sz="1200" b="1" dirty="0">
                <a:solidFill>
                  <a:schemeClr val="tx1"/>
                </a:solidFill>
              </a:rPr>
              <a:t>***</a:t>
            </a:r>
          </a:p>
        </p:txBody>
      </p:sp>
      <p:sp>
        <p:nvSpPr>
          <p:cNvPr id="72798" name="Isosceles Triangle 51"/>
          <p:cNvSpPr>
            <a:spLocks noChangeArrowheads="1"/>
          </p:cNvSpPr>
          <p:nvPr/>
        </p:nvSpPr>
        <p:spPr bwMode="auto">
          <a:xfrm>
            <a:off x="4800600" y="3810000"/>
            <a:ext cx="479425" cy="306388"/>
          </a:xfrm>
          <a:prstGeom prst="triangle">
            <a:avLst>
              <a:gd name="adj" fmla="val 50000"/>
            </a:avLst>
          </a:prstGeom>
          <a:solidFill>
            <a:srgbClr val="E3FBBD"/>
          </a:solidFill>
          <a:ln w="9525" algn="ctr">
            <a:solidFill>
              <a:schemeClr val="tx1"/>
            </a:solidFill>
            <a:round/>
            <a:headEnd/>
            <a:tailEnd/>
          </a:ln>
        </p:spPr>
        <p:txBody>
          <a:bodyPr lIns="0" tIns="0" rIns="0" bIns="0" anchor="ctr"/>
          <a:lstStyle/>
          <a:p>
            <a:pPr algn="ctr"/>
            <a:r>
              <a:rPr lang="en-US" sz="1100" b="1"/>
              <a:t>5+</a:t>
            </a:r>
          </a:p>
        </p:txBody>
      </p:sp>
      <p:cxnSp>
        <p:nvCxnSpPr>
          <p:cNvPr id="37" name="Straight Connector 36"/>
          <p:cNvCxnSpPr/>
          <p:nvPr/>
        </p:nvCxnSpPr>
        <p:spPr bwMode="auto">
          <a:xfrm>
            <a:off x="4318000" y="4321175"/>
            <a:ext cx="4445000" cy="3175"/>
          </a:xfrm>
          <a:prstGeom prst="line">
            <a:avLst/>
          </a:prstGeom>
          <a:ln>
            <a:headEnd type="none" w="med" len="med"/>
            <a:tailEnd type="none" w="med" len="med"/>
          </a:ln>
        </p:spPr>
        <p:style>
          <a:lnRef idx="3">
            <a:schemeClr val="accent4"/>
          </a:lnRef>
          <a:fillRef idx="0">
            <a:schemeClr val="accent4"/>
          </a:fillRef>
          <a:effectRef idx="2">
            <a:schemeClr val="accent4"/>
          </a:effectRef>
          <a:fontRef idx="minor">
            <a:schemeClr val="tx1"/>
          </a:fontRef>
        </p:style>
      </p:cxnSp>
      <p:sp>
        <p:nvSpPr>
          <p:cNvPr id="72800" name="Oval 54"/>
          <p:cNvSpPr>
            <a:spLocks noChangeArrowheads="1"/>
          </p:cNvSpPr>
          <p:nvPr/>
        </p:nvSpPr>
        <p:spPr bwMode="auto">
          <a:xfrm>
            <a:off x="6048375" y="4222750"/>
            <a:ext cx="200025" cy="177800"/>
          </a:xfrm>
          <a:prstGeom prst="ellipse">
            <a:avLst/>
          </a:prstGeom>
          <a:solidFill>
            <a:srgbClr val="E3FBBD"/>
          </a:solidFill>
          <a:ln w="9525" algn="ctr">
            <a:solidFill>
              <a:schemeClr val="tx1"/>
            </a:solidFill>
            <a:round/>
            <a:headEnd/>
            <a:tailEnd/>
          </a:ln>
        </p:spPr>
        <p:txBody>
          <a:bodyPr/>
          <a:lstStyle/>
          <a:p>
            <a:endParaRPr lang="de-DE" sz="1200" b="1"/>
          </a:p>
        </p:txBody>
      </p:sp>
      <p:sp>
        <p:nvSpPr>
          <p:cNvPr id="39" name="Rectangle 2"/>
          <p:cNvSpPr>
            <a:spLocks noChangeArrowheads="1"/>
          </p:cNvSpPr>
          <p:nvPr/>
        </p:nvSpPr>
        <p:spPr bwMode="auto">
          <a:xfrm>
            <a:off x="7239000" y="3886200"/>
            <a:ext cx="200247" cy="162360"/>
          </a:xfrm>
          <a:prstGeom prst="rect">
            <a:avLst/>
          </a:prstGeom>
          <a:gradFill flip="none" rotWithShape="1">
            <a:gsLst>
              <a:gs pos="0">
                <a:schemeClr val="accent1">
                  <a:tint val="66000"/>
                  <a:satMod val="160000"/>
                </a:schemeClr>
              </a:gs>
              <a:gs pos="0">
                <a:schemeClr val="accent1">
                  <a:tint val="66000"/>
                  <a:satMod val="160000"/>
                </a:schemeClr>
              </a:gs>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ln w="9525" algn="ctr">
            <a:solidFill>
              <a:srgbClr val="000000"/>
            </a:solidFill>
            <a:miter lim="800000"/>
            <a:headEnd/>
            <a:tailEnd/>
          </a:ln>
        </p:spPr>
        <p:txBody>
          <a:bodyPr lIns="45720" rIns="45720" anchor="ctr"/>
          <a:lstStyle/>
          <a:p>
            <a:pPr>
              <a:defRPr/>
            </a:pPr>
            <a:endParaRPr lang="de-DE" sz="1200"/>
          </a:p>
        </p:txBody>
      </p:sp>
      <p:sp>
        <p:nvSpPr>
          <p:cNvPr id="42" name="TextBox 41"/>
          <p:cNvSpPr txBox="1"/>
          <p:nvPr/>
        </p:nvSpPr>
        <p:spPr bwMode="auto">
          <a:xfrm>
            <a:off x="5054600" y="3355975"/>
            <a:ext cx="466725" cy="276225"/>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spAutoFit/>
          </a:bodyPr>
          <a:lstStyle/>
          <a:p>
            <a:pPr fontAlgn="auto">
              <a:spcBef>
                <a:spcPts val="0"/>
              </a:spcBef>
              <a:spcAft>
                <a:spcPts val="0"/>
              </a:spcAft>
              <a:defRPr/>
            </a:pPr>
            <a:r>
              <a:rPr lang="en-US" sz="1200" b="1" dirty="0">
                <a:solidFill>
                  <a:schemeClr val="tx1"/>
                </a:solidFill>
              </a:rPr>
              <a:t>**</a:t>
            </a:r>
          </a:p>
        </p:txBody>
      </p:sp>
      <p:sp>
        <p:nvSpPr>
          <p:cNvPr id="45" name="TextBox 44"/>
          <p:cNvSpPr txBox="1"/>
          <p:nvPr/>
        </p:nvSpPr>
        <p:spPr bwMode="auto">
          <a:xfrm>
            <a:off x="228600" y="5410200"/>
            <a:ext cx="8305800" cy="914400"/>
          </a:xfrm>
          <a:prstGeom prst="rect">
            <a:avLst/>
          </a:prstGeom>
          <a:noFill/>
          <a:ln w="9525" cap="flat" cmpd="sng" algn="ctr">
            <a:noFill/>
            <a:prstDash val="solid"/>
            <a:round/>
            <a:headEnd type="none" w="med" len="med"/>
            <a:tailEnd type="none" w="med" len="med"/>
          </a:ln>
          <a:effectLst/>
        </p:spPr>
        <p:txBody>
          <a:bodyPr tIns="47891" rIns="9144" bIns="47891" anchor="ctr"/>
          <a:lstStyle/>
          <a:p>
            <a:pPr marL="342900" indent="-342900" fontAlgn="auto">
              <a:spcBef>
                <a:spcPts val="0"/>
              </a:spcBef>
              <a:spcAft>
                <a:spcPts val="0"/>
              </a:spcAft>
              <a:buFont typeface="Wingdings" pitchFamily="2" charset="2"/>
              <a:buChar char="§"/>
              <a:defRPr/>
            </a:pPr>
            <a:endParaRPr lang="en-GB" sz="1200" dirty="0">
              <a:latin typeface="+mn-lt"/>
            </a:endParaRPr>
          </a:p>
          <a:p>
            <a:pPr fontAlgn="auto">
              <a:spcBef>
                <a:spcPts val="0"/>
              </a:spcBef>
              <a:spcAft>
                <a:spcPts val="0"/>
              </a:spcAft>
              <a:defRPr/>
            </a:pPr>
            <a:r>
              <a:rPr lang="en-US" sz="1200" dirty="0">
                <a:latin typeface="+mn-lt"/>
              </a:rPr>
              <a:t>*  </a:t>
            </a:r>
            <a:r>
              <a:rPr lang="en-US" sz="1200" dirty="0" err="1">
                <a:latin typeface="+mn-lt"/>
              </a:rPr>
              <a:t>Liban</a:t>
            </a:r>
            <a:r>
              <a:rPr lang="en-US" sz="1200" dirty="0">
                <a:latin typeface="+mn-lt"/>
              </a:rPr>
              <a:t> Telecom expected</a:t>
            </a:r>
          </a:p>
          <a:p>
            <a:pPr fontAlgn="auto">
              <a:spcBef>
                <a:spcPts val="0"/>
              </a:spcBef>
              <a:spcAft>
                <a:spcPts val="0"/>
              </a:spcAft>
              <a:defRPr/>
            </a:pPr>
            <a:r>
              <a:rPr lang="en-US" sz="1200" dirty="0">
                <a:latin typeface="+mn-lt"/>
              </a:rPr>
              <a:t>**  TRA is still considering the appropriate number of NBLs to issue</a:t>
            </a:r>
          </a:p>
          <a:p>
            <a:pPr fontAlgn="auto">
              <a:spcBef>
                <a:spcPts val="0"/>
              </a:spcBef>
              <a:spcAft>
                <a:spcPts val="0"/>
              </a:spcAft>
              <a:defRPr/>
            </a:pPr>
            <a:r>
              <a:rPr lang="en-US" sz="1200" dirty="0">
                <a:latin typeface="+mn-lt"/>
              </a:rPr>
              <a:t>*** Two for the mobile licenses, one for Liban Telecom and two others for the NBLs for data traffic only </a:t>
            </a:r>
          </a:p>
        </p:txBody>
      </p:sp>
      <p:sp>
        <p:nvSpPr>
          <p:cNvPr id="48" name="TextBox 47"/>
          <p:cNvSpPr txBox="1"/>
          <p:nvPr/>
        </p:nvSpPr>
        <p:spPr bwMode="auto">
          <a:xfrm>
            <a:off x="3367088" y="4783138"/>
            <a:ext cx="1052512" cy="24606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spAutoFit/>
          </a:bodyPr>
          <a:lstStyle/>
          <a:p>
            <a:pPr fontAlgn="auto">
              <a:spcBef>
                <a:spcPts val="0"/>
              </a:spcBef>
              <a:spcAft>
                <a:spcPts val="0"/>
              </a:spcAft>
              <a:defRPr/>
            </a:pPr>
            <a:r>
              <a:rPr lang="en-US" sz="1000" b="1" dirty="0">
                <a:solidFill>
                  <a:schemeClr val="tx1"/>
                </a:solidFill>
              </a:rPr>
              <a:t>License Award</a:t>
            </a:r>
          </a:p>
        </p:txBody>
      </p:sp>
      <p:sp>
        <p:nvSpPr>
          <p:cNvPr id="72807" name="Isosceles Triangle 16"/>
          <p:cNvSpPr>
            <a:spLocks noChangeArrowheads="1"/>
          </p:cNvSpPr>
          <p:nvPr/>
        </p:nvSpPr>
        <p:spPr bwMode="auto">
          <a:xfrm>
            <a:off x="3138488" y="4773613"/>
            <a:ext cx="249237" cy="179387"/>
          </a:xfrm>
          <a:prstGeom prst="triangle">
            <a:avLst>
              <a:gd name="adj" fmla="val 50000"/>
            </a:avLst>
          </a:prstGeom>
          <a:solidFill>
            <a:srgbClr val="E3FBBD"/>
          </a:solidFill>
          <a:ln w="9525" algn="ctr">
            <a:solidFill>
              <a:schemeClr val="tx1"/>
            </a:solidFill>
            <a:round/>
            <a:headEnd/>
            <a:tailEnd/>
          </a:ln>
        </p:spPr>
        <p:txBody>
          <a:bodyPr/>
          <a:lstStyle/>
          <a:p>
            <a:endParaRPr lang="de-DE" sz="1400" b="1"/>
          </a:p>
        </p:txBody>
      </p:sp>
      <p:sp>
        <p:nvSpPr>
          <p:cNvPr id="72808" name="Oval 17"/>
          <p:cNvSpPr>
            <a:spLocks noChangeArrowheads="1"/>
          </p:cNvSpPr>
          <p:nvPr/>
        </p:nvSpPr>
        <p:spPr bwMode="auto">
          <a:xfrm>
            <a:off x="304800" y="4787900"/>
            <a:ext cx="225425" cy="198438"/>
          </a:xfrm>
          <a:prstGeom prst="ellipse">
            <a:avLst/>
          </a:prstGeom>
          <a:solidFill>
            <a:srgbClr val="E3FBBD"/>
          </a:solidFill>
          <a:ln w="9525" algn="ctr">
            <a:solidFill>
              <a:schemeClr val="tx1"/>
            </a:solidFill>
            <a:round/>
            <a:headEnd/>
            <a:tailEnd/>
          </a:ln>
        </p:spPr>
        <p:txBody>
          <a:bodyPr/>
          <a:lstStyle/>
          <a:p>
            <a:endParaRPr lang="de-DE" sz="1400" b="1"/>
          </a:p>
        </p:txBody>
      </p:sp>
      <p:sp>
        <p:nvSpPr>
          <p:cNvPr id="51" name="TextBox 50"/>
          <p:cNvSpPr txBox="1"/>
          <p:nvPr/>
        </p:nvSpPr>
        <p:spPr bwMode="auto">
          <a:xfrm>
            <a:off x="468313" y="4767263"/>
            <a:ext cx="1052512" cy="24606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spAutoFit/>
          </a:bodyPr>
          <a:lstStyle/>
          <a:p>
            <a:pPr fontAlgn="auto">
              <a:spcBef>
                <a:spcPts val="0"/>
              </a:spcBef>
              <a:spcAft>
                <a:spcPts val="0"/>
              </a:spcAft>
              <a:defRPr/>
            </a:pPr>
            <a:r>
              <a:rPr lang="en-US" sz="1000" b="1" dirty="0">
                <a:solidFill>
                  <a:schemeClr val="tx1"/>
                </a:solidFill>
              </a:rPr>
              <a:t>Open licensing </a:t>
            </a:r>
          </a:p>
        </p:txBody>
      </p:sp>
      <p:sp>
        <p:nvSpPr>
          <p:cNvPr id="53" name="Rectangle 2" descr="Wide downward diagonal"/>
          <p:cNvSpPr>
            <a:spLocks noChangeArrowheads="1"/>
          </p:cNvSpPr>
          <p:nvPr/>
        </p:nvSpPr>
        <p:spPr bwMode="auto">
          <a:xfrm>
            <a:off x="1752600" y="4794250"/>
            <a:ext cx="228600" cy="196850"/>
          </a:xfrm>
          <a:prstGeom prst="rect">
            <a:avLst/>
          </a:prstGeom>
          <a:gradFill>
            <a:gsLst>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lgn="ctr">
            <a:solidFill>
              <a:srgbClr val="000000"/>
            </a:solidFill>
            <a:miter lim="800000"/>
            <a:headEnd/>
            <a:tailEnd/>
          </a:ln>
        </p:spPr>
        <p:txBody>
          <a:bodyPr lIns="45720" rIns="45720" anchor="ctr"/>
          <a:lstStyle/>
          <a:p>
            <a:pPr>
              <a:defRPr/>
            </a:pPr>
            <a:endParaRPr lang="de-DE"/>
          </a:p>
        </p:txBody>
      </p:sp>
      <p:sp>
        <p:nvSpPr>
          <p:cNvPr id="54" name="TextBox 53"/>
          <p:cNvSpPr txBox="1"/>
          <p:nvPr/>
        </p:nvSpPr>
        <p:spPr bwMode="auto">
          <a:xfrm>
            <a:off x="1966913" y="4767263"/>
            <a:ext cx="1052512" cy="24606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spAutoFit/>
          </a:bodyPr>
          <a:lstStyle/>
          <a:p>
            <a:pPr fontAlgn="auto">
              <a:spcBef>
                <a:spcPts val="0"/>
              </a:spcBef>
              <a:spcAft>
                <a:spcPts val="0"/>
              </a:spcAft>
              <a:defRPr/>
            </a:pPr>
            <a:r>
              <a:rPr lang="en-US" sz="1000" b="1" dirty="0">
                <a:solidFill>
                  <a:schemeClr val="tx1"/>
                </a:solidFill>
              </a:rPr>
              <a:t>Market Review</a:t>
            </a:r>
          </a:p>
        </p:txBody>
      </p:sp>
      <p:sp>
        <p:nvSpPr>
          <p:cNvPr id="55" name="Right Arrow 54"/>
          <p:cNvSpPr/>
          <p:nvPr/>
        </p:nvSpPr>
        <p:spPr>
          <a:xfrm>
            <a:off x="228600" y="5280025"/>
            <a:ext cx="8305800" cy="282575"/>
          </a:xfrm>
          <a:prstGeom prst="rightArrow">
            <a:avLst>
              <a:gd name="adj1" fmla="val 100000"/>
              <a:gd name="adj2" fmla="val 848"/>
            </a:avLst>
          </a:prstGeom>
          <a:ln>
            <a:noFill/>
          </a:ln>
        </p:spPr>
        <p:style>
          <a:lnRef idx="1">
            <a:schemeClr val="dk1"/>
          </a:lnRef>
          <a:fillRef idx="2">
            <a:schemeClr val="dk1"/>
          </a:fillRef>
          <a:effectRef idx="1">
            <a:schemeClr val="dk1"/>
          </a:effectRef>
          <a:fontRef idx="minor">
            <a:schemeClr val="dk1"/>
          </a:fontRef>
        </p:style>
        <p:txBody>
          <a:bodyPr lIns="0" rIns="0" anchor="ctr"/>
          <a:lstStyle/>
          <a:p>
            <a:pPr algn="ctr">
              <a:defRPr/>
            </a:pPr>
            <a:r>
              <a:rPr lang="en-US" sz="1400" b="1" dirty="0"/>
              <a:t>Notes</a:t>
            </a:r>
          </a:p>
        </p:txBody>
      </p:sp>
      <p:cxnSp>
        <p:nvCxnSpPr>
          <p:cNvPr id="74" name="Straight Connector 73"/>
          <p:cNvCxnSpPr/>
          <p:nvPr/>
        </p:nvCxnSpPr>
        <p:spPr bwMode="auto">
          <a:xfrm>
            <a:off x="4318000" y="2871788"/>
            <a:ext cx="4445000" cy="3175"/>
          </a:xfrm>
          <a:prstGeom prst="line">
            <a:avLst/>
          </a:prstGeom>
          <a:ln>
            <a:headEnd type="none" w="med" len="med"/>
            <a:tailEnd type="none" w="med" len="med"/>
          </a:ln>
        </p:spPr>
        <p:style>
          <a:lnRef idx="3">
            <a:schemeClr val="accent4"/>
          </a:lnRef>
          <a:fillRef idx="0">
            <a:schemeClr val="accent4"/>
          </a:fillRef>
          <a:effectRef idx="2">
            <a:schemeClr val="accent4"/>
          </a:effectRef>
          <a:fontRef idx="minor">
            <a:schemeClr val="tx1"/>
          </a:fontRef>
        </p:style>
      </p:cxnSp>
      <p:cxnSp>
        <p:nvCxnSpPr>
          <p:cNvPr id="75" name="Straight Connector 74"/>
          <p:cNvCxnSpPr/>
          <p:nvPr/>
        </p:nvCxnSpPr>
        <p:spPr bwMode="auto">
          <a:xfrm>
            <a:off x="4318000" y="3217863"/>
            <a:ext cx="4445000" cy="3175"/>
          </a:xfrm>
          <a:prstGeom prst="line">
            <a:avLst/>
          </a:prstGeom>
          <a:ln>
            <a:headEnd type="none" w="med" len="med"/>
            <a:tailEnd type="none" w="med" len="med"/>
          </a:ln>
        </p:spPr>
        <p:style>
          <a:lnRef idx="3">
            <a:schemeClr val="accent4"/>
          </a:lnRef>
          <a:fillRef idx="0">
            <a:schemeClr val="accent4"/>
          </a:fillRef>
          <a:effectRef idx="2">
            <a:schemeClr val="accent4"/>
          </a:effectRef>
          <a:fontRef idx="minor">
            <a:schemeClr val="tx1"/>
          </a:fontRef>
        </p:style>
      </p:cxnSp>
      <p:sp>
        <p:nvSpPr>
          <p:cNvPr id="72815" name="Oval 39"/>
          <p:cNvSpPr>
            <a:spLocks noChangeArrowheads="1"/>
          </p:cNvSpPr>
          <p:nvPr/>
        </p:nvSpPr>
        <p:spPr bwMode="auto">
          <a:xfrm>
            <a:off x="4770438" y="3098800"/>
            <a:ext cx="201612" cy="177800"/>
          </a:xfrm>
          <a:prstGeom prst="ellipse">
            <a:avLst/>
          </a:prstGeom>
          <a:solidFill>
            <a:srgbClr val="E3FBBD"/>
          </a:solidFill>
          <a:ln w="9525" algn="ctr">
            <a:solidFill>
              <a:schemeClr val="tx1"/>
            </a:solidFill>
            <a:round/>
            <a:headEnd/>
            <a:tailEnd/>
          </a:ln>
        </p:spPr>
        <p:txBody>
          <a:bodyPr/>
          <a:lstStyle/>
          <a:p>
            <a:endParaRPr lang="de-DE" sz="1200" b="1"/>
          </a:p>
        </p:txBody>
      </p:sp>
      <p:sp>
        <p:nvSpPr>
          <p:cNvPr id="77" name="TextBox 76"/>
          <p:cNvSpPr txBox="1"/>
          <p:nvPr/>
        </p:nvSpPr>
        <p:spPr bwMode="auto">
          <a:xfrm>
            <a:off x="4953000" y="2286000"/>
            <a:ext cx="466725" cy="276225"/>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spAutoFit/>
          </a:bodyPr>
          <a:lstStyle/>
          <a:p>
            <a:pPr fontAlgn="auto">
              <a:spcBef>
                <a:spcPts val="0"/>
              </a:spcBef>
              <a:spcAft>
                <a:spcPts val="0"/>
              </a:spcAft>
              <a:defRPr/>
            </a:pPr>
            <a:r>
              <a:rPr lang="en-US" sz="1200" b="1" dirty="0">
                <a:solidFill>
                  <a:schemeClr val="tx1"/>
                </a:solidFill>
              </a:rPr>
              <a:t>*</a:t>
            </a:r>
          </a:p>
        </p:txBody>
      </p:sp>
      <p:sp>
        <p:nvSpPr>
          <p:cNvPr id="28" name="Rectangle 2" descr="Wide downward diagonal"/>
          <p:cNvSpPr>
            <a:spLocks noChangeArrowheads="1"/>
          </p:cNvSpPr>
          <p:nvPr/>
        </p:nvSpPr>
        <p:spPr bwMode="auto">
          <a:xfrm>
            <a:off x="5791200" y="2819400"/>
            <a:ext cx="200025" cy="161925"/>
          </a:xfrm>
          <a:prstGeom prst="rect">
            <a:avLst/>
          </a:prstGeom>
          <a:gradFill>
            <a:gsLst>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lgn="ctr">
            <a:solidFill>
              <a:srgbClr val="000000"/>
            </a:solidFill>
            <a:miter lim="800000"/>
            <a:headEnd/>
            <a:tailEnd/>
          </a:ln>
        </p:spPr>
        <p:txBody>
          <a:bodyPr lIns="45720" rIns="45720" anchor="ctr"/>
          <a:lstStyle/>
          <a:p>
            <a:pPr>
              <a:defRPr/>
            </a:pPr>
            <a:endParaRPr lang="de-DE" sz="1200"/>
          </a:p>
        </p:txBody>
      </p:sp>
      <p:sp>
        <p:nvSpPr>
          <p:cNvPr id="78" name="Rectangle 2" descr="Wide downward diagonal"/>
          <p:cNvSpPr>
            <a:spLocks noChangeArrowheads="1"/>
          </p:cNvSpPr>
          <p:nvPr/>
        </p:nvSpPr>
        <p:spPr bwMode="auto">
          <a:xfrm>
            <a:off x="7086600" y="1720850"/>
            <a:ext cx="200025" cy="161925"/>
          </a:xfrm>
          <a:prstGeom prst="rect">
            <a:avLst/>
          </a:prstGeom>
          <a:gradFill>
            <a:gsLst>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lgn="ctr">
            <a:solidFill>
              <a:srgbClr val="000000"/>
            </a:solidFill>
            <a:miter lim="800000"/>
            <a:headEnd/>
            <a:tailEnd/>
          </a:ln>
        </p:spPr>
        <p:txBody>
          <a:bodyPr lIns="45720" rIns="45720" anchor="ctr"/>
          <a:lstStyle/>
          <a:p>
            <a:pPr>
              <a:defRPr/>
            </a:pPr>
            <a:endParaRPr lang="de-DE" sz="1200"/>
          </a:p>
        </p:txBody>
      </p:sp>
      <p:sp>
        <p:nvSpPr>
          <p:cNvPr id="36" name="Date Placeholder 4"/>
          <p:cNvSpPr txBox="1">
            <a:spLocks/>
          </p:cNvSpPr>
          <p:nvPr/>
        </p:nvSpPr>
        <p:spPr>
          <a:xfrm>
            <a:off x="457200" y="6477000"/>
            <a:ext cx="1447800" cy="238125"/>
          </a:xfrm>
          <a:prstGeom prst="rect">
            <a:avLst/>
          </a:prstGeom>
        </p:spPr>
        <p:txBody>
          <a:bodyPr/>
          <a:lstStyle/>
          <a:p>
            <a:pPr algn="r" fontAlgn="auto">
              <a:spcBef>
                <a:spcPts val="0"/>
              </a:spcBef>
              <a:spcAft>
                <a:spcPts val="0"/>
              </a:spcAft>
              <a:defRPr/>
            </a:pPr>
            <a:r>
              <a:rPr lang="en-US" sz="1200" dirty="0">
                <a:solidFill>
                  <a:schemeClr val="accent1">
                    <a:lumMod val="75000"/>
                  </a:schemeClr>
                </a:solidFill>
                <a:latin typeface="Calibri" pitchFamily="34" charset="0"/>
                <a:cs typeface="+mn-cs"/>
              </a:rPr>
              <a:t>3- Nov - 2008</a:t>
            </a:r>
          </a:p>
        </p:txBody>
      </p:sp>
      <p:sp>
        <p:nvSpPr>
          <p:cNvPr id="38" name="Footer Placeholder 5"/>
          <p:cNvSpPr txBox="1">
            <a:spLocks/>
          </p:cNvSpPr>
          <p:nvPr/>
        </p:nvSpPr>
        <p:spPr>
          <a:xfrm>
            <a:off x="2743200" y="6400800"/>
            <a:ext cx="4419600" cy="304800"/>
          </a:xfrm>
          <a:prstGeom prst="rect">
            <a:avLst/>
          </a:prstGeom>
        </p:spPr>
        <p:txBody>
          <a:bodyPr/>
          <a:lstStyle/>
          <a:p>
            <a:pPr algn="ctr" fontAlgn="auto">
              <a:spcBef>
                <a:spcPts val="0"/>
              </a:spcBef>
              <a:spcAft>
                <a:spcPts val="0"/>
              </a:spcAft>
              <a:defRPr/>
            </a:pPr>
            <a:r>
              <a:rPr lang="en-US" sz="1400" b="1" dirty="0">
                <a:solidFill>
                  <a:schemeClr val="accent1">
                    <a:lumMod val="75000"/>
                  </a:schemeClr>
                </a:solidFill>
                <a:latin typeface="Calibri" pitchFamily="34" charset="0"/>
                <a:cs typeface="+mn-cs"/>
              </a:rPr>
              <a:t>TRA Lebanon – Liberalization Roadmap</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50" name="Straight Connector 49"/>
          <p:cNvCxnSpPr/>
          <p:nvPr/>
        </p:nvCxnSpPr>
        <p:spPr>
          <a:xfrm rot="16200000" flipH="1">
            <a:off x="509587" y="2824163"/>
            <a:ext cx="771525" cy="0"/>
          </a:xfrm>
          <a:prstGeom prst="line">
            <a:avLst/>
          </a:prstGeom>
        </p:spPr>
        <p:style>
          <a:lnRef idx="2">
            <a:schemeClr val="accent4"/>
          </a:lnRef>
          <a:fillRef idx="0">
            <a:schemeClr val="accent4"/>
          </a:fillRef>
          <a:effectRef idx="1">
            <a:schemeClr val="accent4"/>
          </a:effectRef>
          <a:fontRef idx="minor">
            <a:schemeClr val="tx1"/>
          </a:fontRef>
        </p:style>
      </p:cxnSp>
      <p:cxnSp>
        <p:nvCxnSpPr>
          <p:cNvPr id="12" name="Straight Connector 11"/>
          <p:cNvCxnSpPr/>
          <p:nvPr/>
        </p:nvCxnSpPr>
        <p:spPr>
          <a:xfrm rot="16200000" flipH="1">
            <a:off x="4262437" y="2814638"/>
            <a:ext cx="771525" cy="0"/>
          </a:xfrm>
          <a:prstGeom prst="line">
            <a:avLst/>
          </a:prstGeom>
        </p:spPr>
        <p:style>
          <a:lnRef idx="2">
            <a:schemeClr val="accent4"/>
          </a:lnRef>
          <a:fillRef idx="0">
            <a:schemeClr val="accent4"/>
          </a:fillRef>
          <a:effectRef idx="1">
            <a:schemeClr val="accent4"/>
          </a:effectRef>
          <a:fontRef idx="minor">
            <a:schemeClr val="tx1"/>
          </a:fontRef>
        </p:style>
      </p:cxnSp>
      <p:cxnSp>
        <p:nvCxnSpPr>
          <p:cNvPr id="45" name="Straight Connector 44"/>
          <p:cNvCxnSpPr/>
          <p:nvPr/>
        </p:nvCxnSpPr>
        <p:spPr>
          <a:xfrm rot="5400000">
            <a:off x="6171406" y="5515769"/>
            <a:ext cx="669925" cy="1588"/>
          </a:xfrm>
          <a:prstGeom prst="line">
            <a:avLst/>
          </a:prstGeom>
        </p:spPr>
        <p:style>
          <a:lnRef idx="2">
            <a:schemeClr val="accent4"/>
          </a:lnRef>
          <a:fillRef idx="0">
            <a:schemeClr val="accent4"/>
          </a:fillRef>
          <a:effectRef idx="1">
            <a:schemeClr val="accent4"/>
          </a:effectRef>
          <a:fontRef idx="minor">
            <a:schemeClr val="tx1"/>
          </a:fontRef>
        </p:style>
      </p:cxnSp>
      <p:cxnSp>
        <p:nvCxnSpPr>
          <p:cNvPr id="43" name="Straight Connector 42"/>
          <p:cNvCxnSpPr/>
          <p:nvPr/>
        </p:nvCxnSpPr>
        <p:spPr>
          <a:xfrm rot="5400000">
            <a:off x="3551238" y="5514975"/>
            <a:ext cx="669925" cy="3175"/>
          </a:xfrm>
          <a:prstGeom prst="line">
            <a:avLst/>
          </a:prstGeom>
        </p:spPr>
        <p:style>
          <a:lnRef idx="2">
            <a:schemeClr val="accent4"/>
          </a:lnRef>
          <a:fillRef idx="0">
            <a:schemeClr val="accent4"/>
          </a:fillRef>
          <a:effectRef idx="1">
            <a:schemeClr val="accent4"/>
          </a:effectRef>
          <a:fontRef idx="minor">
            <a:schemeClr val="tx1"/>
          </a:fontRef>
        </p:style>
      </p:cxnSp>
      <p:cxnSp>
        <p:nvCxnSpPr>
          <p:cNvPr id="33" name="Straight Connector 32"/>
          <p:cNvCxnSpPr/>
          <p:nvPr/>
        </p:nvCxnSpPr>
        <p:spPr>
          <a:xfrm rot="5400000">
            <a:off x="411163" y="5211762"/>
            <a:ext cx="1143000" cy="15875"/>
          </a:xfrm>
          <a:prstGeom prst="line">
            <a:avLst/>
          </a:prstGeom>
        </p:spPr>
        <p:style>
          <a:lnRef idx="2">
            <a:schemeClr val="accent4"/>
          </a:lnRef>
          <a:fillRef idx="0">
            <a:schemeClr val="accent4"/>
          </a:fillRef>
          <a:effectRef idx="1">
            <a:schemeClr val="accent4"/>
          </a:effectRef>
          <a:fontRef idx="minor">
            <a:schemeClr val="tx1"/>
          </a:fontRef>
        </p:style>
      </p:cxnSp>
      <p:sp>
        <p:nvSpPr>
          <p:cNvPr id="18" name="Text Placeholder 17"/>
          <p:cNvSpPr>
            <a:spLocks noGrp="1"/>
          </p:cNvSpPr>
          <p:nvPr>
            <p:ph type="body" sz="quarter" idx="10"/>
          </p:nvPr>
        </p:nvSpPr>
        <p:spPr>
          <a:xfrm>
            <a:off x="1524000" y="152400"/>
            <a:ext cx="7620000" cy="1219200"/>
          </a:xfrm>
          <a:solidFill>
            <a:srgbClr val="8381AD"/>
          </a:solidFill>
        </p:spPr>
        <p:txBody>
          <a:bodyPr/>
          <a:lstStyle/>
          <a:p>
            <a:pPr marL="0" indent="0" eaLnBrk="1" fontAlgn="auto" hangingPunct="1">
              <a:spcAft>
                <a:spcPts val="0"/>
              </a:spcAft>
              <a:buFont typeface="Arial" pitchFamily="34" charset="0"/>
              <a:buNone/>
              <a:defRPr/>
            </a:pPr>
            <a:r>
              <a:rPr altLang="ar-SA" sz="2400" i="1" u="sng"/>
              <a:t>LIBAN TELECOM</a:t>
            </a:r>
          </a:p>
          <a:p>
            <a:pPr marL="0" indent="0" eaLnBrk="1" fontAlgn="auto" hangingPunct="1">
              <a:spcAft>
                <a:spcPts val="0"/>
              </a:spcAft>
              <a:buFont typeface="Arial" pitchFamily="34" charset="0"/>
              <a:buNone/>
              <a:defRPr/>
            </a:pPr>
            <a:r>
              <a:rPr altLang="ar-SA"/>
              <a:t>The TRA views the creation, corporatization, and privatization of Liban Telecom as a major step in the history of the telecom sector and a central component of liberalization and future growth</a:t>
            </a:r>
          </a:p>
        </p:txBody>
      </p:sp>
      <p:sp>
        <p:nvSpPr>
          <p:cNvPr id="73736" name="TextBox 47"/>
          <p:cNvSpPr txBox="1">
            <a:spLocks noChangeArrowheads="1"/>
          </p:cNvSpPr>
          <p:nvPr/>
        </p:nvSpPr>
        <p:spPr bwMode="auto">
          <a:xfrm>
            <a:off x="3733800" y="1828800"/>
            <a:ext cx="1630363" cy="738188"/>
          </a:xfrm>
          <a:prstGeom prst="rect">
            <a:avLst/>
          </a:prstGeom>
          <a:noFill/>
          <a:ln w="9525">
            <a:noFill/>
            <a:miter lim="800000"/>
            <a:headEnd/>
            <a:tailEnd/>
          </a:ln>
        </p:spPr>
        <p:txBody>
          <a:bodyPr>
            <a:spAutoFit/>
          </a:bodyPr>
          <a:lstStyle/>
          <a:p>
            <a:pPr algn="ctr"/>
            <a:r>
              <a:rPr lang="en-US" sz="1400" b="1"/>
              <a:t>Sale of up to 40% to a strategic partner </a:t>
            </a:r>
          </a:p>
        </p:txBody>
      </p:sp>
      <p:sp>
        <p:nvSpPr>
          <p:cNvPr id="73737" name="Rectangle 10"/>
          <p:cNvSpPr>
            <a:spLocks noChangeArrowheads="1"/>
          </p:cNvSpPr>
          <p:nvPr/>
        </p:nvSpPr>
        <p:spPr bwMode="auto">
          <a:xfrm>
            <a:off x="152400" y="1447800"/>
            <a:ext cx="8458200" cy="304800"/>
          </a:xfrm>
          <a:prstGeom prst="rect">
            <a:avLst/>
          </a:prstGeom>
          <a:solidFill>
            <a:srgbClr val="8381AD"/>
          </a:solidFill>
          <a:ln w="9525" algn="ctr">
            <a:solidFill>
              <a:schemeClr val="tx1"/>
            </a:solidFill>
            <a:round/>
            <a:headEnd/>
            <a:tailEnd/>
          </a:ln>
        </p:spPr>
        <p:txBody>
          <a:bodyPr anchor="ctr"/>
          <a:lstStyle/>
          <a:p>
            <a:r>
              <a:rPr lang="en-US" altLang="ar-SA" sz="1600" b="1">
                <a:solidFill>
                  <a:schemeClr val="bg1"/>
                </a:solidFill>
              </a:rPr>
              <a:t>Establishment Plan for Liban Telecom </a:t>
            </a:r>
            <a:endParaRPr lang="en-GB" altLang="ar-SA" sz="1600" b="1">
              <a:solidFill>
                <a:schemeClr val="bg1"/>
              </a:solidFill>
            </a:endParaRPr>
          </a:p>
        </p:txBody>
      </p:sp>
      <p:sp>
        <p:nvSpPr>
          <p:cNvPr id="73738" name="TextBox 26"/>
          <p:cNvSpPr txBox="1">
            <a:spLocks noChangeArrowheads="1"/>
          </p:cNvSpPr>
          <p:nvPr/>
        </p:nvSpPr>
        <p:spPr bwMode="auto">
          <a:xfrm>
            <a:off x="7010400" y="1833563"/>
            <a:ext cx="1554163" cy="738187"/>
          </a:xfrm>
          <a:prstGeom prst="rect">
            <a:avLst/>
          </a:prstGeom>
          <a:noFill/>
          <a:ln w="9525">
            <a:noFill/>
            <a:miter lim="800000"/>
            <a:headEnd/>
            <a:tailEnd/>
          </a:ln>
        </p:spPr>
        <p:txBody>
          <a:bodyPr>
            <a:spAutoFit/>
          </a:bodyPr>
          <a:lstStyle/>
          <a:p>
            <a:pPr algn="ctr"/>
            <a:r>
              <a:rPr lang="en-US" sz="1400" b="1"/>
              <a:t>Full sale of Liban Telecom Shares!</a:t>
            </a:r>
          </a:p>
        </p:txBody>
      </p:sp>
      <p:cxnSp>
        <p:nvCxnSpPr>
          <p:cNvPr id="14" name="Straight Connector 13"/>
          <p:cNvCxnSpPr/>
          <p:nvPr/>
        </p:nvCxnSpPr>
        <p:spPr>
          <a:xfrm rot="5400000">
            <a:off x="7543800" y="2667000"/>
            <a:ext cx="609600" cy="0"/>
          </a:xfrm>
          <a:prstGeom prst="line">
            <a:avLst/>
          </a:prstGeom>
        </p:spPr>
        <p:style>
          <a:lnRef idx="2">
            <a:schemeClr val="accent4"/>
          </a:lnRef>
          <a:fillRef idx="0">
            <a:schemeClr val="accent4"/>
          </a:fillRef>
          <a:effectRef idx="1">
            <a:schemeClr val="accent4"/>
          </a:effectRef>
          <a:fontRef idx="minor">
            <a:schemeClr val="tx1"/>
          </a:fontRef>
        </p:style>
      </p:cxnSp>
      <p:sp>
        <p:nvSpPr>
          <p:cNvPr id="73740" name="TextBox 28"/>
          <p:cNvSpPr txBox="1">
            <a:spLocks noChangeArrowheads="1"/>
          </p:cNvSpPr>
          <p:nvPr/>
        </p:nvSpPr>
        <p:spPr bwMode="auto">
          <a:xfrm>
            <a:off x="0" y="2062163"/>
            <a:ext cx="1554163" cy="307975"/>
          </a:xfrm>
          <a:prstGeom prst="rect">
            <a:avLst/>
          </a:prstGeom>
          <a:noFill/>
          <a:ln w="9525">
            <a:noFill/>
            <a:miter lim="800000"/>
            <a:headEnd/>
            <a:tailEnd/>
          </a:ln>
        </p:spPr>
        <p:txBody>
          <a:bodyPr>
            <a:spAutoFit/>
          </a:bodyPr>
          <a:lstStyle/>
          <a:p>
            <a:pPr algn="ctr"/>
            <a:r>
              <a:rPr lang="en-US" sz="1400" b="1"/>
              <a:t>Corporatization </a:t>
            </a:r>
          </a:p>
        </p:txBody>
      </p:sp>
      <p:sp>
        <p:nvSpPr>
          <p:cNvPr id="73741" name="TextBox 31"/>
          <p:cNvSpPr txBox="1">
            <a:spLocks noChangeArrowheads="1"/>
          </p:cNvSpPr>
          <p:nvPr/>
        </p:nvSpPr>
        <p:spPr bwMode="auto">
          <a:xfrm>
            <a:off x="990600" y="3276600"/>
            <a:ext cx="3429000" cy="307975"/>
          </a:xfrm>
          <a:prstGeom prst="rect">
            <a:avLst/>
          </a:prstGeom>
          <a:noFill/>
          <a:ln w="9525">
            <a:noFill/>
            <a:miter lim="800000"/>
            <a:headEnd/>
            <a:tailEnd/>
          </a:ln>
        </p:spPr>
        <p:txBody>
          <a:bodyPr>
            <a:spAutoFit/>
          </a:bodyPr>
          <a:lstStyle/>
          <a:p>
            <a:pPr algn="ctr"/>
            <a:r>
              <a:rPr lang="en-US" sz="1400" b="1"/>
              <a:t>Maximum Two Years </a:t>
            </a:r>
          </a:p>
        </p:txBody>
      </p:sp>
      <p:sp>
        <p:nvSpPr>
          <p:cNvPr id="24" name="Right Arrow 23"/>
          <p:cNvSpPr/>
          <p:nvPr/>
        </p:nvSpPr>
        <p:spPr>
          <a:xfrm>
            <a:off x="304800" y="2590800"/>
            <a:ext cx="8229600" cy="549275"/>
          </a:xfrm>
          <a:prstGeom prst="rightArrow">
            <a:avLst/>
          </a:prstGeom>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endParaRPr lang="en-US" sz="1400" dirty="0">
              <a:latin typeface="Arial" pitchFamily="34" charset="0"/>
              <a:cs typeface="Arial" pitchFamily="34" charset="0"/>
            </a:endParaRPr>
          </a:p>
        </p:txBody>
      </p:sp>
      <p:sp>
        <p:nvSpPr>
          <p:cNvPr id="73743" name="Rectangle 27"/>
          <p:cNvSpPr>
            <a:spLocks noChangeArrowheads="1"/>
          </p:cNvSpPr>
          <p:nvPr/>
        </p:nvSpPr>
        <p:spPr bwMode="auto">
          <a:xfrm>
            <a:off x="152400" y="3886200"/>
            <a:ext cx="8534400" cy="457200"/>
          </a:xfrm>
          <a:prstGeom prst="rect">
            <a:avLst/>
          </a:prstGeom>
          <a:solidFill>
            <a:srgbClr val="8381AD"/>
          </a:solidFill>
          <a:ln w="9525" algn="ctr">
            <a:solidFill>
              <a:schemeClr val="tx1"/>
            </a:solidFill>
            <a:round/>
            <a:headEnd/>
            <a:tailEnd/>
          </a:ln>
        </p:spPr>
        <p:txBody>
          <a:bodyPr anchor="ctr"/>
          <a:lstStyle/>
          <a:p>
            <a:r>
              <a:rPr lang="en-US" altLang="ar-SA" sz="1600" b="1">
                <a:solidFill>
                  <a:schemeClr val="bg1"/>
                </a:solidFill>
              </a:rPr>
              <a:t>TRA plan for Liban Telecom’s licensing and exclusivity rights as proposed in the Liberalization Roadmap </a:t>
            </a:r>
            <a:endParaRPr lang="en-GB" altLang="ar-SA" sz="1600" b="1">
              <a:solidFill>
                <a:schemeClr val="bg1"/>
              </a:solidFill>
            </a:endParaRPr>
          </a:p>
        </p:txBody>
      </p:sp>
      <p:sp>
        <p:nvSpPr>
          <p:cNvPr id="29" name="Right Arrow 28"/>
          <p:cNvSpPr/>
          <p:nvPr/>
        </p:nvSpPr>
        <p:spPr>
          <a:xfrm>
            <a:off x="400050" y="4953000"/>
            <a:ext cx="8343900" cy="549275"/>
          </a:xfrm>
          <a:prstGeom prst="rightArrow">
            <a:avLst/>
          </a:prstGeom>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endParaRPr lang="en-US" sz="1400" dirty="0">
              <a:latin typeface="Arial" pitchFamily="34" charset="0"/>
              <a:cs typeface="Arial" pitchFamily="34" charset="0"/>
            </a:endParaRPr>
          </a:p>
        </p:txBody>
      </p:sp>
      <p:sp>
        <p:nvSpPr>
          <p:cNvPr id="73745" name="TextBox 43"/>
          <p:cNvSpPr txBox="1">
            <a:spLocks noChangeArrowheads="1"/>
          </p:cNvSpPr>
          <p:nvPr/>
        </p:nvSpPr>
        <p:spPr bwMode="auto">
          <a:xfrm>
            <a:off x="381000" y="5905500"/>
            <a:ext cx="1143000" cy="523875"/>
          </a:xfrm>
          <a:prstGeom prst="rect">
            <a:avLst/>
          </a:prstGeom>
          <a:noFill/>
          <a:ln w="9525">
            <a:noFill/>
            <a:miter lim="800000"/>
            <a:headEnd/>
            <a:tailEnd/>
          </a:ln>
        </p:spPr>
        <p:txBody>
          <a:bodyPr>
            <a:spAutoFit/>
          </a:bodyPr>
          <a:lstStyle/>
          <a:p>
            <a:r>
              <a:rPr lang="en-US" sz="1400" b="1"/>
              <a:t>Mobile License </a:t>
            </a:r>
          </a:p>
        </p:txBody>
      </p:sp>
      <p:sp>
        <p:nvSpPr>
          <p:cNvPr id="73746" name="TextBox 44"/>
          <p:cNvSpPr txBox="1">
            <a:spLocks noChangeArrowheads="1"/>
          </p:cNvSpPr>
          <p:nvPr/>
        </p:nvSpPr>
        <p:spPr bwMode="auto">
          <a:xfrm>
            <a:off x="304800" y="6581775"/>
            <a:ext cx="1554163" cy="307975"/>
          </a:xfrm>
          <a:prstGeom prst="rect">
            <a:avLst/>
          </a:prstGeom>
          <a:noFill/>
          <a:ln w="9525">
            <a:noFill/>
            <a:miter lim="800000"/>
            <a:headEnd/>
            <a:tailEnd/>
          </a:ln>
        </p:spPr>
        <p:txBody>
          <a:bodyPr>
            <a:spAutoFit/>
          </a:bodyPr>
          <a:lstStyle/>
          <a:p>
            <a:pPr algn="ctr"/>
            <a:r>
              <a:rPr lang="en-US" sz="1400" b="1"/>
              <a:t>Fixed License </a:t>
            </a:r>
          </a:p>
        </p:txBody>
      </p:sp>
      <p:sp>
        <p:nvSpPr>
          <p:cNvPr id="73747" name="TextBox 28"/>
          <p:cNvSpPr txBox="1">
            <a:spLocks noChangeArrowheads="1"/>
          </p:cNvSpPr>
          <p:nvPr/>
        </p:nvSpPr>
        <p:spPr bwMode="auto">
          <a:xfrm>
            <a:off x="381000" y="4343400"/>
            <a:ext cx="1554163" cy="523875"/>
          </a:xfrm>
          <a:prstGeom prst="rect">
            <a:avLst/>
          </a:prstGeom>
          <a:noFill/>
          <a:ln w="9525">
            <a:noFill/>
            <a:miter lim="800000"/>
            <a:headEnd/>
            <a:tailEnd/>
          </a:ln>
        </p:spPr>
        <p:txBody>
          <a:bodyPr>
            <a:spAutoFit/>
          </a:bodyPr>
          <a:lstStyle/>
          <a:p>
            <a:pPr algn="ctr"/>
            <a:r>
              <a:rPr lang="en-US" sz="1400" b="1"/>
              <a:t>LT’s establishment </a:t>
            </a:r>
          </a:p>
        </p:txBody>
      </p:sp>
      <p:sp>
        <p:nvSpPr>
          <p:cNvPr id="73748" name="TextBox 35"/>
          <p:cNvSpPr txBox="1">
            <a:spLocks noChangeArrowheads="1"/>
          </p:cNvSpPr>
          <p:nvPr/>
        </p:nvSpPr>
        <p:spPr bwMode="auto">
          <a:xfrm>
            <a:off x="609600" y="5105400"/>
            <a:ext cx="1143000" cy="307975"/>
          </a:xfrm>
          <a:prstGeom prst="rect">
            <a:avLst/>
          </a:prstGeom>
          <a:noFill/>
          <a:ln w="9525">
            <a:noFill/>
            <a:miter lim="800000"/>
            <a:headEnd/>
            <a:tailEnd/>
          </a:ln>
        </p:spPr>
        <p:txBody>
          <a:bodyPr>
            <a:spAutoFit/>
          </a:bodyPr>
          <a:lstStyle/>
          <a:p>
            <a:r>
              <a:rPr lang="en-US" sz="1400" b="1"/>
              <a:t>End 2008*</a:t>
            </a:r>
          </a:p>
        </p:txBody>
      </p:sp>
      <p:sp>
        <p:nvSpPr>
          <p:cNvPr id="104469" name="TextBox 36"/>
          <p:cNvSpPr txBox="1">
            <a:spLocks noChangeArrowheads="1"/>
          </p:cNvSpPr>
          <p:nvPr/>
        </p:nvSpPr>
        <p:spPr bwMode="auto">
          <a:xfrm>
            <a:off x="3505200" y="5105400"/>
            <a:ext cx="1676400" cy="307975"/>
          </a:xfrm>
          <a:prstGeom prst="rect">
            <a:avLst/>
          </a:prstGeom>
          <a:noFill/>
          <a:ln w="9525">
            <a:noFill/>
            <a:miter lim="800000"/>
            <a:headEnd/>
            <a:tailEnd/>
          </a:ln>
        </p:spPr>
        <p:txBody>
          <a:bodyPr>
            <a:spAutoFit/>
          </a:bodyPr>
          <a:lstStyle/>
          <a:p>
            <a:pPr>
              <a:defRPr/>
            </a:pPr>
            <a:r>
              <a:rPr lang="en-US" sz="1400" b="1" strike="sngStrike" dirty="0"/>
              <a:t>1 /1/2009 </a:t>
            </a:r>
            <a:r>
              <a:rPr lang="en-US" sz="1400" b="1" dirty="0"/>
              <a:t>- TBD*</a:t>
            </a:r>
          </a:p>
        </p:txBody>
      </p:sp>
      <p:sp>
        <p:nvSpPr>
          <p:cNvPr id="104470" name="TextBox 37"/>
          <p:cNvSpPr txBox="1">
            <a:spLocks noChangeArrowheads="1"/>
          </p:cNvSpPr>
          <p:nvPr/>
        </p:nvSpPr>
        <p:spPr bwMode="auto">
          <a:xfrm>
            <a:off x="6172200" y="5105400"/>
            <a:ext cx="1600200" cy="307975"/>
          </a:xfrm>
          <a:prstGeom prst="rect">
            <a:avLst/>
          </a:prstGeom>
          <a:noFill/>
          <a:ln w="9525">
            <a:noFill/>
            <a:miter lim="800000"/>
            <a:headEnd/>
            <a:tailEnd/>
          </a:ln>
        </p:spPr>
        <p:txBody>
          <a:bodyPr>
            <a:spAutoFit/>
          </a:bodyPr>
          <a:lstStyle/>
          <a:p>
            <a:pPr>
              <a:defRPr/>
            </a:pPr>
            <a:r>
              <a:rPr lang="en-US" sz="1400" b="1" strike="sngStrike" dirty="0"/>
              <a:t>1 /1/2010 </a:t>
            </a:r>
            <a:r>
              <a:rPr lang="en-US" sz="1400" b="1" dirty="0"/>
              <a:t>- TBD*</a:t>
            </a:r>
          </a:p>
        </p:txBody>
      </p:sp>
      <p:sp>
        <p:nvSpPr>
          <p:cNvPr id="73751" name="TextBox 44"/>
          <p:cNvSpPr txBox="1">
            <a:spLocks noChangeArrowheads="1"/>
          </p:cNvSpPr>
          <p:nvPr/>
        </p:nvSpPr>
        <p:spPr bwMode="auto">
          <a:xfrm>
            <a:off x="3132138" y="5688013"/>
            <a:ext cx="1554162" cy="1169987"/>
          </a:xfrm>
          <a:prstGeom prst="rect">
            <a:avLst/>
          </a:prstGeom>
          <a:noFill/>
          <a:ln w="9525">
            <a:noFill/>
            <a:miter lim="800000"/>
            <a:headEnd/>
            <a:tailEnd/>
          </a:ln>
        </p:spPr>
        <p:txBody>
          <a:bodyPr>
            <a:spAutoFit/>
          </a:bodyPr>
          <a:lstStyle/>
          <a:p>
            <a:pPr algn="ctr"/>
            <a:r>
              <a:rPr lang="en-US" sz="1400" b="1"/>
              <a:t>End of exclusivity on international public voice services</a:t>
            </a:r>
          </a:p>
        </p:txBody>
      </p:sp>
      <p:sp>
        <p:nvSpPr>
          <p:cNvPr id="73752" name="TextBox 44"/>
          <p:cNvSpPr txBox="1">
            <a:spLocks noChangeArrowheads="1"/>
          </p:cNvSpPr>
          <p:nvPr/>
        </p:nvSpPr>
        <p:spPr bwMode="auto">
          <a:xfrm>
            <a:off x="5753100" y="5688013"/>
            <a:ext cx="1554163" cy="954087"/>
          </a:xfrm>
          <a:prstGeom prst="rect">
            <a:avLst/>
          </a:prstGeom>
          <a:noFill/>
          <a:ln w="9525">
            <a:noFill/>
            <a:miter lim="800000"/>
            <a:headEnd/>
            <a:tailEnd/>
          </a:ln>
        </p:spPr>
        <p:txBody>
          <a:bodyPr>
            <a:spAutoFit/>
          </a:bodyPr>
          <a:lstStyle/>
          <a:p>
            <a:pPr algn="ctr"/>
            <a:r>
              <a:rPr lang="en-US" sz="1400" b="1"/>
              <a:t>End of exclusivity on basic telephony services</a:t>
            </a:r>
          </a:p>
        </p:txBody>
      </p:sp>
      <p:cxnSp>
        <p:nvCxnSpPr>
          <p:cNvPr id="52" name="Straight Arrow Connector 51"/>
          <p:cNvCxnSpPr/>
          <p:nvPr/>
        </p:nvCxnSpPr>
        <p:spPr>
          <a:xfrm>
            <a:off x="1066800" y="3200400"/>
            <a:ext cx="3429000" cy="1588"/>
          </a:xfrm>
          <a:prstGeom prst="straightConnector1">
            <a:avLst/>
          </a:prstGeom>
          <a:ln w="15875">
            <a:solidFill>
              <a:schemeClr val="accent4"/>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4" name="TextBox 37"/>
          <p:cNvSpPr txBox="1">
            <a:spLocks noChangeArrowheads="1"/>
          </p:cNvSpPr>
          <p:nvPr/>
        </p:nvSpPr>
        <p:spPr bwMode="auto">
          <a:xfrm>
            <a:off x="5943600" y="2600325"/>
            <a:ext cx="914400" cy="830263"/>
          </a:xfrm>
          <a:prstGeom prst="rect">
            <a:avLst/>
          </a:prstGeom>
          <a:ln>
            <a:noFill/>
            <a:headEnd/>
            <a:tailEnd/>
          </a:ln>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sz="1600" b="1" dirty="0">
                <a:solidFill>
                  <a:schemeClr val="bg1"/>
                </a:solidFill>
                <a:latin typeface="Arial" pitchFamily="34" charset="0"/>
                <a:cs typeface="Arial" pitchFamily="34" charset="0"/>
              </a:rPr>
              <a:t>Undefined time</a:t>
            </a:r>
            <a:endParaRPr lang="en-US" sz="1600" dirty="0">
              <a:solidFill>
                <a:schemeClr val="bg1"/>
              </a:solidFill>
              <a:latin typeface="Arial" pitchFamily="34" charset="0"/>
              <a:cs typeface="Arial" pitchFamily="34" charset="0"/>
            </a:endParaRPr>
          </a:p>
        </p:txBody>
      </p:sp>
      <p:sp>
        <p:nvSpPr>
          <p:cNvPr id="34" name="Equal 33"/>
          <p:cNvSpPr/>
          <p:nvPr/>
        </p:nvSpPr>
        <p:spPr bwMode="auto">
          <a:xfrm rot="18476530">
            <a:off x="5637213" y="2714625"/>
            <a:ext cx="663575" cy="320675"/>
          </a:xfrm>
          <a:prstGeom prst="mathEqual">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a:lstStyle/>
          <a:p>
            <a:pPr fontAlgn="auto">
              <a:spcBef>
                <a:spcPts val="0"/>
              </a:spcBef>
              <a:spcAft>
                <a:spcPts val="0"/>
              </a:spcAft>
              <a:defRPr/>
            </a:pPr>
            <a:endParaRPr lang="en-US" sz="2000">
              <a:latin typeface="Arial" pitchFamily="34" charset="0"/>
              <a:cs typeface="Arial" pitchFamily="34" charset="0"/>
            </a:endParaRPr>
          </a:p>
        </p:txBody>
      </p:sp>
      <p:sp>
        <p:nvSpPr>
          <p:cNvPr id="35" name="Equal 34"/>
          <p:cNvSpPr/>
          <p:nvPr/>
        </p:nvSpPr>
        <p:spPr bwMode="auto">
          <a:xfrm rot="18476530">
            <a:off x="6551613" y="2714625"/>
            <a:ext cx="663575" cy="320675"/>
          </a:xfrm>
          <a:prstGeom prst="mathEqual">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a:lstStyle/>
          <a:p>
            <a:pPr fontAlgn="auto">
              <a:spcBef>
                <a:spcPts val="0"/>
              </a:spcBef>
              <a:spcAft>
                <a:spcPts val="0"/>
              </a:spcAft>
              <a:defRPr/>
            </a:pPr>
            <a:endParaRPr lang="en-US" sz="2000">
              <a:latin typeface="Arial" pitchFamily="34" charset="0"/>
              <a:cs typeface="Arial" pitchFamily="34" charset="0"/>
            </a:endParaRPr>
          </a:p>
        </p:txBody>
      </p:sp>
      <p:sp>
        <p:nvSpPr>
          <p:cNvPr id="30" name="Date Placeholder 4"/>
          <p:cNvSpPr txBox="1">
            <a:spLocks/>
          </p:cNvSpPr>
          <p:nvPr/>
        </p:nvSpPr>
        <p:spPr>
          <a:xfrm>
            <a:off x="1676400" y="6619875"/>
            <a:ext cx="1447800" cy="238125"/>
          </a:xfrm>
          <a:prstGeom prst="rect">
            <a:avLst/>
          </a:prstGeom>
        </p:spPr>
        <p:txBody>
          <a:bodyPr/>
          <a:lstStyle/>
          <a:p>
            <a:pPr algn="r" fontAlgn="auto">
              <a:spcBef>
                <a:spcPts val="0"/>
              </a:spcBef>
              <a:spcAft>
                <a:spcPts val="0"/>
              </a:spcAft>
              <a:defRPr/>
            </a:pPr>
            <a:r>
              <a:rPr lang="en-US" sz="1200" dirty="0">
                <a:solidFill>
                  <a:schemeClr val="accent1">
                    <a:lumMod val="75000"/>
                  </a:schemeClr>
                </a:solidFill>
                <a:latin typeface="Calibri" pitchFamily="34" charset="0"/>
                <a:cs typeface="+mn-cs"/>
              </a:rPr>
              <a:t>3- Nov - 2008</a:t>
            </a:r>
          </a:p>
        </p:txBody>
      </p:sp>
      <p:sp>
        <p:nvSpPr>
          <p:cNvPr id="31" name="Footer Placeholder 5"/>
          <p:cNvSpPr txBox="1">
            <a:spLocks/>
          </p:cNvSpPr>
          <p:nvPr/>
        </p:nvSpPr>
        <p:spPr>
          <a:xfrm>
            <a:off x="3276600" y="6553200"/>
            <a:ext cx="4419600" cy="304800"/>
          </a:xfrm>
          <a:prstGeom prst="rect">
            <a:avLst/>
          </a:prstGeom>
        </p:spPr>
        <p:txBody>
          <a:bodyPr/>
          <a:lstStyle/>
          <a:p>
            <a:pPr algn="ctr" fontAlgn="auto">
              <a:spcBef>
                <a:spcPts val="0"/>
              </a:spcBef>
              <a:spcAft>
                <a:spcPts val="0"/>
              </a:spcAft>
              <a:defRPr/>
            </a:pPr>
            <a:r>
              <a:rPr lang="en-US" sz="1400" b="1" dirty="0">
                <a:solidFill>
                  <a:schemeClr val="accent1">
                    <a:lumMod val="75000"/>
                  </a:schemeClr>
                </a:solidFill>
                <a:latin typeface="Calibri" pitchFamily="34" charset="0"/>
                <a:cs typeface="+mn-cs"/>
              </a:rPr>
              <a:t>TRA Lebanon – Liban Telecom</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1447800" y="76200"/>
            <a:ext cx="7391400" cy="1066800"/>
          </a:xfrm>
          <a:solidFill>
            <a:srgbClr val="8381AD"/>
          </a:solidFill>
        </p:spPr>
        <p:txBody>
          <a:bodyPr/>
          <a:lstStyle/>
          <a:p>
            <a:pPr marL="0" indent="0" eaLnBrk="1" hangingPunct="1">
              <a:buFont typeface="Arial" pitchFamily="34" charset="0"/>
              <a:buNone/>
              <a:defRPr/>
            </a:pPr>
            <a:r>
              <a:rPr altLang="ar-SA" sz="2400" i="1" u="sng"/>
              <a:t>MOBILE </a:t>
            </a:r>
          </a:p>
          <a:p>
            <a:pPr marL="0" indent="0" eaLnBrk="1" hangingPunct="1">
              <a:buFont typeface="Arial" pitchFamily="34" charset="0"/>
              <a:buNone/>
              <a:defRPr/>
            </a:pPr>
            <a:r>
              <a:rPr altLang="ar-SA" sz="2000"/>
              <a:t>The Mobile Auction was suspended in January 2008, but could be held within 8 weeks from a GoL decision</a:t>
            </a:r>
          </a:p>
        </p:txBody>
      </p:sp>
      <p:sp>
        <p:nvSpPr>
          <p:cNvPr id="33" name="Rectangle 32"/>
          <p:cNvSpPr/>
          <p:nvPr/>
        </p:nvSpPr>
        <p:spPr bwMode="auto">
          <a:xfrm>
            <a:off x="454025" y="3373438"/>
            <a:ext cx="8582025" cy="37465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5" name="Rectangle 3"/>
          <p:cNvSpPr>
            <a:spLocks noChangeArrowheads="1"/>
          </p:cNvSpPr>
          <p:nvPr/>
        </p:nvSpPr>
        <p:spPr bwMode="auto">
          <a:xfrm>
            <a:off x="304800" y="3657600"/>
            <a:ext cx="8534400" cy="2667000"/>
          </a:xfrm>
          <a:prstGeom prst="rect">
            <a:avLst/>
          </a:prstGeom>
          <a:solidFill>
            <a:schemeClr val="bg1"/>
          </a:solidFill>
          <a:ln w="9525" algn="ctr">
            <a:solidFill>
              <a:schemeClr val="tx1"/>
            </a:solidFill>
            <a:miter lim="800000"/>
            <a:headEnd/>
            <a:tailEnd/>
          </a:ln>
          <a:effectLst>
            <a:outerShdw dist="35921" dir="2700000" algn="ctr" rotWithShape="0">
              <a:schemeClr val="bg2"/>
            </a:outerShdw>
          </a:effectLst>
        </p:spPr>
        <p:txBody>
          <a:bodyPr lIns="47891" tIns="47891" rIns="47891" bIns="47891"/>
          <a:lstStyle/>
          <a:p>
            <a:pPr marL="227013" indent="-227013" defTabSz="957263" eaLnBrk="0" hangingPunct="0">
              <a:lnSpc>
                <a:spcPts val="2000"/>
              </a:lnSpc>
              <a:spcBef>
                <a:spcPct val="20000"/>
              </a:spcBef>
              <a:buClr>
                <a:srgbClr val="4F3F7E"/>
              </a:buClr>
              <a:buFont typeface="Wingdings" pitchFamily="2" charset="2"/>
              <a:buChar char="Ø"/>
              <a:defRPr/>
            </a:pPr>
            <a:r>
              <a:rPr lang="en-US" sz="1400" dirty="0"/>
              <a:t>Most of the preparatory work for the auction has been completed:</a:t>
            </a:r>
          </a:p>
          <a:p>
            <a:pPr marL="342900" lvl="1" indent="-228600">
              <a:buFont typeface="Wingdings" pitchFamily="2" charset="2"/>
              <a:buChar char="Ø"/>
              <a:defRPr/>
            </a:pPr>
            <a:r>
              <a:rPr lang="en-US" sz="1400" dirty="0"/>
              <a:t>Executed an MOU with the Higher Council for Privatization (HCP) to ensure smooth privatization and licensing</a:t>
            </a:r>
          </a:p>
          <a:p>
            <a:pPr marL="342900" lvl="1" indent="-228600">
              <a:buFont typeface="Wingdings" pitchFamily="2" charset="2"/>
              <a:buChar char="Ø"/>
              <a:defRPr/>
            </a:pPr>
            <a:r>
              <a:rPr lang="en-US" sz="1400" i="1" dirty="0"/>
              <a:t>Launched</a:t>
            </a:r>
            <a:r>
              <a:rPr lang="en-US" sz="1400" dirty="0"/>
              <a:t> the Tender Process for privatization and licensing of mobile in November 2007: </a:t>
            </a:r>
          </a:p>
          <a:p>
            <a:pPr marL="800100" lvl="2" indent="-342900" defTabSz="957263">
              <a:lnSpc>
                <a:spcPct val="90000"/>
              </a:lnSpc>
              <a:buClr>
                <a:schemeClr val="tx2"/>
              </a:buClr>
              <a:buFont typeface="Wingdings" pitchFamily="2" charset="2"/>
              <a:buChar char="q"/>
              <a:defRPr/>
            </a:pPr>
            <a:r>
              <a:rPr lang="en-US" sz="1400" dirty="0"/>
              <a:t>Finalized the Financial Model for the license valuation</a:t>
            </a:r>
          </a:p>
          <a:p>
            <a:pPr marL="800100" lvl="2" indent="-342900" defTabSz="957263">
              <a:lnSpc>
                <a:spcPct val="90000"/>
              </a:lnSpc>
              <a:buClr>
                <a:schemeClr val="tx2"/>
              </a:buClr>
              <a:buFont typeface="Wingdings" pitchFamily="2" charset="2"/>
              <a:buChar char="q"/>
              <a:defRPr/>
            </a:pPr>
            <a:r>
              <a:rPr lang="en-US" sz="1400" dirty="0"/>
              <a:t>Developed the Online Data Room and answered questions submitted by bidders</a:t>
            </a:r>
          </a:p>
          <a:p>
            <a:pPr marL="800100" lvl="2" indent="-342900" defTabSz="957263">
              <a:lnSpc>
                <a:spcPct val="90000"/>
              </a:lnSpc>
              <a:buClr>
                <a:schemeClr val="tx2"/>
              </a:buClr>
              <a:buFont typeface="Wingdings" pitchFamily="2" charset="2"/>
              <a:buChar char="q"/>
              <a:defRPr/>
            </a:pPr>
            <a:r>
              <a:rPr lang="en-US" sz="1400" dirty="0"/>
              <a:t>Prepared financial, legal and technical due diligences and conducted site visits</a:t>
            </a:r>
          </a:p>
          <a:p>
            <a:pPr marL="800100" lvl="2" indent="-342900" defTabSz="957263">
              <a:lnSpc>
                <a:spcPct val="90000"/>
              </a:lnSpc>
              <a:buClr>
                <a:schemeClr val="tx2"/>
              </a:buClr>
              <a:buFont typeface="Wingdings" pitchFamily="2" charset="2"/>
              <a:buChar char="q"/>
              <a:defRPr/>
            </a:pPr>
            <a:r>
              <a:rPr lang="en-US" sz="1400" dirty="0"/>
              <a:t>Finalized the RFA</a:t>
            </a:r>
          </a:p>
          <a:p>
            <a:pPr marL="800100" lvl="2" indent="-342900" defTabSz="957263">
              <a:lnSpc>
                <a:spcPct val="90000"/>
              </a:lnSpc>
              <a:buClr>
                <a:schemeClr val="tx2"/>
              </a:buClr>
              <a:buFont typeface="Wingdings" pitchFamily="2" charset="2"/>
              <a:buChar char="q"/>
              <a:defRPr/>
            </a:pPr>
            <a:r>
              <a:rPr lang="en-US" sz="1400" dirty="0"/>
              <a:t>Drafted the Mobile License</a:t>
            </a:r>
          </a:p>
          <a:p>
            <a:pPr marL="800100" lvl="2" indent="-342900" defTabSz="957263">
              <a:lnSpc>
                <a:spcPct val="90000"/>
              </a:lnSpc>
              <a:buClr>
                <a:schemeClr val="tx2"/>
              </a:buClr>
              <a:buFont typeface="Wingdings" pitchFamily="2" charset="2"/>
              <a:buChar char="q"/>
              <a:defRPr/>
            </a:pPr>
            <a:r>
              <a:rPr lang="en-US" sz="1400" dirty="0"/>
              <a:t>Prepared the draft Sale and Purchase Agreement ( SPA)</a:t>
            </a:r>
          </a:p>
          <a:p>
            <a:pPr marL="227013" indent="-227013" defTabSz="957263" eaLnBrk="0" hangingPunct="0">
              <a:lnSpc>
                <a:spcPts val="2000"/>
              </a:lnSpc>
              <a:spcBef>
                <a:spcPct val="20000"/>
              </a:spcBef>
              <a:buClr>
                <a:srgbClr val="4F3F7E"/>
              </a:buClr>
              <a:buFont typeface="Wingdings" pitchFamily="2" charset="2"/>
              <a:buChar char="Ø"/>
              <a:defRPr/>
            </a:pPr>
            <a:endParaRPr lang="en-US" sz="1400" dirty="0"/>
          </a:p>
        </p:txBody>
      </p:sp>
      <p:cxnSp>
        <p:nvCxnSpPr>
          <p:cNvPr id="23" name="Straight Connector 200"/>
          <p:cNvCxnSpPr>
            <a:cxnSpLocks noChangeShapeType="1"/>
          </p:cNvCxnSpPr>
          <p:nvPr/>
        </p:nvCxnSpPr>
        <p:spPr bwMode="auto">
          <a:xfrm rot="5400000" flipH="1" flipV="1">
            <a:off x="7667625" y="2295525"/>
            <a:ext cx="446088" cy="1588"/>
          </a:xfrm>
          <a:prstGeom prst="line">
            <a:avLst/>
          </a:prstGeom>
          <a:noFill/>
          <a:ln w="12700" algn="ctr">
            <a:solidFill>
              <a:schemeClr val="accent5">
                <a:lumMod val="10000"/>
              </a:schemeClr>
            </a:solidFill>
            <a:round/>
            <a:headEnd/>
            <a:tailEnd/>
          </a:ln>
        </p:spPr>
      </p:cxnSp>
      <p:sp>
        <p:nvSpPr>
          <p:cNvPr id="74758" name="Rectangle 12"/>
          <p:cNvSpPr>
            <a:spLocks noChangeArrowheads="1"/>
          </p:cNvSpPr>
          <p:nvPr/>
        </p:nvSpPr>
        <p:spPr bwMode="auto">
          <a:xfrm>
            <a:off x="2233613" y="1960563"/>
            <a:ext cx="1265237" cy="228600"/>
          </a:xfrm>
          <a:prstGeom prst="rect">
            <a:avLst/>
          </a:prstGeom>
          <a:solidFill>
            <a:schemeClr val="bg1"/>
          </a:solidFill>
          <a:ln w="6350" algn="ctr">
            <a:noFill/>
            <a:miter lim="800000"/>
            <a:headEnd/>
            <a:tailEnd/>
          </a:ln>
        </p:spPr>
        <p:txBody>
          <a:bodyPr anchor="ctr"/>
          <a:lstStyle/>
          <a:p>
            <a:pPr algn="ctr"/>
            <a:endParaRPr lang="en-US" sz="1200">
              <a:solidFill>
                <a:srgbClr val="FFFFFF"/>
              </a:solidFill>
            </a:endParaRPr>
          </a:p>
        </p:txBody>
      </p:sp>
      <p:cxnSp>
        <p:nvCxnSpPr>
          <p:cNvPr id="26" name="Straight Connector 72"/>
          <p:cNvCxnSpPr>
            <a:cxnSpLocks noChangeShapeType="1"/>
            <a:stCxn id="28" idx="0"/>
          </p:cNvCxnSpPr>
          <p:nvPr/>
        </p:nvCxnSpPr>
        <p:spPr bwMode="auto">
          <a:xfrm rot="16200000" flipV="1">
            <a:off x="765969" y="2239169"/>
            <a:ext cx="582612" cy="0"/>
          </a:xfrm>
          <a:prstGeom prst="line">
            <a:avLst/>
          </a:prstGeom>
          <a:noFill/>
          <a:ln w="12700" algn="ctr">
            <a:solidFill>
              <a:schemeClr val="accent5">
                <a:lumMod val="10000"/>
              </a:schemeClr>
            </a:solidFill>
            <a:round/>
            <a:headEnd/>
            <a:tailEnd/>
          </a:ln>
        </p:spPr>
      </p:cxnSp>
      <p:sp>
        <p:nvSpPr>
          <p:cNvPr id="28" name="TextBox 32"/>
          <p:cNvSpPr txBox="1">
            <a:spLocks noChangeArrowheads="1"/>
          </p:cNvSpPr>
          <p:nvPr/>
        </p:nvSpPr>
        <p:spPr bwMode="auto">
          <a:xfrm>
            <a:off x="298450" y="2530475"/>
            <a:ext cx="1517650" cy="974725"/>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r>
              <a:rPr lang="en-US" sz="1200" b="1" dirty="0">
                <a:latin typeface="Arial" pitchFamily="34" charset="0"/>
                <a:cs typeface="Arial" pitchFamily="34" charset="0"/>
              </a:rPr>
              <a:t>Mobile Auction Launch:</a:t>
            </a:r>
          </a:p>
          <a:p>
            <a:pPr algn="ctr" fontAlgn="auto">
              <a:spcBef>
                <a:spcPts val="0"/>
              </a:spcBef>
              <a:spcAft>
                <a:spcPts val="0"/>
              </a:spcAft>
              <a:defRPr/>
            </a:pPr>
            <a:r>
              <a:rPr lang="en-US" sz="1200" dirty="0">
                <a:latin typeface="Arial" pitchFamily="34" charset="0"/>
                <a:cs typeface="Arial" pitchFamily="34" charset="0"/>
              </a:rPr>
              <a:t>RFA published</a:t>
            </a:r>
          </a:p>
        </p:txBody>
      </p:sp>
      <p:sp>
        <p:nvSpPr>
          <p:cNvPr id="29" name="Right Arrow 47"/>
          <p:cNvSpPr>
            <a:spLocks noChangeArrowheads="1"/>
          </p:cNvSpPr>
          <p:nvPr/>
        </p:nvSpPr>
        <p:spPr bwMode="auto">
          <a:xfrm>
            <a:off x="228600" y="1825625"/>
            <a:ext cx="8610600" cy="457200"/>
          </a:xfrm>
          <a:prstGeom prst="rightArrow">
            <a:avLst>
              <a:gd name="adj1" fmla="val 50000"/>
              <a:gd name="adj2" fmla="val 51792"/>
            </a:avLst>
          </a:prstGeom>
          <a:ln w="25400">
            <a:headEnd/>
            <a:tailEnd/>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en-US" sz="1200">
              <a:solidFill>
                <a:srgbClr val="FFFFFF"/>
              </a:solidFill>
              <a:latin typeface="Arial" pitchFamily="34" charset="0"/>
              <a:cs typeface="Arial" pitchFamily="34" charset="0"/>
            </a:endParaRPr>
          </a:p>
        </p:txBody>
      </p:sp>
      <p:sp>
        <p:nvSpPr>
          <p:cNvPr id="30" name="Rectangle 29"/>
          <p:cNvSpPr/>
          <p:nvPr/>
        </p:nvSpPr>
        <p:spPr bwMode="auto">
          <a:xfrm>
            <a:off x="298450" y="1803400"/>
            <a:ext cx="8582025" cy="37465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31" name="TextBox 37"/>
          <p:cNvSpPr txBox="1">
            <a:spLocks noChangeArrowheads="1"/>
          </p:cNvSpPr>
          <p:nvPr/>
        </p:nvSpPr>
        <p:spPr bwMode="auto">
          <a:xfrm>
            <a:off x="2057400" y="1593850"/>
            <a:ext cx="1295400" cy="969963"/>
          </a:xfrm>
          <a:prstGeom prst="rect">
            <a:avLst/>
          </a:prstGeom>
          <a:ln>
            <a:noFill/>
            <a:headEnd/>
            <a:tailEnd/>
          </a:ln>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sz="1300" b="1" dirty="0">
                <a:latin typeface="Arial" pitchFamily="34" charset="0"/>
                <a:cs typeface="Arial" pitchFamily="34" charset="0"/>
              </a:rPr>
              <a:t>January 2008</a:t>
            </a:r>
          </a:p>
          <a:p>
            <a:pPr algn="ctr" fontAlgn="auto">
              <a:spcBef>
                <a:spcPts val="0"/>
              </a:spcBef>
              <a:spcAft>
                <a:spcPts val="0"/>
              </a:spcAft>
              <a:defRPr/>
            </a:pPr>
            <a:endParaRPr lang="en-US" sz="500" b="1" dirty="0">
              <a:latin typeface="Arial" pitchFamily="34" charset="0"/>
              <a:cs typeface="Arial" pitchFamily="34" charset="0"/>
            </a:endParaRPr>
          </a:p>
          <a:p>
            <a:pPr algn="ctr" fontAlgn="auto">
              <a:spcBef>
                <a:spcPts val="0"/>
              </a:spcBef>
              <a:spcAft>
                <a:spcPts val="0"/>
              </a:spcAft>
              <a:defRPr/>
            </a:pPr>
            <a:r>
              <a:rPr lang="en-US" sz="1300" dirty="0">
                <a:latin typeface="Arial" pitchFamily="34" charset="0"/>
                <a:cs typeface="Arial" pitchFamily="34" charset="0"/>
              </a:rPr>
              <a:t>Licensing Process Freeze </a:t>
            </a:r>
          </a:p>
        </p:txBody>
      </p:sp>
      <p:sp>
        <p:nvSpPr>
          <p:cNvPr id="32" name="Equal 31"/>
          <p:cNvSpPr/>
          <p:nvPr/>
        </p:nvSpPr>
        <p:spPr bwMode="auto">
          <a:xfrm rot="18476530">
            <a:off x="1751013" y="1881188"/>
            <a:ext cx="663575" cy="320675"/>
          </a:xfrm>
          <a:prstGeom prst="mathEqual">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a:lstStyle/>
          <a:p>
            <a:pPr algn="r" rtl="1">
              <a:defRPr/>
            </a:pPr>
            <a:endParaRPr lang="en-US">
              <a:latin typeface="Arial" pitchFamily="34" charset="0"/>
              <a:cs typeface="Arial" pitchFamily="34" charset="0"/>
            </a:endParaRPr>
          </a:p>
        </p:txBody>
      </p:sp>
      <p:sp>
        <p:nvSpPr>
          <p:cNvPr id="34" name="Equal 33"/>
          <p:cNvSpPr/>
          <p:nvPr/>
        </p:nvSpPr>
        <p:spPr bwMode="auto">
          <a:xfrm rot="18476530">
            <a:off x="2970213" y="1839913"/>
            <a:ext cx="663575" cy="320675"/>
          </a:xfrm>
          <a:prstGeom prst="mathEqual">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a:lstStyle/>
          <a:p>
            <a:pPr algn="r" rtl="1">
              <a:defRPr/>
            </a:pPr>
            <a:endParaRPr lang="en-US">
              <a:latin typeface="Arial" pitchFamily="34" charset="0"/>
              <a:cs typeface="Arial" pitchFamily="34" charset="0"/>
            </a:endParaRPr>
          </a:p>
        </p:txBody>
      </p:sp>
      <p:sp>
        <p:nvSpPr>
          <p:cNvPr id="35" name="TextBox 37"/>
          <p:cNvSpPr txBox="1">
            <a:spLocks noChangeArrowheads="1"/>
          </p:cNvSpPr>
          <p:nvPr/>
        </p:nvSpPr>
        <p:spPr bwMode="auto">
          <a:xfrm>
            <a:off x="338138" y="1582738"/>
            <a:ext cx="1490662" cy="293687"/>
          </a:xfrm>
          <a:prstGeom prst="rect">
            <a:avLst/>
          </a:prstGeom>
          <a:noFill/>
          <a:ln>
            <a:noFill/>
            <a:headEnd/>
            <a:tailEnd/>
          </a:ln>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sz="1300" b="1" dirty="0">
                <a:latin typeface="Arial" pitchFamily="34" charset="0"/>
                <a:cs typeface="Arial" pitchFamily="34" charset="0"/>
              </a:rPr>
              <a:t>November 2007 </a:t>
            </a:r>
          </a:p>
        </p:txBody>
      </p:sp>
      <p:sp>
        <p:nvSpPr>
          <p:cNvPr id="36" name="TextBox 37"/>
          <p:cNvSpPr txBox="1">
            <a:spLocks noChangeArrowheads="1"/>
          </p:cNvSpPr>
          <p:nvPr/>
        </p:nvSpPr>
        <p:spPr bwMode="auto">
          <a:xfrm>
            <a:off x="4343400" y="1600200"/>
            <a:ext cx="1517650" cy="292100"/>
          </a:xfrm>
          <a:prstGeom prst="rect">
            <a:avLst/>
          </a:prstGeom>
          <a:noFill/>
          <a:ln>
            <a:noFill/>
            <a:headEnd/>
            <a:tailEnd/>
          </a:ln>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sz="1300" b="1" dirty="0">
                <a:latin typeface="Arial" pitchFamily="34" charset="0"/>
                <a:cs typeface="Arial" pitchFamily="34" charset="0"/>
              </a:rPr>
              <a:t>to+ 2 (Mths)</a:t>
            </a:r>
          </a:p>
        </p:txBody>
      </p:sp>
      <p:sp>
        <p:nvSpPr>
          <p:cNvPr id="37" name="TextBox 32"/>
          <p:cNvSpPr txBox="1">
            <a:spLocks noChangeArrowheads="1"/>
          </p:cNvSpPr>
          <p:nvPr/>
        </p:nvSpPr>
        <p:spPr bwMode="auto">
          <a:xfrm>
            <a:off x="3200400" y="2514600"/>
            <a:ext cx="1066800" cy="974725"/>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r>
              <a:rPr lang="en-US" sz="1200" b="1" dirty="0" err="1">
                <a:latin typeface="Arial" pitchFamily="34" charset="0"/>
                <a:cs typeface="Arial" pitchFamily="34" charset="0"/>
              </a:rPr>
              <a:t>GoL</a:t>
            </a:r>
            <a:r>
              <a:rPr lang="en-US" sz="1200" b="1" dirty="0">
                <a:latin typeface="Arial" pitchFamily="34" charset="0"/>
                <a:cs typeface="Arial" pitchFamily="34" charset="0"/>
              </a:rPr>
              <a:t> Decision to Re launch Process</a:t>
            </a:r>
          </a:p>
        </p:txBody>
      </p:sp>
      <p:sp>
        <p:nvSpPr>
          <p:cNvPr id="38" name="TextBox 32"/>
          <p:cNvSpPr txBox="1">
            <a:spLocks noChangeArrowheads="1"/>
          </p:cNvSpPr>
          <p:nvPr/>
        </p:nvSpPr>
        <p:spPr bwMode="auto">
          <a:xfrm>
            <a:off x="5715000" y="2514600"/>
            <a:ext cx="1143000" cy="974725"/>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r>
              <a:rPr lang="en-US" sz="1200" b="1" dirty="0">
                <a:latin typeface="Arial" pitchFamily="34" charset="0"/>
                <a:cs typeface="Arial" pitchFamily="34" charset="0"/>
              </a:rPr>
              <a:t>Auction – Announcing two winning bidders </a:t>
            </a:r>
          </a:p>
        </p:txBody>
      </p:sp>
      <p:sp>
        <p:nvSpPr>
          <p:cNvPr id="39" name="TextBox 37"/>
          <p:cNvSpPr txBox="1">
            <a:spLocks noChangeArrowheads="1"/>
          </p:cNvSpPr>
          <p:nvPr/>
        </p:nvSpPr>
        <p:spPr bwMode="auto">
          <a:xfrm>
            <a:off x="3429000" y="1582738"/>
            <a:ext cx="1303338" cy="293687"/>
          </a:xfrm>
          <a:prstGeom prst="rect">
            <a:avLst/>
          </a:prstGeom>
          <a:noFill/>
          <a:ln>
            <a:noFill/>
            <a:headEnd/>
            <a:tailEnd/>
          </a:ln>
        </p:spPr>
        <p:style>
          <a:lnRef idx="2">
            <a:schemeClr val="accent3"/>
          </a:lnRef>
          <a:fillRef idx="1">
            <a:schemeClr val="lt1"/>
          </a:fillRef>
          <a:effectRef idx="0">
            <a:schemeClr val="accent3"/>
          </a:effectRef>
          <a:fontRef idx="minor">
            <a:schemeClr val="dk1"/>
          </a:fontRef>
        </p:style>
        <p:txBody>
          <a:bodyPr>
            <a:spAutoFit/>
          </a:bodyPr>
          <a:lstStyle/>
          <a:p>
            <a:pPr fontAlgn="auto">
              <a:spcBef>
                <a:spcPts val="0"/>
              </a:spcBef>
              <a:spcAft>
                <a:spcPts val="0"/>
              </a:spcAft>
              <a:defRPr/>
            </a:pPr>
            <a:r>
              <a:rPr lang="en-US" sz="1300" b="1" dirty="0">
                <a:latin typeface="Arial" pitchFamily="34" charset="0"/>
                <a:cs typeface="Arial" pitchFamily="34" charset="0"/>
              </a:rPr>
              <a:t>     to</a:t>
            </a:r>
          </a:p>
        </p:txBody>
      </p:sp>
      <p:sp>
        <p:nvSpPr>
          <p:cNvPr id="40" name="TextBox 37"/>
          <p:cNvSpPr txBox="1">
            <a:spLocks noChangeArrowheads="1"/>
          </p:cNvSpPr>
          <p:nvPr/>
        </p:nvSpPr>
        <p:spPr bwMode="auto">
          <a:xfrm>
            <a:off x="6940550" y="1573213"/>
            <a:ext cx="1517650" cy="293687"/>
          </a:xfrm>
          <a:prstGeom prst="rect">
            <a:avLst/>
          </a:prstGeom>
          <a:noFill/>
          <a:ln>
            <a:noFill/>
            <a:headEnd/>
            <a:tailEnd/>
          </a:ln>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sz="1300" b="1" dirty="0">
                <a:latin typeface="Arial" pitchFamily="34" charset="0"/>
                <a:cs typeface="Arial" pitchFamily="34" charset="0"/>
              </a:rPr>
              <a:t>to+ 5 (Mths)</a:t>
            </a:r>
          </a:p>
        </p:txBody>
      </p:sp>
      <p:sp>
        <p:nvSpPr>
          <p:cNvPr id="41" name="TextBox 32"/>
          <p:cNvSpPr txBox="1">
            <a:spLocks noChangeArrowheads="1"/>
          </p:cNvSpPr>
          <p:nvPr/>
        </p:nvSpPr>
        <p:spPr bwMode="auto">
          <a:xfrm>
            <a:off x="6940550" y="2517775"/>
            <a:ext cx="1898650" cy="974725"/>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r>
              <a:rPr lang="en-US" sz="1200" b="1" dirty="0">
                <a:latin typeface="Arial" pitchFamily="34" charset="0"/>
                <a:cs typeface="Arial" pitchFamily="34" charset="0"/>
              </a:rPr>
              <a:t>Handover completed</a:t>
            </a:r>
          </a:p>
          <a:p>
            <a:pPr algn="ctr" fontAlgn="auto">
              <a:spcBef>
                <a:spcPts val="0"/>
              </a:spcBef>
              <a:spcAft>
                <a:spcPts val="0"/>
              </a:spcAft>
              <a:defRPr/>
            </a:pPr>
            <a:r>
              <a:rPr lang="en-US" sz="1200" i="1" dirty="0">
                <a:latin typeface="Arial" pitchFamily="34" charset="0"/>
                <a:cs typeface="Arial" pitchFamily="34" charset="0"/>
              </a:rPr>
              <a:t>Crucial phase that should be completed smoothly and in the specified time </a:t>
            </a:r>
          </a:p>
        </p:txBody>
      </p:sp>
      <p:cxnSp>
        <p:nvCxnSpPr>
          <p:cNvPr id="48" name="Straight Connector 200"/>
          <p:cNvCxnSpPr>
            <a:cxnSpLocks noChangeShapeType="1"/>
          </p:cNvCxnSpPr>
          <p:nvPr/>
        </p:nvCxnSpPr>
        <p:spPr bwMode="auto">
          <a:xfrm rot="5400000" flipH="1" flipV="1">
            <a:off x="4844256" y="2318544"/>
            <a:ext cx="369888" cy="0"/>
          </a:xfrm>
          <a:prstGeom prst="line">
            <a:avLst/>
          </a:prstGeom>
          <a:noFill/>
          <a:ln w="12700" algn="ctr">
            <a:solidFill>
              <a:schemeClr val="accent5">
                <a:lumMod val="10000"/>
              </a:schemeClr>
            </a:solidFill>
            <a:round/>
            <a:headEnd/>
            <a:tailEnd/>
          </a:ln>
        </p:spPr>
      </p:cxnSp>
      <p:cxnSp>
        <p:nvCxnSpPr>
          <p:cNvPr id="49" name="Straight Connector 200"/>
          <p:cNvCxnSpPr>
            <a:cxnSpLocks noChangeShapeType="1"/>
          </p:cNvCxnSpPr>
          <p:nvPr/>
        </p:nvCxnSpPr>
        <p:spPr bwMode="auto">
          <a:xfrm rot="5400000" flipH="1" flipV="1">
            <a:off x="3548856" y="2318544"/>
            <a:ext cx="369888" cy="0"/>
          </a:xfrm>
          <a:prstGeom prst="line">
            <a:avLst/>
          </a:prstGeom>
          <a:noFill/>
          <a:ln w="12700" algn="ctr">
            <a:solidFill>
              <a:schemeClr val="accent5">
                <a:lumMod val="10000"/>
              </a:schemeClr>
            </a:solidFill>
            <a:round/>
            <a:headEnd/>
            <a:tailEnd/>
          </a:ln>
        </p:spPr>
      </p:cxnSp>
      <p:sp>
        <p:nvSpPr>
          <p:cNvPr id="52" name="TextBox 32"/>
          <p:cNvSpPr txBox="1">
            <a:spLocks noChangeArrowheads="1"/>
          </p:cNvSpPr>
          <p:nvPr/>
        </p:nvSpPr>
        <p:spPr bwMode="auto">
          <a:xfrm>
            <a:off x="4419600" y="2514600"/>
            <a:ext cx="1143000" cy="974725"/>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r>
              <a:rPr lang="en-US" sz="1200" b="1" dirty="0">
                <a:latin typeface="Arial" pitchFamily="34" charset="0"/>
                <a:cs typeface="Arial" pitchFamily="34" charset="0"/>
              </a:rPr>
              <a:t>Technical &amp; Pre-Auction Financial  Bids Due</a:t>
            </a:r>
          </a:p>
        </p:txBody>
      </p:sp>
      <p:cxnSp>
        <p:nvCxnSpPr>
          <p:cNvPr id="53" name="Straight Connector 200"/>
          <p:cNvCxnSpPr>
            <a:cxnSpLocks noChangeShapeType="1"/>
          </p:cNvCxnSpPr>
          <p:nvPr/>
        </p:nvCxnSpPr>
        <p:spPr bwMode="auto">
          <a:xfrm rot="5400000" flipH="1" flipV="1">
            <a:off x="6139656" y="2318544"/>
            <a:ext cx="369888" cy="0"/>
          </a:xfrm>
          <a:prstGeom prst="line">
            <a:avLst/>
          </a:prstGeom>
          <a:noFill/>
          <a:ln w="12700" algn="ctr">
            <a:solidFill>
              <a:schemeClr val="accent5">
                <a:lumMod val="10000"/>
              </a:schemeClr>
            </a:solidFill>
            <a:round/>
            <a:headEnd/>
            <a:tailEnd/>
          </a:ln>
        </p:spPr>
      </p:cxnSp>
      <p:sp>
        <p:nvSpPr>
          <p:cNvPr id="55" name="TextBox 37"/>
          <p:cNvSpPr txBox="1">
            <a:spLocks noChangeArrowheads="1"/>
          </p:cNvSpPr>
          <p:nvPr/>
        </p:nvSpPr>
        <p:spPr bwMode="auto">
          <a:xfrm>
            <a:off x="5562600" y="1600200"/>
            <a:ext cx="1517650" cy="292100"/>
          </a:xfrm>
          <a:prstGeom prst="rect">
            <a:avLst/>
          </a:prstGeom>
          <a:noFill/>
          <a:ln>
            <a:noFill/>
            <a:headEnd/>
            <a:tailEnd/>
          </a:ln>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sz="1300" b="1" dirty="0">
                <a:latin typeface="Arial" pitchFamily="34" charset="0"/>
                <a:cs typeface="Arial" pitchFamily="34" charset="0"/>
              </a:rPr>
              <a:t>to+ 3 (Mths)</a:t>
            </a:r>
          </a:p>
        </p:txBody>
      </p:sp>
      <p:sp>
        <p:nvSpPr>
          <p:cNvPr id="43" name="Date Placeholder 4"/>
          <p:cNvSpPr txBox="1">
            <a:spLocks/>
          </p:cNvSpPr>
          <p:nvPr/>
        </p:nvSpPr>
        <p:spPr>
          <a:xfrm>
            <a:off x="381000" y="6619875"/>
            <a:ext cx="1447800" cy="238125"/>
          </a:xfrm>
          <a:prstGeom prst="rect">
            <a:avLst/>
          </a:prstGeom>
        </p:spPr>
        <p:txBody>
          <a:bodyPr/>
          <a:lstStyle/>
          <a:p>
            <a:pPr algn="r" fontAlgn="auto">
              <a:spcBef>
                <a:spcPts val="0"/>
              </a:spcBef>
              <a:spcAft>
                <a:spcPts val="0"/>
              </a:spcAft>
              <a:defRPr/>
            </a:pPr>
            <a:r>
              <a:rPr lang="en-US" sz="1200" dirty="0">
                <a:solidFill>
                  <a:schemeClr val="accent1">
                    <a:lumMod val="75000"/>
                  </a:schemeClr>
                </a:solidFill>
                <a:latin typeface="Calibri" pitchFamily="34" charset="0"/>
                <a:cs typeface="+mn-cs"/>
              </a:rPr>
              <a:t>3- Nov - 2008</a:t>
            </a:r>
          </a:p>
        </p:txBody>
      </p:sp>
      <p:sp>
        <p:nvSpPr>
          <p:cNvPr id="44" name="Footer Placeholder 5"/>
          <p:cNvSpPr txBox="1">
            <a:spLocks/>
          </p:cNvSpPr>
          <p:nvPr/>
        </p:nvSpPr>
        <p:spPr>
          <a:xfrm>
            <a:off x="2667000" y="6543675"/>
            <a:ext cx="4419600" cy="304800"/>
          </a:xfrm>
          <a:prstGeom prst="rect">
            <a:avLst/>
          </a:prstGeom>
        </p:spPr>
        <p:txBody>
          <a:bodyPr/>
          <a:lstStyle/>
          <a:p>
            <a:pPr algn="ctr" fontAlgn="auto">
              <a:spcBef>
                <a:spcPts val="0"/>
              </a:spcBef>
              <a:spcAft>
                <a:spcPts val="0"/>
              </a:spcAft>
              <a:defRPr/>
            </a:pPr>
            <a:r>
              <a:rPr lang="en-US" sz="1400" b="1" dirty="0">
                <a:solidFill>
                  <a:schemeClr val="accent1">
                    <a:lumMod val="75000"/>
                  </a:schemeClr>
                </a:solidFill>
                <a:latin typeface="Calibri" pitchFamily="34" charset="0"/>
                <a:cs typeface="+mn-cs"/>
              </a:rPr>
              <a:t>TRA Lebanon - Mobile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1447800" y="76200"/>
            <a:ext cx="7467600" cy="1066800"/>
          </a:xfrm>
          <a:solidFill>
            <a:srgbClr val="8381AD"/>
          </a:solidFill>
        </p:spPr>
        <p:txBody>
          <a:bodyPr/>
          <a:lstStyle/>
          <a:p>
            <a:pPr marL="0" indent="0" eaLnBrk="1" hangingPunct="1">
              <a:buFont typeface="Arial" pitchFamily="34" charset="0"/>
              <a:buNone/>
              <a:defRPr/>
            </a:pPr>
            <a:r>
              <a:rPr altLang="ar-SA" sz="2400" i="1" u="sng">
                <a:effectLst>
                  <a:outerShdw blurRad="38100" dist="38100" dir="2700000" algn="tl">
                    <a:srgbClr val="000000">
                      <a:alpha val="43137"/>
                    </a:srgbClr>
                  </a:outerShdw>
                </a:effectLst>
              </a:rPr>
              <a:t>BROADBAND</a:t>
            </a:r>
          </a:p>
          <a:p>
            <a:pPr marL="0" indent="0" eaLnBrk="1" hangingPunct="1">
              <a:buFont typeface="Arial" pitchFamily="34" charset="0"/>
              <a:buNone/>
              <a:defRPr/>
            </a:pPr>
            <a:r>
              <a:rPr altLang="ar-SA" sz="2000">
                <a:effectLst>
                  <a:outerShdw blurRad="38100" dist="38100" dir="2700000" algn="tl">
                    <a:srgbClr val="000000">
                      <a:alpha val="43137"/>
                    </a:srgbClr>
                  </a:outerShdw>
                </a:effectLst>
              </a:rPr>
              <a:t>TRA's objective is for Lebanon to become a global leader in broadband communications within 10 years </a:t>
            </a:r>
          </a:p>
        </p:txBody>
      </p:sp>
      <p:sp>
        <p:nvSpPr>
          <p:cNvPr id="10" name="Rectangle 9"/>
          <p:cNvSpPr>
            <a:spLocks noChangeArrowheads="1"/>
          </p:cNvSpPr>
          <p:nvPr/>
        </p:nvSpPr>
        <p:spPr bwMode="auto">
          <a:xfrm>
            <a:off x="381000" y="1371600"/>
            <a:ext cx="8534400" cy="381000"/>
          </a:xfrm>
          <a:prstGeom prst="rect">
            <a:avLst/>
          </a:prstGeom>
          <a:ln>
            <a:solidFill>
              <a:srgbClr val="75689F"/>
            </a:solidFill>
            <a:headEnd/>
            <a:tailEnd/>
          </a:ln>
          <a:effectLst>
            <a:outerShdw dist="38100" dir="2700000" algn="tl" rotWithShape="0">
              <a:prstClr val="black">
                <a:alpha val="40000"/>
              </a:prstClr>
            </a:outerShdw>
          </a:effectLst>
        </p:spPr>
        <p:style>
          <a:lnRef idx="1">
            <a:schemeClr val="accent4"/>
          </a:lnRef>
          <a:fillRef idx="3">
            <a:schemeClr val="accent4"/>
          </a:fillRef>
          <a:effectRef idx="2">
            <a:schemeClr val="accent4"/>
          </a:effectRef>
          <a:fontRef idx="minor">
            <a:schemeClr val="lt1"/>
          </a:fontRef>
        </p:style>
        <p:txBody>
          <a:bodyPr anchor="ctr"/>
          <a:lstStyle/>
          <a:p>
            <a:pPr eaLnBrk="0" hangingPunct="0">
              <a:defRPr/>
            </a:pPr>
            <a:r>
              <a:rPr lang="en-US" altLang="ar-SA" b="1" dirty="0">
                <a:solidFill>
                  <a:schemeClr val="bg1"/>
                </a:solidFill>
                <a:effectLst>
                  <a:outerShdw blurRad="38100" dist="38100" dir="2700000" algn="tl">
                    <a:srgbClr val="000000">
                      <a:alpha val="43137"/>
                    </a:srgbClr>
                  </a:outerShdw>
                </a:effectLst>
                <a:latin typeface="Arial" pitchFamily="34" charset="0"/>
              </a:rPr>
              <a:t>What is Broadband?</a:t>
            </a:r>
            <a:endParaRPr lang="en-GB" altLang="ar-SA" b="1" dirty="0">
              <a:solidFill>
                <a:schemeClr val="bg1"/>
              </a:solidFill>
              <a:effectLst>
                <a:outerShdw blurRad="38100" dist="38100" dir="2700000" algn="tl">
                  <a:srgbClr val="000000">
                    <a:alpha val="43137"/>
                  </a:srgbClr>
                </a:outerShdw>
              </a:effectLst>
              <a:latin typeface="Arial" pitchFamily="34" charset="0"/>
            </a:endParaRPr>
          </a:p>
        </p:txBody>
      </p:sp>
      <p:sp>
        <p:nvSpPr>
          <p:cNvPr id="12" name="TextBox 7"/>
          <p:cNvSpPr txBox="1">
            <a:spLocks noChangeArrowheads="1"/>
          </p:cNvSpPr>
          <p:nvPr/>
        </p:nvSpPr>
        <p:spPr bwMode="auto">
          <a:xfrm>
            <a:off x="381000" y="1752600"/>
            <a:ext cx="8534400" cy="1524000"/>
          </a:xfrm>
          <a:prstGeom prst="rect">
            <a:avLst/>
          </a:prstGeom>
          <a:solidFill>
            <a:schemeClr val="bg1"/>
          </a:solidFill>
          <a:ln w="9525" algn="ctr">
            <a:solidFill>
              <a:srgbClr val="75689F"/>
            </a:solidFill>
            <a:miter lim="800000"/>
            <a:headEnd/>
            <a:tailEnd/>
          </a:ln>
          <a:effectLst>
            <a:outerShdw dist="38100" dir="2700000" algn="tl" rotWithShape="0">
              <a:prstClr val="black">
                <a:alpha val="40000"/>
              </a:prstClr>
            </a:outerShdw>
          </a:effectLst>
        </p:spPr>
        <p:txBody>
          <a:bodyPr lIns="95782" tIns="47891" rIns="95782" bIns="47891" anchor="ctr"/>
          <a:lstStyle/>
          <a:p>
            <a:pPr defTabSz="957263">
              <a:lnSpc>
                <a:spcPct val="125000"/>
              </a:lnSpc>
              <a:buClr>
                <a:schemeClr val="tx2"/>
              </a:buClr>
              <a:tabLst>
                <a:tab pos="8178800" algn="l"/>
              </a:tabLst>
              <a:defRPr/>
            </a:pPr>
            <a:r>
              <a:rPr lang="en-US" b="1" i="1" dirty="0"/>
              <a:t>Broadband</a:t>
            </a:r>
            <a:r>
              <a:rPr lang="en-US" i="1" dirty="0"/>
              <a:t> refers to a wide range of technologies supporting the delivery of </a:t>
            </a:r>
            <a:r>
              <a:rPr lang="en-US" b="1" i="1" u="sng" dirty="0"/>
              <a:t>innovative interactive services</a:t>
            </a:r>
            <a:r>
              <a:rPr lang="en-US" i="1" dirty="0"/>
              <a:t>, equipped with an always-on functionality, providing enough local bandwidth and capacity allowing </a:t>
            </a:r>
            <a:r>
              <a:rPr lang="en-US" i="1" u="sng" dirty="0"/>
              <a:t>the </a:t>
            </a:r>
            <a:r>
              <a:rPr lang="en-US" b="1" i="1" u="sng" dirty="0"/>
              <a:t>simultaneous use of voice, data, and video services</a:t>
            </a:r>
          </a:p>
        </p:txBody>
      </p:sp>
      <p:sp>
        <p:nvSpPr>
          <p:cNvPr id="15" name="Rectangle 14"/>
          <p:cNvSpPr>
            <a:spLocks noChangeArrowheads="1"/>
          </p:cNvSpPr>
          <p:nvPr/>
        </p:nvSpPr>
        <p:spPr bwMode="auto">
          <a:xfrm>
            <a:off x="381000" y="3429000"/>
            <a:ext cx="4267200" cy="381000"/>
          </a:xfrm>
          <a:prstGeom prst="rect">
            <a:avLst/>
          </a:prstGeom>
          <a:ln>
            <a:headEnd/>
            <a:tailEnd/>
          </a:ln>
        </p:spPr>
        <p:style>
          <a:lnRef idx="1">
            <a:schemeClr val="dk1"/>
          </a:lnRef>
          <a:fillRef idx="2">
            <a:schemeClr val="dk1"/>
          </a:fillRef>
          <a:effectRef idx="1">
            <a:schemeClr val="dk1"/>
          </a:effectRef>
          <a:fontRef idx="minor">
            <a:schemeClr val="dk1"/>
          </a:fontRef>
        </p:style>
        <p:txBody>
          <a:bodyPr anchor="ctr"/>
          <a:lstStyle/>
          <a:p>
            <a:pPr eaLnBrk="0" hangingPunct="0">
              <a:defRPr/>
            </a:pPr>
            <a:r>
              <a:rPr lang="en-US" altLang="ar-SA" b="1" dirty="0">
                <a:solidFill>
                  <a:schemeClr val="tx1"/>
                </a:solidFill>
                <a:latin typeface="Arial" pitchFamily="34" charset="0"/>
              </a:rPr>
              <a:t>Residential Services in 2013</a:t>
            </a:r>
            <a:endParaRPr lang="en-GB" altLang="ar-SA" b="1" dirty="0">
              <a:solidFill>
                <a:schemeClr val="tx1"/>
              </a:solidFill>
              <a:latin typeface="Arial" pitchFamily="34" charset="0"/>
            </a:endParaRPr>
          </a:p>
        </p:txBody>
      </p:sp>
      <p:sp>
        <p:nvSpPr>
          <p:cNvPr id="16" name="Rectangle 15"/>
          <p:cNvSpPr>
            <a:spLocks noChangeArrowheads="1"/>
          </p:cNvSpPr>
          <p:nvPr/>
        </p:nvSpPr>
        <p:spPr bwMode="auto">
          <a:xfrm>
            <a:off x="4724400" y="3429000"/>
            <a:ext cx="4267200" cy="381000"/>
          </a:xfrm>
          <a:prstGeom prst="rect">
            <a:avLst/>
          </a:prstGeom>
          <a:ln>
            <a:headEnd/>
            <a:tailEnd/>
          </a:ln>
        </p:spPr>
        <p:style>
          <a:lnRef idx="1">
            <a:schemeClr val="dk1"/>
          </a:lnRef>
          <a:fillRef idx="2">
            <a:schemeClr val="dk1"/>
          </a:fillRef>
          <a:effectRef idx="1">
            <a:schemeClr val="dk1"/>
          </a:effectRef>
          <a:fontRef idx="minor">
            <a:schemeClr val="dk1"/>
          </a:fontRef>
        </p:style>
        <p:txBody>
          <a:bodyPr anchor="ctr"/>
          <a:lstStyle/>
          <a:p>
            <a:pPr eaLnBrk="0" hangingPunct="0">
              <a:defRPr/>
            </a:pPr>
            <a:r>
              <a:rPr lang="en-US" altLang="ar-SA" b="1" dirty="0">
                <a:solidFill>
                  <a:schemeClr val="tx1"/>
                </a:solidFill>
                <a:latin typeface="Arial" pitchFamily="34" charset="0"/>
              </a:rPr>
              <a:t>Business Services in 2013 </a:t>
            </a:r>
            <a:endParaRPr lang="en-GB" altLang="ar-SA" b="1" dirty="0">
              <a:solidFill>
                <a:schemeClr val="tx1"/>
              </a:solidFill>
              <a:latin typeface="Arial" pitchFamily="34" charset="0"/>
            </a:endParaRPr>
          </a:p>
        </p:txBody>
      </p:sp>
      <p:sp>
        <p:nvSpPr>
          <p:cNvPr id="18" name="Rectangle 17"/>
          <p:cNvSpPr/>
          <p:nvPr/>
        </p:nvSpPr>
        <p:spPr>
          <a:xfrm>
            <a:off x="381000" y="3810000"/>
            <a:ext cx="4267200" cy="2514600"/>
          </a:xfrm>
          <a:prstGeom prst="rect">
            <a:avLst/>
          </a:prstGeom>
          <a:solidFill>
            <a:schemeClr val="bg1"/>
          </a:solidFill>
          <a:ln w="9525" algn="ctr">
            <a:solidFill>
              <a:srgbClr val="75689F"/>
            </a:solidFill>
            <a:miter lim="800000"/>
            <a:headEnd/>
            <a:tailEnd/>
          </a:ln>
          <a:effectLst>
            <a:outerShdw dist="38100" dir="2700000" algn="tl" rotWithShape="0">
              <a:prstClr val="black">
                <a:alpha val="40000"/>
              </a:prstClr>
            </a:outerShdw>
          </a:effectLst>
        </p:spPr>
        <p:txBody>
          <a:bodyPr lIns="95782" tIns="47891" rIns="95782" bIns="47891" anchor="ctr"/>
          <a:lstStyle/>
          <a:p>
            <a:pPr defTabSz="957263">
              <a:lnSpc>
                <a:spcPct val="125000"/>
              </a:lnSpc>
              <a:buClr>
                <a:schemeClr val="tx2"/>
              </a:buClr>
              <a:tabLst>
                <a:tab pos="8178800" algn="l"/>
              </a:tabLst>
              <a:defRPr/>
            </a:pPr>
            <a:r>
              <a:rPr lang="en-US" sz="1600" dirty="0"/>
              <a:t>For around </a:t>
            </a:r>
            <a:r>
              <a:rPr lang="en-US" sz="1600" b="1" dirty="0"/>
              <a:t>US$40/month</a:t>
            </a:r>
            <a:r>
              <a:rPr lang="en-US" sz="1600" dirty="0"/>
              <a:t> up to </a:t>
            </a:r>
            <a:r>
              <a:rPr lang="en-US" sz="1600" b="1" dirty="0"/>
              <a:t>10Mbps</a:t>
            </a:r>
            <a:r>
              <a:rPr lang="en-US" sz="1600" dirty="0"/>
              <a:t> speed triple play services: </a:t>
            </a:r>
          </a:p>
          <a:p>
            <a:pPr defTabSz="957263">
              <a:lnSpc>
                <a:spcPct val="125000"/>
              </a:lnSpc>
              <a:buClr>
                <a:schemeClr val="tx2"/>
              </a:buClr>
              <a:tabLst>
                <a:tab pos="8178800" algn="l"/>
              </a:tabLst>
              <a:defRPr/>
            </a:pPr>
            <a:endParaRPr lang="en-US" sz="1600" dirty="0"/>
          </a:p>
          <a:p>
            <a:pPr marL="342900" indent="-342900" defTabSz="957263">
              <a:lnSpc>
                <a:spcPct val="125000"/>
              </a:lnSpc>
              <a:buClr>
                <a:schemeClr val="tx2"/>
              </a:buClr>
              <a:buFont typeface="+mj-lt"/>
              <a:buAutoNum type="arabicPeriod"/>
              <a:tabLst>
                <a:tab pos="8178800" algn="l"/>
              </a:tabLst>
              <a:defRPr/>
            </a:pPr>
            <a:r>
              <a:rPr lang="en-US" sz="1600" dirty="0"/>
              <a:t>High speed Internet – surfing and data transfer </a:t>
            </a:r>
          </a:p>
          <a:p>
            <a:pPr marL="342900" indent="-342900" defTabSz="957263">
              <a:lnSpc>
                <a:spcPct val="125000"/>
              </a:lnSpc>
              <a:buClr>
                <a:schemeClr val="tx2"/>
              </a:buClr>
              <a:buFont typeface="+mj-lt"/>
              <a:buAutoNum type="arabicPeriod"/>
              <a:tabLst>
                <a:tab pos="8178800" algn="l"/>
              </a:tabLst>
              <a:defRPr/>
            </a:pPr>
            <a:r>
              <a:rPr lang="en-US" sz="1600" dirty="0"/>
              <a:t>Digital Entertainment – video</a:t>
            </a:r>
          </a:p>
          <a:p>
            <a:pPr marL="342900" indent="-342900" defTabSz="957263">
              <a:lnSpc>
                <a:spcPct val="125000"/>
              </a:lnSpc>
              <a:buClr>
                <a:schemeClr val="tx2"/>
              </a:buClr>
              <a:buFont typeface="+mj-lt"/>
              <a:buAutoNum type="arabicPeriod"/>
              <a:tabLst>
                <a:tab pos="8178800" algn="l"/>
              </a:tabLst>
              <a:defRPr/>
            </a:pPr>
            <a:r>
              <a:rPr lang="en-US" sz="1600" dirty="0"/>
              <a:t>Voice Communications – voice</a:t>
            </a:r>
          </a:p>
        </p:txBody>
      </p:sp>
      <p:sp>
        <p:nvSpPr>
          <p:cNvPr id="20" name="Rectangle 19"/>
          <p:cNvSpPr/>
          <p:nvPr/>
        </p:nvSpPr>
        <p:spPr>
          <a:xfrm>
            <a:off x="4724400" y="3810000"/>
            <a:ext cx="4267200" cy="2514600"/>
          </a:xfrm>
          <a:prstGeom prst="rect">
            <a:avLst/>
          </a:prstGeom>
          <a:solidFill>
            <a:schemeClr val="bg1"/>
          </a:solidFill>
          <a:ln w="9525" algn="ctr">
            <a:solidFill>
              <a:srgbClr val="75689F"/>
            </a:solidFill>
            <a:miter lim="800000"/>
            <a:headEnd/>
            <a:tailEnd/>
          </a:ln>
          <a:effectLst>
            <a:outerShdw dist="38100" dir="2700000" algn="tl" rotWithShape="0">
              <a:prstClr val="black">
                <a:alpha val="40000"/>
              </a:prstClr>
            </a:outerShdw>
          </a:effectLst>
        </p:spPr>
        <p:txBody>
          <a:bodyPr lIns="95782" tIns="47891" rIns="95782" bIns="47891" anchor="ctr"/>
          <a:lstStyle/>
          <a:p>
            <a:pPr defTabSz="957263">
              <a:lnSpc>
                <a:spcPct val="125000"/>
              </a:lnSpc>
              <a:buClr>
                <a:schemeClr val="tx2"/>
              </a:buClr>
              <a:tabLst>
                <a:tab pos="8178800" algn="l"/>
              </a:tabLst>
              <a:defRPr/>
            </a:pPr>
            <a:r>
              <a:rPr lang="en-US" sz="1600" dirty="0"/>
              <a:t>For around </a:t>
            </a:r>
            <a:r>
              <a:rPr lang="en-US" sz="1600" b="1" dirty="0"/>
              <a:t>US$ 600/month</a:t>
            </a:r>
            <a:r>
              <a:rPr lang="en-US" sz="1600" dirty="0"/>
              <a:t> up to </a:t>
            </a:r>
            <a:r>
              <a:rPr lang="en-US" sz="1600" b="1" dirty="0"/>
              <a:t>1Gbps</a:t>
            </a:r>
            <a:r>
              <a:rPr lang="en-US" sz="1600" dirty="0"/>
              <a:t> speed triple play services: </a:t>
            </a:r>
          </a:p>
          <a:p>
            <a:pPr defTabSz="957263">
              <a:lnSpc>
                <a:spcPct val="125000"/>
              </a:lnSpc>
              <a:buClr>
                <a:schemeClr val="tx2"/>
              </a:buClr>
              <a:tabLst>
                <a:tab pos="8178800" algn="l"/>
              </a:tabLst>
              <a:defRPr/>
            </a:pPr>
            <a:endParaRPr lang="en-US" sz="1600" dirty="0"/>
          </a:p>
          <a:p>
            <a:pPr marL="342900" indent="-342900" defTabSz="957263">
              <a:lnSpc>
                <a:spcPct val="125000"/>
              </a:lnSpc>
              <a:buClr>
                <a:schemeClr val="tx2"/>
              </a:buClr>
              <a:buFont typeface="+mj-lt"/>
              <a:buAutoNum type="arabicPeriod"/>
              <a:tabLst>
                <a:tab pos="8178800" algn="l"/>
              </a:tabLst>
              <a:defRPr/>
            </a:pPr>
            <a:r>
              <a:rPr lang="en-US" sz="1600" dirty="0"/>
              <a:t>High speed Internet and data transfer</a:t>
            </a:r>
          </a:p>
          <a:p>
            <a:pPr marL="342900" indent="-342900" defTabSz="957263">
              <a:lnSpc>
                <a:spcPct val="125000"/>
              </a:lnSpc>
              <a:buClr>
                <a:schemeClr val="tx2"/>
              </a:buClr>
              <a:buFont typeface="+mj-lt"/>
              <a:buAutoNum type="arabicPeriod"/>
              <a:tabLst>
                <a:tab pos="8178800" algn="l"/>
              </a:tabLst>
              <a:defRPr/>
            </a:pPr>
            <a:r>
              <a:rPr lang="en-US" sz="1600" dirty="0"/>
              <a:t>Digital Entertainment – video and teleconferencing </a:t>
            </a:r>
          </a:p>
          <a:p>
            <a:pPr marL="342900" indent="-342900" defTabSz="957263">
              <a:lnSpc>
                <a:spcPct val="125000"/>
              </a:lnSpc>
              <a:buClr>
                <a:schemeClr val="tx2"/>
              </a:buClr>
              <a:buFont typeface="+mj-lt"/>
              <a:buAutoNum type="arabicPeriod"/>
              <a:tabLst>
                <a:tab pos="8178800" algn="l"/>
              </a:tabLst>
              <a:defRPr/>
            </a:pPr>
            <a:r>
              <a:rPr lang="en-US" sz="1600" dirty="0"/>
              <a:t>Voice Communications – voice </a:t>
            </a:r>
          </a:p>
        </p:txBody>
      </p:sp>
      <p:sp>
        <p:nvSpPr>
          <p:cNvPr id="13" name="Date Placeholder 4"/>
          <p:cNvSpPr txBox="1">
            <a:spLocks/>
          </p:cNvSpPr>
          <p:nvPr/>
        </p:nvSpPr>
        <p:spPr>
          <a:xfrm>
            <a:off x="0" y="6629400"/>
            <a:ext cx="1295400" cy="228600"/>
          </a:xfrm>
          <a:prstGeom prst="rect">
            <a:avLst/>
          </a:prstGeom>
        </p:spPr>
        <p:txBody>
          <a:bodyPr/>
          <a:lstStyle/>
          <a:p>
            <a:pPr algn="r" fontAlgn="auto">
              <a:spcBef>
                <a:spcPts val="0"/>
              </a:spcBef>
              <a:spcAft>
                <a:spcPts val="0"/>
              </a:spcAft>
              <a:defRPr/>
            </a:pPr>
            <a:r>
              <a:rPr lang="en-US" sz="1200" dirty="0">
                <a:solidFill>
                  <a:schemeClr val="accent1">
                    <a:lumMod val="75000"/>
                  </a:schemeClr>
                </a:solidFill>
                <a:latin typeface="Calibri" pitchFamily="34" charset="0"/>
                <a:cs typeface="+mn-cs"/>
              </a:rPr>
              <a:t>3- Nov - 2008</a:t>
            </a:r>
          </a:p>
        </p:txBody>
      </p:sp>
      <p:sp>
        <p:nvSpPr>
          <p:cNvPr id="14" name="Footer Placeholder 5"/>
          <p:cNvSpPr txBox="1">
            <a:spLocks/>
          </p:cNvSpPr>
          <p:nvPr/>
        </p:nvSpPr>
        <p:spPr>
          <a:xfrm>
            <a:off x="2743200" y="6553200"/>
            <a:ext cx="4419600" cy="304800"/>
          </a:xfrm>
          <a:prstGeom prst="rect">
            <a:avLst/>
          </a:prstGeom>
        </p:spPr>
        <p:txBody>
          <a:bodyPr/>
          <a:lstStyle/>
          <a:p>
            <a:pPr algn="ctr" fontAlgn="auto">
              <a:spcBef>
                <a:spcPts val="0"/>
              </a:spcBef>
              <a:spcAft>
                <a:spcPts val="0"/>
              </a:spcAft>
              <a:defRPr/>
            </a:pPr>
            <a:r>
              <a:rPr lang="en-US" sz="1400" b="1" dirty="0">
                <a:solidFill>
                  <a:schemeClr val="accent1">
                    <a:lumMod val="75000"/>
                  </a:schemeClr>
                </a:solidFill>
                <a:latin typeface="Calibri" pitchFamily="34" charset="0"/>
                <a:cs typeface="+mn-cs"/>
              </a:rPr>
              <a:t>TRA Lebanon - Broadband</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1447800" y="76200"/>
            <a:ext cx="7467600" cy="1066800"/>
          </a:xfrm>
          <a:solidFill>
            <a:srgbClr val="8381AD"/>
          </a:solidFill>
        </p:spPr>
        <p:txBody>
          <a:bodyPr/>
          <a:lstStyle/>
          <a:p>
            <a:pPr eaLnBrk="1" fontAlgn="auto" hangingPunct="1">
              <a:spcAft>
                <a:spcPts val="0"/>
              </a:spcAft>
              <a:buFont typeface="Arial" pitchFamily="34" charset="0"/>
              <a:buNone/>
              <a:defRPr/>
            </a:pPr>
            <a:r>
              <a:rPr sz="3200"/>
              <a:t>Outline</a:t>
            </a:r>
          </a:p>
        </p:txBody>
      </p:sp>
      <p:sp>
        <p:nvSpPr>
          <p:cNvPr id="76803" name="Rectangle 3"/>
          <p:cNvSpPr>
            <a:spLocks noChangeArrowheads="1"/>
          </p:cNvSpPr>
          <p:nvPr/>
        </p:nvSpPr>
        <p:spPr bwMode="auto">
          <a:xfrm>
            <a:off x="152400" y="3581400"/>
            <a:ext cx="8610600" cy="685800"/>
          </a:xfrm>
          <a:prstGeom prst="rect">
            <a:avLst/>
          </a:prstGeom>
          <a:solidFill>
            <a:srgbClr val="75689F">
              <a:alpha val="18823"/>
            </a:srgbClr>
          </a:solidFill>
          <a:ln w="9525" algn="ctr">
            <a:solidFill>
              <a:srgbClr val="75689F"/>
            </a:solidFill>
            <a:round/>
            <a:headEnd/>
            <a:tailEnd/>
          </a:ln>
        </p:spPr>
        <p:txBody>
          <a:bodyPr/>
          <a:lstStyle/>
          <a:p>
            <a:pPr algn="r" rtl="1"/>
            <a:endParaRPr lang="en-US"/>
          </a:p>
        </p:txBody>
      </p:sp>
      <p:sp>
        <p:nvSpPr>
          <p:cNvPr id="6" name="Date Placeholder 4"/>
          <p:cNvSpPr txBox="1">
            <a:spLocks/>
          </p:cNvSpPr>
          <p:nvPr/>
        </p:nvSpPr>
        <p:spPr>
          <a:xfrm>
            <a:off x="457200" y="6619875"/>
            <a:ext cx="1447800" cy="238125"/>
          </a:xfrm>
          <a:prstGeom prst="rect">
            <a:avLst/>
          </a:prstGeom>
        </p:spPr>
        <p:txBody>
          <a:bodyPr/>
          <a:lstStyle/>
          <a:p>
            <a:pPr algn="r" fontAlgn="auto">
              <a:spcBef>
                <a:spcPts val="0"/>
              </a:spcBef>
              <a:spcAft>
                <a:spcPts val="0"/>
              </a:spcAft>
              <a:defRPr/>
            </a:pPr>
            <a:r>
              <a:rPr lang="en-US" sz="1200" dirty="0">
                <a:solidFill>
                  <a:schemeClr val="accent1">
                    <a:lumMod val="75000"/>
                  </a:schemeClr>
                </a:solidFill>
                <a:latin typeface="Calibri" pitchFamily="34" charset="0"/>
                <a:cs typeface="+mn-cs"/>
              </a:rPr>
              <a:t>3- Nov - 2008</a:t>
            </a:r>
          </a:p>
        </p:txBody>
      </p:sp>
      <p:sp>
        <p:nvSpPr>
          <p:cNvPr id="7" name="Footer Placeholder 5"/>
          <p:cNvSpPr txBox="1">
            <a:spLocks/>
          </p:cNvSpPr>
          <p:nvPr/>
        </p:nvSpPr>
        <p:spPr>
          <a:xfrm>
            <a:off x="2743200" y="6543675"/>
            <a:ext cx="4419600" cy="304800"/>
          </a:xfrm>
          <a:prstGeom prst="rect">
            <a:avLst/>
          </a:prstGeom>
        </p:spPr>
        <p:txBody>
          <a:bodyPr/>
          <a:lstStyle/>
          <a:p>
            <a:pPr algn="ctr" fontAlgn="auto">
              <a:spcBef>
                <a:spcPts val="0"/>
              </a:spcBef>
              <a:spcAft>
                <a:spcPts val="0"/>
              </a:spcAft>
              <a:defRPr/>
            </a:pPr>
            <a:r>
              <a:rPr lang="en-US" sz="1400" b="1" dirty="0">
                <a:solidFill>
                  <a:schemeClr val="accent1">
                    <a:lumMod val="75000"/>
                  </a:schemeClr>
                </a:solidFill>
                <a:latin typeface="Calibri" pitchFamily="34" charset="0"/>
                <a:cs typeface="+mn-cs"/>
              </a:rPr>
              <a:t>TRA Lebanon</a:t>
            </a:r>
          </a:p>
        </p:txBody>
      </p:sp>
      <p:sp>
        <p:nvSpPr>
          <p:cNvPr id="8" name="Text Placeholder 2"/>
          <p:cNvSpPr txBox="1">
            <a:spLocks/>
          </p:cNvSpPr>
          <p:nvPr/>
        </p:nvSpPr>
        <p:spPr bwMode="auto">
          <a:xfrm>
            <a:off x="152400" y="1143000"/>
            <a:ext cx="8991600" cy="4724400"/>
          </a:xfrm>
          <a:prstGeom prst="rect">
            <a:avLst/>
          </a:prstGeom>
          <a:noFill/>
          <a:ln w="9525">
            <a:noFill/>
            <a:miter lim="800000"/>
            <a:headEnd/>
            <a:tailEnd/>
          </a:ln>
        </p:spPr>
        <p:txBody>
          <a:bodyPr anchor="ctr"/>
          <a:lstStyle/>
          <a:p>
            <a:pPr marL="514350" indent="-514350">
              <a:buFont typeface="Calibri" pitchFamily="34" charset="0"/>
              <a:buAutoNum type="romanUcPeriod"/>
              <a:defRPr/>
            </a:pPr>
            <a:r>
              <a:rPr lang="en-US" sz="2400" dirty="0"/>
              <a:t>The Telecom Market Today – The Urgent Need for Re-from </a:t>
            </a:r>
          </a:p>
          <a:p>
            <a:pPr marL="566738" indent="-566738" fontAlgn="auto">
              <a:lnSpc>
                <a:spcPct val="200000"/>
              </a:lnSpc>
              <a:spcBef>
                <a:spcPct val="20000"/>
              </a:spcBef>
              <a:spcAft>
                <a:spcPts val="0"/>
              </a:spcAft>
              <a:buFont typeface="+mj-lt"/>
              <a:buAutoNum type="romanUcPeriod"/>
              <a:defRPr/>
            </a:pPr>
            <a:r>
              <a:rPr lang="en-US" sz="2400" dirty="0"/>
              <a:t>Lebanon’s Telecom Reform</a:t>
            </a:r>
          </a:p>
          <a:p>
            <a:pPr marL="566738" indent="-566738" fontAlgn="auto">
              <a:lnSpc>
                <a:spcPct val="200000"/>
              </a:lnSpc>
              <a:spcBef>
                <a:spcPct val="20000"/>
              </a:spcBef>
              <a:spcAft>
                <a:spcPts val="0"/>
              </a:spcAft>
              <a:buFont typeface="+mj-lt"/>
              <a:buAutoNum type="romanUcPeriod"/>
              <a:defRPr/>
            </a:pPr>
            <a:r>
              <a:rPr lang="en-US" sz="2400" dirty="0"/>
              <a:t>TRA Vision, Roadmap, and Progress</a:t>
            </a:r>
          </a:p>
          <a:p>
            <a:pPr marL="514350" indent="-514350">
              <a:buFont typeface="Calibri" pitchFamily="34" charset="0"/>
              <a:buAutoNum type="romanUcPeriod"/>
              <a:defRPr/>
            </a:pPr>
            <a:endParaRPr lang="en-US" sz="2400" dirty="0"/>
          </a:p>
          <a:p>
            <a:pPr marL="514350" indent="-514350">
              <a:buFont typeface="Calibri" pitchFamily="34" charset="0"/>
              <a:buAutoNum type="romanUcPeriod"/>
              <a:defRPr/>
            </a:pPr>
            <a:r>
              <a:rPr lang="en-US" sz="2400" dirty="0"/>
              <a:t>Current Broadband Market</a:t>
            </a:r>
          </a:p>
          <a:p>
            <a:pPr marL="514350" indent="-514350">
              <a:buFont typeface="Calibri" pitchFamily="34" charset="0"/>
              <a:buAutoNum type="romanUcPeriod"/>
              <a:defRPr/>
            </a:pPr>
            <a:endParaRPr lang="en-US" sz="2400" dirty="0"/>
          </a:p>
          <a:p>
            <a:pPr marL="514350" indent="-514350">
              <a:buFont typeface="Calibri" pitchFamily="34" charset="0"/>
              <a:buAutoNum type="romanUcPeriod"/>
              <a:defRPr/>
            </a:pPr>
            <a:r>
              <a:rPr lang="en-US" sz="2400" dirty="0"/>
              <a:t>Broadband Spectrum Re-farming</a:t>
            </a:r>
          </a:p>
          <a:p>
            <a:pPr marL="514350" indent="-514350">
              <a:buFont typeface="Calibri" pitchFamily="34" charset="0"/>
              <a:buAutoNum type="romanUcPeriod"/>
              <a:defRPr/>
            </a:pPr>
            <a:endParaRPr lang="en-US" sz="2400" dirty="0"/>
          </a:p>
          <a:p>
            <a:pPr marL="514350" indent="-514350">
              <a:buFont typeface="Calibri" pitchFamily="34" charset="0"/>
              <a:buAutoNum type="romanUcPeriod"/>
              <a:defRPr/>
            </a:pPr>
            <a:r>
              <a:rPr lang="en-US" sz="2400" dirty="0"/>
              <a:t>Next Steps and the Way Forward</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txBox="1">
            <a:spLocks noChangeArrowheads="1"/>
          </p:cNvSpPr>
          <p:nvPr/>
        </p:nvSpPr>
        <p:spPr bwMode="auto">
          <a:xfrm>
            <a:off x="1447800" y="0"/>
            <a:ext cx="7696200" cy="1524000"/>
          </a:xfrm>
          <a:prstGeom prst="rect">
            <a:avLst/>
          </a:prstGeom>
          <a:solidFill>
            <a:srgbClr val="8381AD"/>
          </a:solidFill>
          <a:ln w="25400" algn="ctr">
            <a:solidFill>
              <a:srgbClr val="4F3F7E"/>
            </a:solidFill>
            <a:miter lim="800000"/>
            <a:headEnd/>
            <a:tailEnd/>
          </a:ln>
        </p:spPr>
        <p:txBody>
          <a:bodyPr anchor="ctr"/>
          <a:lstStyle/>
          <a:p>
            <a:pPr marL="0" lvl="2"/>
            <a:r>
              <a:rPr lang="nl-NL" sz="2800">
                <a:solidFill>
                  <a:schemeClr val="bg1"/>
                </a:solidFill>
                <a:latin typeface="Calibri" pitchFamily="34" charset="0"/>
              </a:rPr>
              <a:t>Broadband Statistics - Middle-East</a:t>
            </a:r>
          </a:p>
          <a:p>
            <a:pPr marL="0" lvl="2"/>
            <a:r>
              <a:rPr lang="nl-NL" sz="3600">
                <a:solidFill>
                  <a:schemeClr val="bg1"/>
                </a:solidFill>
                <a:latin typeface="Calibri" pitchFamily="34" charset="0"/>
              </a:rPr>
              <a:t>BB penetration in Lebanon is very low – room to expand</a:t>
            </a:r>
            <a:endParaRPr lang="en-US" sz="3600">
              <a:solidFill>
                <a:schemeClr val="bg1"/>
              </a:solidFill>
              <a:latin typeface="Calibri" pitchFamily="34" charset="0"/>
            </a:endParaRPr>
          </a:p>
        </p:txBody>
      </p:sp>
      <p:sp>
        <p:nvSpPr>
          <p:cNvPr id="77827" name="Rectangle 3"/>
          <p:cNvSpPr txBox="1">
            <a:spLocks noChangeArrowheads="1"/>
          </p:cNvSpPr>
          <p:nvPr/>
        </p:nvSpPr>
        <p:spPr bwMode="auto">
          <a:xfrm>
            <a:off x="304800" y="1295400"/>
            <a:ext cx="8839200" cy="5334000"/>
          </a:xfrm>
          <a:prstGeom prst="rect">
            <a:avLst/>
          </a:prstGeom>
          <a:noFill/>
          <a:ln w="9525">
            <a:noFill/>
            <a:miter lim="800000"/>
            <a:headEnd/>
            <a:tailEnd/>
          </a:ln>
        </p:spPr>
        <p:txBody>
          <a:bodyPr/>
          <a:lstStyle/>
          <a:p>
            <a:pPr marL="534988" lvl="1" indent="-355600">
              <a:spcBef>
                <a:spcPct val="20000"/>
              </a:spcBef>
            </a:pPr>
            <a:endParaRPr lang="en-GB" sz="1600">
              <a:latin typeface="Calibri" pitchFamily="34" charset="0"/>
            </a:endParaRPr>
          </a:p>
        </p:txBody>
      </p:sp>
      <p:sp>
        <p:nvSpPr>
          <p:cNvPr id="77828" name="Rectangle 3"/>
          <p:cNvSpPr txBox="1">
            <a:spLocks noChangeArrowheads="1"/>
          </p:cNvSpPr>
          <p:nvPr/>
        </p:nvSpPr>
        <p:spPr bwMode="auto">
          <a:xfrm>
            <a:off x="457200" y="1524000"/>
            <a:ext cx="8839200" cy="5334000"/>
          </a:xfrm>
          <a:prstGeom prst="rect">
            <a:avLst/>
          </a:prstGeom>
          <a:noFill/>
          <a:ln w="9525">
            <a:noFill/>
            <a:miter lim="800000"/>
            <a:headEnd/>
            <a:tailEnd/>
          </a:ln>
        </p:spPr>
        <p:txBody>
          <a:bodyPr/>
          <a:lstStyle/>
          <a:p>
            <a:pPr marL="534988" lvl="1" indent="-355600">
              <a:spcBef>
                <a:spcPct val="20000"/>
              </a:spcBef>
            </a:pPr>
            <a:endParaRPr lang="en-GB" sz="1600">
              <a:latin typeface="Calibri" pitchFamily="34" charset="0"/>
            </a:endParaRPr>
          </a:p>
        </p:txBody>
      </p:sp>
      <p:sp>
        <p:nvSpPr>
          <p:cNvPr id="77829" name="Text Box 5"/>
          <p:cNvSpPr txBox="1">
            <a:spLocks noChangeArrowheads="1"/>
          </p:cNvSpPr>
          <p:nvPr/>
        </p:nvSpPr>
        <p:spPr bwMode="auto">
          <a:xfrm>
            <a:off x="381000" y="4953000"/>
            <a:ext cx="8763000" cy="1230313"/>
          </a:xfrm>
          <a:prstGeom prst="rect">
            <a:avLst/>
          </a:prstGeom>
          <a:noFill/>
          <a:ln w="9525">
            <a:noFill/>
            <a:miter lim="800000"/>
            <a:headEnd/>
            <a:tailEnd/>
          </a:ln>
        </p:spPr>
        <p:txBody>
          <a:bodyPr>
            <a:spAutoFit/>
          </a:bodyPr>
          <a:lstStyle/>
          <a:p>
            <a:pPr>
              <a:spcBef>
                <a:spcPct val="50000"/>
              </a:spcBef>
            </a:pPr>
            <a:r>
              <a:rPr lang="nl-NL" sz="2200" b="1">
                <a:latin typeface="Calibri" pitchFamily="34" charset="0"/>
              </a:rPr>
              <a:t>Source: </a:t>
            </a:r>
            <a:r>
              <a:rPr lang="nl-NL" sz="2200" b="1">
                <a:latin typeface="Calibri" pitchFamily="34" charset="0"/>
                <a:hlinkClick r:id="rId2"/>
              </a:rPr>
              <a:t>www.internetworldstats.com/middle.htm</a:t>
            </a:r>
            <a:r>
              <a:rPr lang="nl-NL" sz="2200" b="1">
                <a:latin typeface="Calibri" pitchFamily="34" charset="0"/>
              </a:rPr>
              <a:t>, ITU data Sept/2007</a:t>
            </a:r>
          </a:p>
          <a:p>
            <a:pPr>
              <a:spcBef>
                <a:spcPct val="50000"/>
              </a:spcBef>
            </a:pPr>
            <a:r>
              <a:rPr lang="nl-NL" sz="2000" b="1" i="1">
                <a:latin typeface="Calibri" pitchFamily="34" charset="0"/>
              </a:rPr>
              <a:t>Notes: Some figures are probably dated since for example UAE is known to have reported double the penetration by mid-2008</a:t>
            </a:r>
            <a:r>
              <a:rPr lang="nl-NL" sz="2000" b="1">
                <a:latin typeface="Calibri" pitchFamily="34" charset="0"/>
              </a:rPr>
              <a:t> </a:t>
            </a:r>
            <a:endParaRPr lang="en-GB" sz="2000" b="1">
              <a:latin typeface="Calibri" pitchFamily="34" charset="0"/>
            </a:endParaRPr>
          </a:p>
        </p:txBody>
      </p:sp>
      <p:pic>
        <p:nvPicPr>
          <p:cNvPr id="77830" name="Picture 7"/>
          <p:cNvPicPr>
            <a:picLocks noChangeAspect="1" noChangeArrowheads="1"/>
          </p:cNvPicPr>
          <p:nvPr/>
        </p:nvPicPr>
        <p:blipFill>
          <a:blip r:embed="rId3" cstate="print"/>
          <a:srcRect/>
          <a:stretch>
            <a:fillRect/>
          </a:stretch>
        </p:blipFill>
        <p:spPr bwMode="auto">
          <a:xfrm>
            <a:off x="304800" y="1517650"/>
            <a:ext cx="8686800" cy="3497263"/>
          </a:xfrm>
          <a:prstGeom prst="rect">
            <a:avLst/>
          </a:prstGeom>
          <a:noFill/>
          <a:ln w="9525">
            <a:noFill/>
            <a:miter lim="800000"/>
            <a:headEnd/>
            <a:tailEnd/>
          </a:ln>
        </p:spPr>
      </p:pic>
      <p:sp>
        <p:nvSpPr>
          <p:cNvPr id="77831" name="Line 9"/>
          <p:cNvSpPr>
            <a:spLocks noChangeShapeType="1"/>
          </p:cNvSpPr>
          <p:nvPr/>
        </p:nvSpPr>
        <p:spPr bwMode="auto">
          <a:xfrm flipH="1">
            <a:off x="3581400" y="3048000"/>
            <a:ext cx="457200" cy="762000"/>
          </a:xfrm>
          <a:prstGeom prst="line">
            <a:avLst/>
          </a:prstGeom>
          <a:noFill/>
          <a:ln w="38100">
            <a:solidFill>
              <a:schemeClr val="tx1"/>
            </a:solidFill>
            <a:round/>
            <a:headEnd/>
            <a:tailEnd type="triangle" w="med" len="med"/>
          </a:ln>
        </p:spPr>
        <p:txBody>
          <a:bodyPr/>
          <a:lstStyle/>
          <a:p>
            <a:endParaRPr lang="en-US"/>
          </a:p>
        </p:txBody>
      </p:sp>
      <p:sp>
        <p:nvSpPr>
          <p:cNvPr id="10" name="Date Placeholder 4"/>
          <p:cNvSpPr txBox="1">
            <a:spLocks/>
          </p:cNvSpPr>
          <p:nvPr/>
        </p:nvSpPr>
        <p:spPr>
          <a:xfrm>
            <a:off x="457200" y="6477000"/>
            <a:ext cx="1447800" cy="238125"/>
          </a:xfrm>
          <a:prstGeom prst="rect">
            <a:avLst/>
          </a:prstGeom>
        </p:spPr>
        <p:txBody>
          <a:bodyPr/>
          <a:lstStyle/>
          <a:p>
            <a:pPr algn="r" fontAlgn="auto">
              <a:spcBef>
                <a:spcPts val="0"/>
              </a:spcBef>
              <a:spcAft>
                <a:spcPts val="0"/>
              </a:spcAft>
              <a:defRPr/>
            </a:pPr>
            <a:r>
              <a:rPr lang="en-US" sz="1200" b="1" dirty="0">
                <a:solidFill>
                  <a:schemeClr val="accent1">
                    <a:lumMod val="75000"/>
                  </a:schemeClr>
                </a:solidFill>
                <a:latin typeface="Calibri" pitchFamily="34" charset="0"/>
                <a:cs typeface="+mn-cs"/>
              </a:rPr>
              <a:t>3- Nov - 2008</a:t>
            </a:r>
          </a:p>
        </p:txBody>
      </p:sp>
      <p:sp>
        <p:nvSpPr>
          <p:cNvPr id="12" name="Footer Placeholder 5"/>
          <p:cNvSpPr txBox="1">
            <a:spLocks/>
          </p:cNvSpPr>
          <p:nvPr/>
        </p:nvSpPr>
        <p:spPr>
          <a:xfrm>
            <a:off x="2743200" y="6400800"/>
            <a:ext cx="4419600" cy="304800"/>
          </a:xfrm>
          <a:prstGeom prst="rect">
            <a:avLst/>
          </a:prstGeom>
        </p:spPr>
        <p:txBody>
          <a:bodyPr/>
          <a:lstStyle/>
          <a:p>
            <a:pPr algn="ctr" fontAlgn="auto">
              <a:spcBef>
                <a:spcPts val="0"/>
              </a:spcBef>
              <a:spcAft>
                <a:spcPts val="0"/>
              </a:spcAft>
              <a:defRPr/>
            </a:pPr>
            <a:r>
              <a:rPr lang="en-US" sz="1400" b="1" dirty="0">
                <a:solidFill>
                  <a:schemeClr val="accent1">
                    <a:lumMod val="75000"/>
                  </a:schemeClr>
                </a:solidFill>
                <a:latin typeface="Calibri" pitchFamily="34" charset="0"/>
                <a:cs typeface="+mn-cs"/>
              </a:rPr>
              <a:t>Re-farming for Broadband Lebanon</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3"/>
          <p:cNvSpPr>
            <a:spLocks noGrp="1" noChangeArrowheads="1"/>
          </p:cNvSpPr>
          <p:nvPr>
            <p:ph type="body" idx="4294967295"/>
          </p:nvPr>
        </p:nvSpPr>
        <p:spPr bwMode="auto">
          <a:xfrm>
            <a:off x="0" y="1295400"/>
            <a:ext cx="9144000" cy="5105400"/>
          </a:xfrm>
          <a:prstGeom prst="rect">
            <a:avLst/>
          </a:prstGeom>
          <a:noFill/>
          <a:ln>
            <a:miter lim="800000"/>
            <a:headEnd/>
            <a:tailEnd/>
          </a:ln>
        </p:spPr>
        <p:txBody>
          <a:bodyPr/>
          <a:lstStyle/>
          <a:p>
            <a:pPr marL="534988" lvl="1" indent="-355600" eaLnBrk="1" hangingPunct="1">
              <a:lnSpc>
                <a:spcPct val="80000"/>
              </a:lnSpc>
              <a:buFont typeface="Wingdings" pitchFamily="2" charset="2"/>
              <a:buChar char="q"/>
            </a:pPr>
            <a:r>
              <a:rPr lang="en-US" sz="2000" b="1" smtClean="0"/>
              <a:t>Existing broadband penetration in Lebanon is low by international benchmark</a:t>
            </a:r>
          </a:p>
          <a:p>
            <a:pPr marL="534988" lvl="1" indent="-355600" eaLnBrk="1" hangingPunct="1">
              <a:lnSpc>
                <a:spcPct val="80000"/>
              </a:lnSpc>
              <a:buFont typeface="Wingdings" pitchFamily="2" charset="2"/>
              <a:buChar char="q"/>
            </a:pPr>
            <a:endParaRPr lang="en-US" sz="2400" smtClean="0"/>
          </a:p>
          <a:p>
            <a:pPr marL="534988" lvl="1" indent="-355600" eaLnBrk="1" hangingPunct="1">
              <a:lnSpc>
                <a:spcPct val="80000"/>
              </a:lnSpc>
              <a:buFont typeface="Wingdings" pitchFamily="2" charset="2"/>
              <a:buNone/>
            </a:pPr>
            <a:endParaRPr lang="en-US" sz="2400" smtClean="0">
              <a:solidFill>
                <a:srgbClr val="CC4C4F"/>
              </a:solidFill>
            </a:endParaRPr>
          </a:p>
          <a:p>
            <a:pPr marL="534988" lvl="1" indent="-355600" eaLnBrk="1" hangingPunct="1">
              <a:lnSpc>
                <a:spcPct val="80000"/>
              </a:lnSpc>
              <a:buFont typeface="Wingdings" pitchFamily="2" charset="2"/>
              <a:buNone/>
            </a:pPr>
            <a:endParaRPr lang="en-US" sz="2400" smtClean="0">
              <a:solidFill>
                <a:srgbClr val="CC4C4F"/>
              </a:solidFill>
            </a:endParaRPr>
          </a:p>
          <a:p>
            <a:pPr marL="534988" lvl="1" indent="-355600" eaLnBrk="1" hangingPunct="1">
              <a:lnSpc>
                <a:spcPct val="80000"/>
              </a:lnSpc>
              <a:buFont typeface="Wingdings" pitchFamily="2" charset="2"/>
              <a:buNone/>
            </a:pPr>
            <a:endParaRPr lang="en-US" sz="2400" smtClean="0">
              <a:solidFill>
                <a:srgbClr val="CC4C4F"/>
              </a:solidFill>
            </a:endParaRPr>
          </a:p>
          <a:p>
            <a:pPr marL="534988" lvl="1" indent="-355600" eaLnBrk="1" hangingPunct="1">
              <a:lnSpc>
                <a:spcPct val="80000"/>
              </a:lnSpc>
              <a:buFont typeface="Wingdings" pitchFamily="2" charset="2"/>
              <a:buNone/>
            </a:pPr>
            <a:endParaRPr lang="en-US" sz="1600" smtClean="0">
              <a:solidFill>
                <a:srgbClr val="CC4C4F"/>
              </a:solidFill>
            </a:endParaRPr>
          </a:p>
          <a:p>
            <a:pPr marL="534988" lvl="1" indent="-355600" eaLnBrk="1" hangingPunct="1">
              <a:lnSpc>
                <a:spcPct val="80000"/>
              </a:lnSpc>
              <a:buFont typeface="Wingdings" pitchFamily="2" charset="2"/>
              <a:buNone/>
            </a:pPr>
            <a:endParaRPr lang="en-US" sz="1600" smtClean="0">
              <a:solidFill>
                <a:srgbClr val="CC4C4F"/>
              </a:solidFill>
            </a:endParaRPr>
          </a:p>
          <a:p>
            <a:pPr marL="534988" lvl="1" indent="-355600" eaLnBrk="1" hangingPunct="1">
              <a:lnSpc>
                <a:spcPct val="80000"/>
              </a:lnSpc>
              <a:buFont typeface="Wingdings" pitchFamily="2" charset="2"/>
              <a:buNone/>
            </a:pPr>
            <a:endParaRPr lang="en-US" sz="1600" smtClean="0">
              <a:solidFill>
                <a:srgbClr val="CC4C4F"/>
              </a:solidFill>
            </a:endParaRPr>
          </a:p>
          <a:p>
            <a:pPr marL="534988" lvl="1" indent="-355600" eaLnBrk="1" hangingPunct="1">
              <a:lnSpc>
                <a:spcPct val="80000"/>
              </a:lnSpc>
              <a:buFont typeface="Wingdings" pitchFamily="2" charset="2"/>
              <a:buNone/>
            </a:pPr>
            <a:endParaRPr lang="en-US" sz="1600" smtClean="0">
              <a:solidFill>
                <a:srgbClr val="CC4C4F"/>
              </a:solidFill>
            </a:endParaRPr>
          </a:p>
          <a:p>
            <a:pPr marL="534988" lvl="1" indent="-355600" eaLnBrk="1" hangingPunct="1">
              <a:lnSpc>
                <a:spcPct val="80000"/>
              </a:lnSpc>
              <a:buFont typeface="Wingdings" pitchFamily="2" charset="2"/>
              <a:buNone/>
            </a:pPr>
            <a:endParaRPr lang="en-US" sz="2400" smtClean="0">
              <a:solidFill>
                <a:srgbClr val="CC4C4F"/>
              </a:solidFill>
            </a:endParaRPr>
          </a:p>
          <a:p>
            <a:pPr marL="534988" lvl="1" indent="-355600" eaLnBrk="1" hangingPunct="1">
              <a:lnSpc>
                <a:spcPct val="80000"/>
              </a:lnSpc>
              <a:buFont typeface="Wingdings" pitchFamily="2" charset="2"/>
              <a:buNone/>
            </a:pPr>
            <a:endParaRPr lang="en-US" sz="2400" smtClean="0">
              <a:solidFill>
                <a:srgbClr val="CC4C4F"/>
              </a:solidFill>
            </a:endParaRPr>
          </a:p>
        </p:txBody>
      </p:sp>
      <p:pic>
        <p:nvPicPr>
          <p:cNvPr id="78851" name="Picture 6"/>
          <p:cNvPicPr>
            <a:picLocks noChangeAspect="1" noChangeArrowheads="1"/>
          </p:cNvPicPr>
          <p:nvPr/>
        </p:nvPicPr>
        <p:blipFill>
          <a:blip r:embed="rId3" cstate="print"/>
          <a:srcRect/>
          <a:stretch>
            <a:fillRect/>
          </a:stretch>
        </p:blipFill>
        <p:spPr bwMode="auto">
          <a:xfrm>
            <a:off x="152400" y="1600200"/>
            <a:ext cx="8991600" cy="4038600"/>
          </a:xfrm>
          <a:prstGeom prst="rect">
            <a:avLst/>
          </a:prstGeom>
          <a:noFill/>
          <a:ln w="9525">
            <a:noFill/>
            <a:miter lim="800000"/>
            <a:headEnd/>
            <a:tailEnd/>
          </a:ln>
        </p:spPr>
      </p:pic>
      <p:sp>
        <p:nvSpPr>
          <p:cNvPr id="78852" name="Rectangle 2"/>
          <p:cNvSpPr>
            <a:spLocks noGrp="1" noChangeArrowheads="1"/>
          </p:cNvSpPr>
          <p:nvPr>
            <p:ph type="title" idx="4294967295"/>
          </p:nvPr>
        </p:nvSpPr>
        <p:spPr bwMode="auto">
          <a:xfrm>
            <a:off x="1676400" y="0"/>
            <a:ext cx="7467600" cy="1295400"/>
          </a:xfrm>
          <a:prstGeom prst="rect">
            <a:avLst/>
          </a:prstGeom>
          <a:solidFill>
            <a:srgbClr val="8381AD"/>
          </a:solidFill>
          <a:ln>
            <a:miter lim="800000"/>
            <a:headEnd/>
            <a:tailEnd/>
          </a:ln>
        </p:spPr>
        <p:txBody>
          <a:bodyPr anchor="ctr"/>
          <a:lstStyle/>
          <a:p>
            <a:pPr algn="l" eaLnBrk="1" hangingPunct="1"/>
            <a:r>
              <a:rPr lang="en-US" sz="2400" smtClean="0">
                <a:solidFill>
                  <a:schemeClr val="bg1"/>
                </a:solidFill>
              </a:rPr>
              <a:t>Broadband Statistics – Worldwide</a:t>
            </a:r>
            <a:r>
              <a:rPr lang="en-US" sz="3200" smtClean="0">
                <a:solidFill>
                  <a:schemeClr val="bg1"/>
                </a:solidFill>
              </a:rPr>
              <a:t/>
            </a:r>
            <a:br>
              <a:rPr lang="en-US" sz="3200" smtClean="0">
                <a:solidFill>
                  <a:schemeClr val="bg1"/>
                </a:solidFill>
              </a:rPr>
            </a:br>
            <a:r>
              <a:rPr lang="en-US" sz="3200" smtClean="0">
                <a:solidFill>
                  <a:schemeClr val="bg1"/>
                </a:solidFill>
              </a:rPr>
              <a:t>Lebanon is still 4 times lower than the Average</a:t>
            </a:r>
            <a:endParaRPr lang="en-US" sz="2400" smtClean="0">
              <a:solidFill>
                <a:schemeClr val="bg1"/>
              </a:solidFill>
            </a:endParaRPr>
          </a:p>
        </p:txBody>
      </p:sp>
      <p:sp>
        <p:nvSpPr>
          <p:cNvPr id="78853" name="Line 5"/>
          <p:cNvSpPr>
            <a:spLocks noChangeShapeType="1"/>
          </p:cNvSpPr>
          <p:nvPr/>
        </p:nvSpPr>
        <p:spPr bwMode="auto">
          <a:xfrm flipH="1">
            <a:off x="8763000" y="2209800"/>
            <a:ext cx="152400" cy="1981200"/>
          </a:xfrm>
          <a:prstGeom prst="line">
            <a:avLst/>
          </a:prstGeom>
          <a:noFill/>
          <a:ln w="38100">
            <a:solidFill>
              <a:schemeClr val="tx1"/>
            </a:solidFill>
            <a:round/>
            <a:headEnd/>
            <a:tailEnd type="triangle" w="med" len="med"/>
          </a:ln>
        </p:spPr>
        <p:txBody>
          <a:bodyPr/>
          <a:lstStyle/>
          <a:p>
            <a:endParaRPr lang="en-US"/>
          </a:p>
        </p:txBody>
      </p:sp>
      <p:sp>
        <p:nvSpPr>
          <p:cNvPr id="11" name="Date Placeholder 4"/>
          <p:cNvSpPr txBox="1">
            <a:spLocks/>
          </p:cNvSpPr>
          <p:nvPr/>
        </p:nvSpPr>
        <p:spPr>
          <a:xfrm>
            <a:off x="457200" y="6477000"/>
            <a:ext cx="1447800" cy="238125"/>
          </a:xfrm>
          <a:prstGeom prst="rect">
            <a:avLst/>
          </a:prstGeom>
        </p:spPr>
        <p:txBody>
          <a:bodyPr/>
          <a:lstStyle/>
          <a:p>
            <a:pPr algn="r" fontAlgn="auto">
              <a:spcBef>
                <a:spcPts val="0"/>
              </a:spcBef>
              <a:spcAft>
                <a:spcPts val="0"/>
              </a:spcAft>
              <a:defRPr/>
            </a:pPr>
            <a:r>
              <a:rPr lang="en-US" sz="1200" b="1" dirty="0">
                <a:solidFill>
                  <a:schemeClr val="accent1">
                    <a:lumMod val="75000"/>
                  </a:schemeClr>
                </a:solidFill>
                <a:latin typeface="Calibri" pitchFamily="34" charset="0"/>
                <a:cs typeface="+mn-cs"/>
              </a:rPr>
              <a:t>3- Nov - 2008</a:t>
            </a:r>
          </a:p>
        </p:txBody>
      </p:sp>
      <p:sp>
        <p:nvSpPr>
          <p:cNvPr id="9" name="Footer Placeholder 5"/>
          <p:cNvSpPr txBox="1">
            <a:spLocks/>
          </p:cNvSpPr>
          <p:nvPr/>
        </p:nvSpPr>
        <p:spPr>
          <a:xfrm>
            <a:off x="2743200" y="6400800"/>
            <a:ext cx="4419600" cy="304800"/>
          </a:xfrm>
          <a:prstGeom prst="rect">
            <a:avLst/>
          </a:prstGeom>
        </p:spPr>
        <p:txBody>
          <a:bodyPr/>
          <a:lstStyle/>
          <a:p>
            <a:pPr algn="ctr" fontAlgn="auto">
              <a:spcBef>
                <a:spcPts val="0"/>
              </a:spcBef>
              <a:spcAft>
                <a:spcPts val="0"/>
              </a:spcAft>
              <a:defRPr/>
            </a:pPr>
            <a:r>
              <a:rPr lang="en-US" sz="1400" b="1" dirty="0">
                <a:solidFill>
                  <a:schemeClr val="accent1">
                    <a:lumMod val="75000"/>
                  </a:schemeClr>
                </a:solidFill>
                <a:latin typeface="Calibri" pitchFamily="34" charset="0"/>
                <a:cs typeface="+mn-cs"/>
              </a:rPr>
              <a:t>Re-farming for Broadband Lebanon</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0"/>
            <a:ext cx="7391400" cy="1676400"/>
          </a:xfrm>
          <a:solidFill>
            <a:srgbClr val="8381AD"/>
          </a:solidFill>
        </p:spPr>
        <p:txBody>
          <a:bodyPr>
            <a:normAutofit fontScale="90000"/>
          </a:bodyPr>
          <a:lstStyle/>
          <a:p>
            <a:pPr algn="l" eaLnBrk="1" hangingPunct="1">
              <a:defRPr/>
            </a:pPr>
            <a:r>
              <a:rPr sz="3100" smtClean="0">
                <a:solidFill>
                  <a:schemeClr val="bg1"/>
                </a:solidFill>
              </a:rPr>
              <a:t>Current </a:t>
            </a:r>
            <a:r>
              <a:rPr lang="en-US" sz="3100" dirty="0" smtClean="0">
                <a:solidFill>
                  <a:schemeClr val="bg1"/>
                </a:solidFill>
              </a:rPr>
              <a:t>Internet S</a:t>
            </a:r>
            <a:r>
              <a:rPr sz="3100" smtClean="0">
                <a:solidFill>
                  <a:schemeClr val="bg1"/>
                </a:solidFill>
              </a:rPr>
              <a:t>tatus in Lebanon</a:t>
            </a:r>
            <a:r>
              <a:rPr lang="en-US" dirty="0" smtClean="0">
                <a:solidFill>
                  <a:schemeClr val="bg1"/>
                </a:solidFill>
              </a:rPr>
              <a:t/>
            </a:r>
            <a:br>
              <a:rPr lang="en-US" dirty="0" smtClean="0">
                <a:solidFill>
                  <a:schemeClr val="bg1"/>
                </a:solidFill>
              </a:rPr>
            </a:br>
            <a:r>
              <a:rPr lang="en-US" dirty="0" smtClean="0">
                <a:solidFill>
                  <a:schemeClr val="bg1"/>
                </a:solidFill>
              </a:rPr>
              <a:t>Internet penetration increased from 6% to 25% (32%)</a:t>
            </a:r>
            <a:endParaRPr sz="4000">
              <a:solidFill>
                <a:schemeClr val="bg1"/>
              </a:solidFill>
            </a:endParaRPr>
          </a:p>
        </p:txBody>
      </p:sp>
      <p:sp>
        <p:nvSpPr>
          <p:cNvPr id="10" name="Date Placeholder 4"/>
          <p:cNvSpPr txBox="1">
            <a:spLocks/>
          </p:cNvSpPr>
          <p:nvPr/>
        </p:nvSpPr>
        <p:spPr>
          <a:xfrm>
            <a:off x="457200" y="6477000"/>
            <a:ext cx="1447800" cy="238125"/>
          </a:xfrm>
          <a:prstGeom prst="rect">
            <a:avLst/>
          </a:prstGeom>
        </p:spPr>
        <p:txBody>
          <a:bodyPr/>
          <a:lstStyle/>
          <a:p>
            <a:pPr algn="r" fontAlgn="auto">
              <a:spcBef>
                <a:spcPts val="0"/>
              </a:spcBef>
              <a:spcAft>
                <a:spcPts val="0"/>
              </a:spcAft>
              <a:defRPr/>
            </a:pPr>
            <a:r>
              <a:rPr lang="en-US" sz="1200" b="1" dirty="0">
                <a:solidFill>
                  <a:schemeClr val="accent1">
                    <a:lumMod val="75000"/>
                  </a:schemeClr>
                </a:solidFill>
                <a:latin typeface="Calibri" pitchFamily="34" charset="0"/>
                <a:cs typeface="+mn-cs"/>
              </a:rPr>
              <a:t>3- Nov - 2008</a:t>
            </a:r>
          </a:p>
        </p:txBody>
      </p:sp>
      <p:graphicFrame>
        <p:nvGraphicFramePr>
          <p:cNvPr id="8" name="Chart 7"/>
          <p:cNvGraphicFramePr/>
          <p:nvPr/>
        </p:nvGraphicFramePr>
        <p:xfrm>
          <a:off x="457200" y="1752600"/>
          <a:ext cx="8534400" cy="4724400"/>
        </p:xfrm>
        <a:graphic>
          <a:graphicData uri="http://schemas.openxmlformats.org/drawingml/2006/chart">
            <c:chart xmlns:c="http://schemas.openxmlformats.org/drawingml/2006/chart" xmlns:r="http://schemas.openxmlformats.org/officeDocument/2006/relationships" r:id="rId2"/>
          </a:graphicData>
        </a:graphic>
      </p:graphicFrame>
      <p:sp>
        <p:nvSpPr>
          <p:cNvPr id="9" name="Footer Placeholder 5"/>
          <p:cNvSpPr txBox="1">
            <a:spLocks/>
          </p:cNvSpPr>
          <p:nvPr/>
        </p:nvSpPr>
        <p:spPr>
          <a:xfrm>
            <a:off x="2743200" y="6400800"/>
            <a:ext cx="4419600" cy="304800"/>
          </a:xfrm>
          <a:prstGeom prst="rect">
            <a:avLst/>
          </a:prstGeom>
        </p:spPr>
        <p:txBody>
          <a:bodyPr/>
          <a:lstStyle/>
          <a:p>
            <a:pPr algn="ctr" fontAlgn="auto">
              <a:spcBef>
                <a:spcPts val="0"/>
              </a:spcBef>
              <a:spcAft>
                <a:spcPts val="0"/>
              </a:spcAft>
              <a:defRPr/>
            </a:pPr>
            <a:r>
              <a:rPr lang="en-US" sz="1400" b="1" dirty="0">
                <a:solidFill>
                  <a:schemeClr val="accent1">
                    <a:lumMod val="75000"/>
                  </a:schemeClr>
                </a:solidFill>
                <a:latin typeface="Calibri" pitchFamily="34" charset="0"/>
                <a:cs typeface="+mn-cs"/>
              </a:rPr>
              <a:t>Re-farming for Broadband Lebanon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447800" y="76200"/>
            <a:ext cx="7696200" cy="1066800"/>
          </a:xfrm>
          <a:solidFill>
            <a:srgbClr val="8381AD"/>
          </a:solidFill>
        </p:spPr>
        <p:txBody>
          <a:bodyPr/>
          <a:lstStyle/>
          <a:p>
            <a:pPr eaLnBrk="1" hangingPunct="1">
              <a:buFont typeface="Arial" pitchFamily="34" charset="0"/>
              <a:buNone/>
              <a:defRPr/>
            </a:pPr>
            <a:r>
              <a:rPr/>
              <a:t>The Lebanese fixed and mobile services markets have been stagnant</a:t>
            </a:r>
          </a:p>
          <a:p>
            <a:pPr eaLnBrk="1" hangingPunct="1">
              <a:buFont typeface="Arial" pitchFamily="34" charset="0"/>
              <a:buNone/>
              <a:defRPr/>
            </a:pPr>
            <a:r>
              <a:rPr/>
              <a:t>and the data and internet services market have been constrained </a:t>
            </a:r>
          </a:p>
        </p:txBody>
      </p:sp>
      <p:sp>
        <p:nvSpPr>
          <p:cNvPr id="3" name="Slide Number Placeholder 3"/>
          <p:cNvSpPr txBox="1">
            <a:spLocks/>
          </p:cNvSpPr>
          <p:nvPr/>
        </p:nvSpPr>
        <p:spPr>
          <a:xfrm>
            <a:off x="7953375" y="6388100"/>
            <a:ext cx="1190625" cy="220663"/>
          </a:xfrm>
          <a:prstGeom prst="rect">
            <a:avLst/>
          </a:prstGeom>
          <a:noFill/>
        </p:spPr>
        <p:txBody>
          <a:bodyPr anchor="ctr"/>
          <a:lstStyle/>
          <a:p>
            <a:pPr marL="342900" indent="-342900" defTabSz="957263" fontAlgn="auto">
              <a:spcBef>
                <a:spcPct val="20000"/>
              </a:spcBef>
              <a:spcAft>
                <a:spcPts val="0"/>
              </a:spcAft>
              <a:buFont typeface="Arial" pitchFamily="34" charset="0"/>
              <a:buChar char="•"/>
              <a:defRPr/>
            </a:pPr>
            <a:fld id="{BDC0E096-74FB-4EB4-A6D1-EC70722FC90D}" type="slidenum">
              <a:rPr lang="ar-SA" sz="2400" b="1">
                <a:solidFill>
                  <a:schemeClr val="bg1"/>
                </a:solidFill>
                <a:effectLst>
                  <a:outerShdw blurRad="38100" dist="38100" dir="2700000" algn="tl">
                    <a:srgbClr val="000000"/>
                  </a:outerShdw>
                </a:effectLst>
                <a:ea typeface="+mj-ea"/>
              </a:rPr>
              <a:pPr marL="342900" indent="-342900" defTabSz="957263" fontAlgn="auto">
                <a:spcBef>
                  <a:spcPct val="20000"/>
                </a:spcBef>
                <a:spcAft>
                  <a:spcPts val="0"/>
                </a:spcAft>
                <a:buFont typeface="Arial" pitchFamily="34" charset="0"/>
                <a:buChar char="•"/>
                <a:defRPr/>
              </a:pPr>
              <a:t>3</a:t>
            </a:fld>
            <a:endParaRPr lang="en-US" sz="2400" b="1" dirty="0">
              <a:solidFill>
                <a:schemeClr val="bg1"/>
              </a:solidFill>
              <a:effectLst>
                <a:outerShdw blurRad="38100" dist="38100" dir="2700000" algn="tl">
                  <a:srgbClr val="000000"/>
                </a:outerShdw>
              </a:effectLst>
              <a:ea typeface="+mj-ea"/>
            </a:endParaRPr>
          </a:p>
        </p:txBody>
      </p:sp>
      <p:sp>
        <p:nvSpPr>
          <p:cNvPr id="4" name="Rectangle 2"/>
          <p:cNvSpPr txBox="1">
            <a:spLocks noChangeArrowheads="1"/>
          </p:cNvSpPr>
          <p:nvPr/>
        </p:nvSpPr>
        <p:spPr>
          <a:xfrm>
            <a:off x="2109788" y="304800"/>
            <a:ext cx="6681787" cy="882650"/>
          </a:xfrm>
          <a:prstGeom prst="rect">
            <a:avLst/>
          </a:prstGeom>
        </p:spPr>
        <p:txBody>
          <a:bodyPr/>
          <a:lstStyle/>
          <a:p>
            <a:pPr fontAlgn="auto">
              <a:spcAft>
                <a:spcPts val="0"/>
              </a:spcAft>
              <a:defRPr/>
            </a:pPr>
            <a:endParaRPr lang="en-US" sz="1600" dirty="0">
              <a:solidFill>
                <a:schemeClr val="bg1"/>
              </a:solidFill>
              <a:latin typeface="+mj-lt"/>
              <a:ea typeface="+mj-ea"/>
              <a:cs typeface="+mj-cs"/>
            </a:endParaRPr>
          </a:p>
        </p:txBody>
      </p:sp>
      <p:sp>
        <p:nvSpPr>
          <p:cNvPr id="5" name="AutoShape 9"/>
          <p:cNvSpPr>
            <a:spLocks noChangeArrowheads="1"/>
          </p:cNvSpPr>
          <p:nvPr/>
        </p:nvSpPr>
        <p:spPr bwMode="auto">
          <a:xfrm>
            <a:off x="304800" y="1524000"/>
            <a:ext cx="1265238" cy="990600"/>
          </a:xfrm>
          <a:prstGeom prst="roundRect">
            <a:avLst>
              <a:gd name="adj" fmla="val 16667"/>
            </a:avLst>
          </a:prstGeom>
          <a:solidFill>
            <a:schemeClr val="accent4">
              <a:lumMod val="40000"/>
              <a:lumOff val="60000"/>
            </a:schemeClr>
          </a:solidFill>
          <a:ln w="12700" algn="ctr">
            <a:solidFill>
              <a:schemeClr val="bg1"/>
            </a:solidFill>
            <a:round/>
            <a:headEnd/>
            <a:tailEnd/>
          </a:ln>
          <a:effectLst>
            <a:outerShdw dist="35921" dir="2700000" algn="ctr" rotWithShape="0">
              <a:srgbClr val="808080"/>
            </a:outerShdw>
          </a:effectLst>
        </p:spPr>
        <p:txBody>
          <a:bodyPr lIns="45720" tIns="46038" rIns="45720" bIns="46038" anchor="ctr"/>
          <a:lstStyle/>
          <a:p>
            <a:pPr algn="ctr">
              <a:spcBef>
                <a:spcPct val="20000"/>
              </a:spcBef>
              <a:defRPr/>
            </a:pPr>
            <a:r>
              <a:rPr lang="en-US" sz="1400" b="1" dirty="0">
                <a:cs typeface="Times New Roman" pitchFamily="18" charset="0"/>
              </a:rPr>
              <a:t>Fixed</a:t>
            </a:r>
          </a:p>
        </p:txBody>
      </p:sp>
      <p:sp>
        <p:nvSpPr>
          <p:cNvPr id="6" name="AutoShape 10"/>
          <p:cNvSpPr>
            <a:spLocks noChangeArrowheads="1"/>
          </p:cNvSpPr>
          <p:nvPr/>
        </p:nvSpPr>
        <p:spPr bwMode="auto">
          <a:xfrm>
            <a:off x="304800" y="2895600"/>
            <a:ext cx="1265238" cy="990600"/>
          </a:xfrm>
          <a:prstGeom prst="roundRect">
            <a:avLst>
              <a:gd name="adj" fmla="val 16667"/>
            </a:avLst>
          </a:prstGeom>
          <a:solidFill>
            <a:schemeClr val="accent4">
              <a:lumMod val="40000"/>
              <a:lumOff val="60000"/>
            </a:schemeClr>
          </a:solidFill>
          <a:ln w="12700" algn="ctr">
            <a:solidFill>
              <a:schemeClr val="bg1"/>
            </a:solidFill>
            <a:round/>
            <a:headEnd/>
            <a:tailEnd/>
          </a:ln>
          <a:effectLst>
            <a:outerShdw dist="35921" dir="2700000" algn="ctr" rotWithShape="0">
              <a:srgbClr val="808080"/>
            </a:outerShdw>
          </a:effectLst>
        </p:spPr>
        <p:txBody>
          <a:bodyPr lIns="45720" tIns="46038" rIns="45720" bIns="46038" anchor="ctr"/>
          <a:lstStyle/>
          <a:p>
            <a:pPr algn="ctr">
              <a:spcBef>
                <a:spcPct val="20000"/>
              </a:spcBef>
              <a:defRPr/>
            </a:pPr>
            <a:r>
              <a:rPr lang="en-US" sz="1400" b="1" dirty="0">
                <a:cs typeface="Times New Roman" pitchFamily="18" charset="0"/>
              </a:rPr>
              <a:t>Mobile</a:t>
            </a:r>
          </a:p>
        </p:txBody>
      </p:sp>
      <p:sp>
        <p:nvSpPr>
          <p:cNvPr id="7" name="AutoShape 11"/>
          <p:cNvSpPr>
            <a:spLocks noChangeArrowheads="1"/>
          </p:cNvSpPr>
          <p:nvPr/>
        </p:nvSpPr>
        <p:spPr bwMode="auto">
          <a:xfrm>
            <a:off x="304800" y="4267200"/>
            <a:ext cx="1265238" cy="990600"/>
          </a:xfrm>
          <a:prstGeom prst="roundRect">
            <a:avLst>
              <a:gd name="adj" fmla="val 16667"/>
            </a:avLst>
          </a:prstGeom>
          <a:solidFill>
            <a:schemeClr val="accent4">
              <a:lumMod val="40000"/>
              <a:lumOff val="60000"/>
            </a:schemeClr>
          </a:solidFill>
          <a:ln w="12700" algn="ctr">
            <a:solidFill>
              <a:schemeClr val="bg1"/>
            </a:solidFill>
            <a:round/>
            <a:headEnd/>
            <a:tailEnd/>
          </a:ln>
          <a:effectLst>
            <a:outerShdw dist="35921" dir="2700000" algn="ctr" rotWithShape="0">
              <a:srgbClr val="808080"/>
            </a:outerShdw>
          </a:effectLst>
        </p:spPr>
        <p:txBody>
          <a:bodyPr lIns="45720" tIns="46038" rIns="45720" bIns="46038" anchor="ctr"/>
          <a:lstStyle/>
          <a:p>
            <a:pPr algn="ctr">
              <a:spcBef>
                <a:spcPct val="20000"/>
              </a:spcBef>
              <a:defRPr/>
            </a:pPr>
            <a:r>
              <a:rPr lang="en-US" sz="1400" b="1" dirty="0">
                <a:cs typeface="Times New Roman" pitchFamily="18" charset="0"/>
              </a:rPr>
              <a:t>Broadband</a:t>
            </a:r>
          </a:p>
        </p:txBody>
      </p:sp>
      <p:sp>
        <p:nvSpPr>
          <p:cNvPr id="8" name="Text Box 12"/>
          <p:cNvSpPr txBox="1">
            <a:spLocks noChangeArrowheads="1"/>
          </p:cNvSpPr>
          <p:nvPr/>
        </p:nvSpPr>
        <p:spPr bwMode="auto">
          <a:xfrm>
            <a:off x="381000" y="2286000"/>
            <a:ext cx="250825" cy="260350"/>
          </a:xfrm>
          <a:prstGeom prst="rect">
            <a:avLst/>
          </a:prstGeom>
          <a:solidFill>
            <a:srgbClr val="F69F2A"/>
          </a:solidFill>
          <a:ln w="9525" algn="ctr">
            <a:noFill/>
            <a:miter lim="800000"/>
            <a:headEnd/>
            <a:tailEnd/>
          </a:ln>
          <a:effectLst>
            <a:outerShdw dist="35921" dir="2700000" algn="ctr" rotWithShape="0">
              <a:srgbClr val="808080"/>
            </a:outerShdw>
          </a:effectLst>
        </p:spPr>
        <p:txBody>
          <a:bodyPr>
            <a:spAutoFit/>
          </a:bodyPr>
          <a:lstStyle/>
          <a:p>
            <a:pPr algn="ctr" eaLnBrk="0" hangingPunct="0">
              <a:spcBef>
                <a:spcPct val="50000"/>
              </a:spcBef>
              <a:defRPr/>
            </a:pPr>
            <a:r>
              <a:rPr lang="en-US" sz="1100" dirty="0"/>
              <a:t>1</a:t>
            </a:r>
          </a:p>
        </p:txBody>
      </p:sp>
      <p:sp>
        <p:nvSpPr>
          <p:cNvPr id="9" name="Text Box 13"/>
          <p:cNvSpPr txBox="1">
            <a:spLocks noChangeArrowheads="1"/>
          </p:cNvSpPr>
          <p:nvPr/>
        </p:nvSpPr>
        <p:spPr bwMode="auto">
          <a:xfrm>
            <a:off x="381000" y="3505200"/>
            <a:ext cx="250825" cy="261938"/>
          </a:xfrm>
          <a:prstGeom prst="rect">
            <a:avLst/>
          </a:prstGeom>
          <a:solidFill>
            <a:srgbClr val="F69F2A"/>
          </a:solidFill>
          <a:ln w="9525" algn="ctr">
            <a:noFill/>
            <a:miter lim="800000"/>
            <a:headEnd/>
            <a:tailEnd/>
          </a:ln>
          <a:effectLst>
            <a:outerShdw dist="35921" dir="2700000" algn="ctr" rotWithShape="0">
              <a:srgbClr val="808080"/>
            </a:outerShdw>
          </a:effectLst>
        </p:spPr>
        <p:txBody>
          <a:bodyPr>
            <a:spAutoFit/>
          </a:bodyPr>
          <a:lstStyle/>
          <a:p>
            <a:pPr algn="ctr" eaLnBrk="0" hangingPunct="0">
              <a:spcBef>
                <a:spcPct val="50000"/>
              </a:spcBef>
              <a:defRPr/>
            </a:pPr>
            <a:r>
              <a:rPr lang="en-US" sz="1100" dirty="0"/>
              <a:t>2</a:t>
            </a:r>
          </a:p>
        </p:txBody>
      </p:sp>
      <p:sp>
        <p:nvSpPr>
          <p:cNvPr id="10" name="Text Box 14"/>
          <p:cNvSpPr txBox="1">
            <a:spLocks noChangeArrowheads="1"/>
          </p:cNvSpPr>
          <p:nvPr/>
        </p:nvSpPr>
        <p:spPr bwMode="auto">
          <a:xfrm>
            <a:off x="381000" y="5029200"/>
            <a:ext cx="250825" cy="260350"/>
          </a:xfrm>
          <a:prstGeom prst="rect">
            <a:avLst/>
          </a:prstGeom>
          <a:solidFill>
            <a:srgbClr val="F69F2A"/>
          </a:solidFill>
          <a:ln w="9525" algn="ctr">
            <a:noFill/>
            <a:miter lim="800000"/>
            <a:headEnd/>
            <a:tailEnd/>
          </a:ln>
          <a:effectLst>
            <a:outerShdw dist="35921" dir="2700000" algn="ctr" rotWithShape="0">
              <a:srgbClr val="808080"/>
            </a:outerShdw>
          </a:effectLst>
        </p:spPr>
        <p:txBody>
          <a:bodyPr>
            <a:spAutoFit/>
          </a:bodyPr>
          <a:lstStyle/>
          <a:p>
            <a:pPr algn="ctr" eaLnBrk="0" hangingPunct="0">
              <a:spcBef>
                <a:spcPct val="50000"/>
              </a:spcBef>
              <a:defRPr/>
            </a:pPr>
            <a:r>
              <a:rPr lang="en-US" sz="1100" dirty="0"/>
              <a:t>3</a:t>
            </a:r>
          </a:p>
        </p:txBody>
      </p:sp>
      <p:sp>
        <p:nvSpPr>
          <p:cNvPr id="56331" name="AutoShape 15"/>
          <p:cNvSpPr>
            <a:spLocks noChangeArrowheads="1"/>
          </p:cNvSpPr>
          <p:nvPr/>
        </p:nvSpPr>
        <p:spPr bwMode="auto">
          <a:xfrm>
            <a:off x="2209800" y="1154113"/>
            <a:ext cx="2790825" cy="282575"/>
          </a:xfrm>
          <a:prstGeom prst="roundRect">
            <a:avLst>
              <a:gd name="adj" fmla="val 16667"/>
            </a:avLst>
          </a:prstGeom>
          <a:noFill/>
          <a:ln w="9525" algn="ctr">
            <a:noFill/>
            <a:round/>
            <a:headEnd/>
            <a:tailEnd/>
          </a:ln>
        </p:spPr>
        <p:txBody>
          <a:bodyPr wrap="none" anchor="ctr"/>
          <a:lstStyle/>
          <a:p>
            <a:pPr algn="ctr" eaLnBrk="0" hangingPunct="0"/>
            <a:r>
              <a:rPr lang="en-US" sz="1500" b="1"/>
              <a:t>Strengths</a:t>
            </a:r>
          </a:p>
        </p:txBody>
      </p:sp>
      <p:sp>
        <p:nvSpPr>
          <p:cNvPr id="56332" name="AutoShape 16"/>
          <p:cNvSpPr>
            <a:spLocks noChangeArrowheads="1"/>
          </p:cNvSpPr>
          <p:nvPr/>
        </p:nvSpPr>
        <p:spPr bwMode="auto">
          <a:xfrm>
            <a:off x="5638800" y="1152525"/>
            <a:ext cx="2790825" cy="284163"/>
          </a:xfrm>
          <a:prstGeom prst="roundRect">
            <a:avLst>
              <a:gd name="adj" fmla="val 16667"/>
            </a:avLst>
          </a:prstGeom>
          <a:noFill/>
          <a:ln w="9525" algn="ctr">
            <a:noFill/>
            <a:round/>
            <a:headEnd/>
            <a:tailEnd/>
          </a:ln>
        </p:spPr>
        <p:txBody>
          <a:bodyPr wrap="none" anchor="ctr"/>
          <a:lstStyle/>
          <a:p>
            <a:pPr algn="ctr" eaLnBrk="0" hangingPunct="0"/>
            <a:r>
              <a:rPr lang="en-US" sz="1500" b="1"/>
              <a:t>Weaknesses</a:t>
            </a:r>
          </a:p>
        </p:txBody>
      </p:sp>
      <p:sp>
        <p:nvSpPr>
          <p:cNvPr id="13" name="AutoShape 17"/>
          <p:cNvSpPr>
            <a:spLocks noChangeArrowheads="1"/>
          </p:cNvSpPr>
          <p:nvPr/>
        </p:nvSpPr>
        <p:spPr bwMode="auto">
          <a:xfrm>
            <a:off x="1752600" y="1524000"/>
            <a:ext cx="3124200" cy="1028700"/>
          </a:xfrm>
          <a:prstGeom prst="roundRect">
            <a:avLst>
              <a:gd name="adj" fmla="val 16667"/>
            </a:avLst>
          </a:prstGeom>
          <a:solidFill>
            <a:schemeClr val="bg1"/>
          </a:solidFill>
          <a:ln w="12700" algn="ctr">
            <a:solidFill>
              <a:schemeClr val="bg1"/>
            </a:solidFill>
            <a:round/>
            <a:headEnd/>
            <a:tailEnd/>
          </a:ln>
          <a:effectLst>
            <a:outerShdw dist="35921" dir="2700000" algn="ctr" rotWithShape="0">
              <a:srgbClr val="808080"/>
            </a:outerShdw>
          </a:effectLst>
        </p:spPr>
        <p:txBody>
          <a:bodyPr lIns="45720" tIns="46038" rIns="45720" bIns="46038" anchor="ctr"/>
          <a:lstStyle/>
          <a:p>
            <a:pPr marL="231775" indent="-231775">
              <a:buClr>
                <a:srgbClr val="337EC1"/>
              </a:buClr>
              <a:buFont typeface="Wingdings" pitchFamily="2" charset="2"/>
              <a:buChar char="q"/>
              <a:defRPr/>
            </a:pPr>
            <a:r>
              <a:rPr lang="en-US" sz="1200" dirty="0">
                <a:cs typeface="Times New Roman" pitchFamily="18" charset="0"/>
              </a:rPr>
              <a:t>Relatively good copper infrastructure</a:t>
            </a:r>
          </a:p>
          <a:p>
            <a:pPr marL="231775" indent="-231775">
              <a:buClr>
                <a:srgbClr val="337EC1"/>
              </a:buClr>
              <a:buFont typeface="Wingdings" pitchFamily="2" charset="2"/>
              <a:buChar char="q"/>
              <a:defRPr/>
            </a:pPr>
            <a:r>
              <a:rPr lang="en-US" sz="1200" dirty="0">
                <a:cs typeface="Times New Roman" pitchFamily="18" charset="0"/>
              </a:rPr>
              <a:t>Regionally competitive price per minute </a:t>
            </a:r>
          </a:p>
          <a:p>
            <a:pPr marL="231775" indent="-231775">
              <a:buClr>
                <a:srgbClr val="337EC1"/>
              </a:buClr>
              <a:buFont typeface="Wingdings" pitchFamily="2" charset="2"/>
              <a:buNone/>
              <a:defRPr/>
            </a:pPr>
            <a:endParaRPr lang="en-US" sz="1200" dirty="0">
              <a:cs typeface="Times New Roman" pitchFamily="18" charset="0"/>
            </a:endParaRPr>
          </a:p>
        </p:txBody>
      </p:sp>
      <p:sp>
        <p:nvSpPr>
          <p:cNvPr id="14" name="AutoShape 18"/>
          <p:cNvSpPr>
            <a:spLocks noChangeArrowheads="1"/>
          </p:cNvSpPr>
          <p:nvPr/>
        </p:nvSpPr>
        <p:spPr bwMode="auto">
          <a:xfrm>
            <a:off x="4953000" y="1447800"/>
            <a:ext cx="3810000" cy="1066800"/>
          </a:xfrm>
          <a:prstGeom prst="roundRect">
            <a:avLst>
              <a:gd name="adj" fmla="val 16667"/>
            </a:avLst>
          </a:prstGeom>
          <a:solidFill>
            <a:schemeClr val="bg1"/>
          </a:solidFill>
          <a:ln w="12700" algn="ctr">
            <a:solidFill>
              <a:schemeClr val="bg1"/>
            </a:solidFill>
            <a:round/>
            <a:headEnd/>
            <a:tailEnd/>
          </a:ln>
          <a:effectLst>
            <a:outerShdw dist="35921" dir="2700000" algn="ctr" rotWithShape="0">
              <a:srgbClr val="808080"/>
            </a:outerShdw>
          </a:effectLst>
        </p:spPr>
        <p:txBody>
          <a:bodyPr lIns="45720" tIns="46038" rIns="45720" bIns="46038" anchor="ctr"/>
          <a:lstStyle/>
          <a:p>
            <a:pPr marL="231775" indent="-231775">
              <a:buClr>
                <a:srgbClr val="337EC1"/>
              </a:buClr>
              <a:buFont typeface="Wingdings" pitchFamily="2" charset="2"/>
              <a:buChar char="q"/>
              <a:defRPr/>
            </a:pPr>
            <a:r>
              <a:rPr lang="en-US" sz="1200" dirty="0">
                <a:cs typeface="Times New Roman" pitchFamily="18" charset="0"/>
              </a:rPr>
              <a:t>No competition</a:t>
            </a:r>
          </a:p>
          <a:p>
            <a:pPr marL="231775" indent="-231775">
              <a:buClr>
                <a:srgbClr val="337EC1"/>
              </a:buClr>
              <a:buFont typeface="Wingdings" pitchFamily="2" charset="2"/>
              <a:buChar char="q"/>
              <a:defRPr/>
            </a:pPr>
            <a:r>
              <a:rPr lang="en-US" sz="1200" dirty="0">
                <a:cs typeface="Times New Roman" pitchFamily="18" charset="0"/>
              </a:rPr>
              <a:t>No incentive to upgrade the infrastructure and introduce new technologies </a:t>
            </a:r>
          </a:p>
          <a:p>
            <a:pPr marL="231775" indent="-231775">
              <a:buClr>
                <a:srgbClr val="337EC1"/>
              </a:buClr>
              <a:buFont typeface="Wingdings" pitchFamily="2" charset="2"/>
              <a:buChar char="q"/>
              <a:defRPr/>
            </a:pPr>
            <a:r>
              <a:rPr lang="en-US" sz="1200" dirty="0">
                <a:cs typeface="Times New Roman" pitchFamily="18" charset="0"/>
              </a:rPr>
              <a:t>Low penetration rate</a:t>
            </a:r>
          </a:p>
          <a:p>
            <a:pPr marL="231775" indent="-231775">
              <a:buClr>
                <a:srgbClr val="337EC1"/>
              </a:buClr>
              <a:buFont typeface="Wingdings" pitchFamily="2" charset="2"/>
              <a:buChar char="q"/>
              <a:defRPr/>
            </a:pPr>
            <a:r>
              <a:rPr lang="en-US" sz="1200" dirty="0">
                <a:cs typeface="Times New Roman" pitchFamily="18" charset="0"/>
              </a:rPr>
              <a:t>Stagnant growth</a:t>
            </a:r>
          </a:p>
        </p:txBody>
      </p:sp>
      <p:sp>
        <p:nvSpPr>
          <p:cNvPr id="15" name="AutoShape 19"/>
          <p:cNvSpPr>
            <a:spLocks noChangeArrowheads="1"/>
          </p:cNvSpPr>
          <p:nvPr/>
        </p:nvSpPr>
        <p:spPr bwMode="auto">
          <a:xfrm>
            <a:off x="1828800" y="2743200"/>
            <a:ext cx="3008313" cy="1295400"/>
          </a:xfrm>
          <a:prstGeom prst="roundRect">
            <a:avLst>
              <a:gd name="adj" fmla="val 16667"/>
            </a:avLst>
          </a:prstGeom>
          <a:solidFill>
            <a:schemeClr val="bg1"/>
          </a:solidFill>
          <a:ln w="12700" algn="ctr">
            <a:solidFill>
              <a:schemeClr val="bg1"/>
            </a:solidFill>
            <a:round/>
            <a:headEnd/>
            <a:tailEnd/>
          </a:ln>
          <a:effectLst>
            <a:outerShdw dist="35921" dir="2700000" algn="ctr" rotWithShape="0">
              <a:srgbClr val="808080"/>
            </a:outerShdw>
          </a:effectLst>
        </p:spPr>
        <p:txBody>
          <a:bodyPr lIns="45720" tIns="46038" rIns="45720" bIns="46038" anchor="ctr"/>
          <a:lstStyle/>
          <a:p>
            <a:pPr marL="231775" indent="-231775">
              <a:buClr>
                <a:srgbClr val="337EC1"/>
              </a:buClr>
              <a:buFont typeface="Wingdings" pitchFamily="2" charset="2"/>
              <a:buChar char="q"/>
              <a:defRPr/>
            </a:pPr>
            <a:r>
              <a:rPr lang="en-US" sz="1200" dirty="0">
                <a:cs typeface="Times New Roman" pitchFamily="18" charset="0"/>
              </a:rPr>
              <a:t>Pent up demand for mobile services </a:t>
            </a:r>
          </a:p>
          <a:p>
            <a:pPr marL="231775" indent="-231775">
              <a:buClr>
                <a:srgbClr val="337EC1"/>
              </a:buClr>
              <a:buFont typeface="Wingdings" pitchFamily="2" charset="2"/>
              <a:buChar char="q"/>
              <a:defRPr/>
            </a:pPr>
            <a:r>
              <a:rPr lang="en-US" sz="1200" dirty="0">
                <a:cs typeface="Times New Roman" pitchFamily="18" charset="0"/>
              </a:rPr>
              <a:t>High mobile revenues per user </a:t>
            </a:r>
          </a:p>
        </p:txBody>
      </p:sp>
      <p:sp>
        <p:nvSpPr>
          <p:cNvPr id="16" name="AutoShape 20"/>
          <p:cNvSpPr>
            <a:spLocks noChangeArrowheads="1"/>
          </p:cNvSpPr>
          <p:nvPr/>
        </p:nvSpPr>
        <p:spPr bwMode="auto">
          <a:xfrm>
            <a:off x="4953000" y="2743200"/>
            <a:ext cx="3810000" cy="1447800"/>
          </a:xfrm>
          <a:prstGeom prst="roundRect">
            <a:avLst>
              <a:gd name="adj" fmla="val 16667"/>
            </a:avLst>
          </a:prstGeom>
          <a:solidFill>
            <a:schemeClr val="bg1"/>
          </a:solidFill>
          <a:ln w="12700" algn="ctr">
            <a:solidFill>
              <a:schemeClr val="bg1"/>
            </a:solidFill>
            <a:round/>
            <a:headEnd/>
            <a:tailEnd/>
          </a:ln>
          <a:effectLst>
            <a:outerShdw dist="35921" dir="2700000" algn="ctr" rotWithShape="0">
              <a:srgbClr val="808080"/>
            </a:outerShdw>
          </a:effectLst>
        </p:spPr>
        <p:txBody>
          <a:bodyPr lIns="45720" tIns="46038" rIns="45720" bIns="46038" anchor="ctr"/>
          <a:lstStyle/>
          <a:p>
            <a:pPr marL="231775" indent="-231775">
              <a:buClr>
                <a:srgbClr val="337EC1"/>
              </a:buClr>
              <a:buFont typeface="Wingdings" pitchFamily="2" charset="2"/>
              <a:buChar char="q"/>
              <a:defRPr/>
            </a:pPr>
            <a:r>
              <a:rPr lang="en-US" sz="1200" dirty="0">
                <a:cs typeface="Times New Roman" pitchFamily="18" charset="0"/>
              </a:rPr>
              <a:t>No competition</a:t>
            </a:r>
          </a:p>
          <a:p>
            <a:pPr marL="231775" indent="-231775">
              <a:buClr>
                <a:srgbClr val="337EC1"/>
              </a:buClr>
              <a:buFont typeface="Wingdings" pitchFamily="2" charset="2"/>
              <a:buChar char="q"/>
              <a:defRPr/>
            </a:pPr>
            <a:r>
              <a:rPr lang="en-US" sz="1200" dirty="0">
                <a:cs typeface="Times New Roman" pitchFamily="18" charset="0"/>
              </a:rPr>
              <a:t>Lag behind in terms of new technologies (e.g. MMS, EDGE, 3G)</a:t>
            </a:r>
          </a:p>
          <a:p>
            <a:pPr marL="231775" indent="-231775">
              <a:buClr>
                <a:srgbClr val="337EC1"/>
              </a:buClr>
              <a:buFont typeface="Wingdings" pitchFamily="2" charset="2"/>
              <a:buChar char="q"/>
              <a:defRPr/>
            </a:pPr>
            <a:r>
              <a:rPr lang="en-US" sz="1200" dirty="0">
                <a:cs typeface="Times New Roman" pitchFamily="18" charset="0"/>
              </a:rPr>
              <a:t>High connection and subscription charges</a:t>
            </a:r>
          </a:p>
          <a:p>
            <a:pPr marL="231775" indent="-231775">
              <a:buClr>
                <a:srgbClr val="337EC1"/>
              </a:buClr>
              <a:buFont typeface="Wingdings" pitchFamily="2" charset="2"/>
              <a:buChar char="q"/>
              <a:defRPr/>
            </a:pPr>
            <a:r>
              <a:rPr lang="en-US" sz="1200" dirty="0">
                <a:cs typeface="Times New Roman" pitchFamily="18" charset="0"/>
              </a:rPr>
              <a:t>High per minute prices</a:t>
            </a:r>
          </a:p>
          <a:p>
            <a:pPr marL="231775" indent="-231775">
              <a:buClr>
                <a:srgbClr val="337EC1"/>
              </a:buClr>
              <a:buFont typeface="Wingdings" pitchFamily="2" charset="2"/>
              <a:buChar char="q"/>
              <a:defRPr/>
            </a:pPr>
            <a:r>
              <a:rPr lang="en-US" sz="1200" dirty="0">
                <a:cs typeface="Times New Roman" pitchFamily="18" charset="0"/>
              </a:rPr>
              <a:t>Limited choice in mobile packages, Low QoS</a:t>
            </a:r>
          </a:p>
          <a:p>
            <a:pPr marL="231775" indent="-231775">
              <a:buClr>
                <a:srgbClr val="337EC1"/>
              </a:buClr>
              <a:buFont typeface="Wingdings" pitchFamily="2" charset="2"/>
              <a:buChar char="q"/>
              <a:defRPr/>
            </a:pPr>
            <a:r>
              <a:rPr lang="en-US" sz="1200" dirty="0">
                <a:cs typeface="Times New Roman" pitchFamily="18" charset="0"/>
              </a:rPr>
              <a:t>Saturated  mobile network /no upgrade</a:t>
            </a:r>
          </a:p>
          <a:p>
            <a:pPr marL="231775" indent="-231775">
              <a:buClr>
                <a:srgbClr val="337EC1"/>
              </a:buClr>
              <a:buFont typeface="Wingdings" pitchFamily="2" charset="2"/>
              <a:buChar char="q"/>
              <a:defRPr/>
            </a:pPr>
            <a:r>
              <a:rPr lang="en-US" sz="1200" dirty="0">
                <a:cs typeface="Times New Roman" pitchFamily="18" charset="0"/>
              </a:rPr>
              <a:t>Low Penetration </a:t>
            </a:r>
          </a:p>
        </p:txBody>
      </p:sp>
      <p:sp>
        <p:nvSpPr>
          <p:cNvPr id="17" name="AutoShape 21"/>
          <p:cNvSpPr>
            <a:spLocks noChangeArrowheads="1"/>
          </p:cNvSpPr>
          <p:nvPr/>
        </p:nvSpPr>
        <p:spPr bwMode="auto">
          <a:xfrm>
            <a:off x="1905000" y="4267200"/>
            <a:ext cx="3008313" cy="1219200"/>
          </a:xfrm>
          <a:prstGeom prst="roundRect">
            <a:avLst>
              <a:gd name="adj" fmla="val 16667"/>
            </a:avLst>
          </a:prstGeom>
          <a:solidFill>
            <a:schemeClr val="bg1"/>
          </a:solidFill>
          <a:ln w="12700" algn="ctr">
            <a:solidFill>
              <a:schemeClr val="bg1"/>
            </a:solidFill>
            <a:round/>
            <a:headEnd/>
            <a:tailEnd/>
          </a:ln>
          <a:effectLst>
            <a:outerShdw dist="35921" dir="2700000" algn="ctr" rotWithShape="0">
              <a:srgbClr val="808080"/>
            </a:outerShdw>
          </a:effectLst>
        </p:spPr>
        <p:txBody>
          <a:bodyPr lIns="45720" tIns="46038" rIns="45720" bIns="46038" anchor="ctr"/>
          <a:lstStyle/>
          <a:p>
            <a:pPr marL="231775" indent="-231775">
              <a:buClr>
                <a:srgbClr val="337EC1"/>
              </a:buClr>
              <a:buFont typeface="Wingdings" pitchFamily="2" charset="2"/>
              <a:buChar char="q"/>
              <a:defRPr/>
            </a:pPr>
            <a:r>
              <a:rPr lang="en-US" sz="1200" dirty="0">
                <a:cs typeface="Times New Roman" pitchFamily="18" charset="0"/>
              </a:rPr>
              <a:t>Relatively competitive </a:t>
            </a:r>
          </a:p>
          <a:p>
            <a:pPr marL="231775" indent="-231775">
              <a:buClr>
                <a:srgbClr val="337EC1"/>
              </a:buClr>
              <a:buFont typeface="Wingdings" pitchFamily="2" charset="2"/>
              <a:buChar char="q"/>
              <a:defRPr/>
            </a:pPr>
            <a:r>
              <a:rPr lang="en-US" sz="1200" dirty="0">
                <a:cs typeface="Times New Roman" pitchFamily="18" charset="0"/>
              </a:rPr>
              <a:t>Lucrative segment</a:t>
            </a:r>
          </a:p>
          <a:p>
            <a:pPr marL="231775" indent="-231775">
              <a:buClr>
                <a:srgbClr val="337EC1"/>
              </a:buClr>
              <a:buFont typeface="Wingdings" pitchFamily="2" charset="2"/>
              <a:buChar char="q"/>
              <a:defRPr/>
            </a:pPr>
            <a:r>
              <a:rPr lang="en-US" sz="1200" dirty="0">
                <a:cs typeface="Times New Roman" pitchFamily="18" charset="0"/>
              </a:rPr>
              <a:t>New wireless technologies deployed </a:t>
            </a:r>
          </a:p>
          <a:p>
            <a:pPr marL="231775" indent="-231775">
              <a:buClr>
                <a:srgbClr val="337EC1"/>
              </a:buClr>
              <a:buFont typeface="Wingdings" pitchFamily="2" charset="2"/>
              <a:buChar char="q"/>
              <a:defRPr/>
            </a:pPr>
            <a:r>
              <a:rPr lang="en-US" sz="1200" dirty="0">
                <a:cs typeface="Times New Roman" pitchFamily="18" charset="0"/>
              </a:rPr>
              <a:t>Pent-up demand for data and internet services </a:t>
            </a:r>
          </a:p>
        </p:txBody>
      </p:sp>
      <p:sp>
        <p:nvSpPr>
          <p:cNvPr id="18" name="AutoShape 22"/>
          <p:cNvSpPr>
            <a:spLocks noChangeArrowheads="1"/>
          </p:cNvSpPr>
          <p:nvPr/>
        </p:nvSpPr>
        <p:spPr bwMode="auto">
          <a:xfrm>
            <a:off x="4953000" y="4419600"/>
            <a:ext cx="3810000" cy="914400"/>
          </a:xfrm>
          <a:prstGeom prst="roundRect">
            <a:avLst>
              <a:gd name="adj" fmla="val 16667"/>
            </a:avLst>
          </a:prstGeom>
          <a:solidFill>
            <a:schemeClr val="bg1"/>
          </a:solidFill>
          <a:ln w="12700" algn="ctr">
            <a:solidFill>
              <a:schemeClr val="bg1"/>
            </a:solidFill>
            <a:round/>
            <a:headEnd/>
            <a:tailEnd/>
          </a:ln>
          <a:effectLst>
            <a:outerShdw dist="35921" dir="2700000" algn="ctr" rotWithShape="0">
              <a:srgbClr val="808080"/>
            </a:outerShdw>
          </a:effectLst>
        </p:spPr>
        <p:txBody>
          <a:bodyPr lIns="45720" tIns="46038" rIns="45720" bIns="46038" anchor="ctr"/>
          <a:lstStyle/>
          <a:p>
            <a:pPr marL="231775" indent="-231775">
              <a:buClr>
                <a:srgbClr val="337EC1"/>
              </a:buClr>
              <a:buFont typeface="Wingdings" pitchFamily="2" charset="2"/>
              <a:buChar char="q"/>
              <a:defRPr/>
            </a:pPr>
            <a:r>
              <a:rPr lang="en-US" sz="1200" dirty="0">
                <a:cs typeface="Times New Roman" pitchFamily="18" charset="0"/>
              </a:rPr>
              <a:t>ADSL services were recently launched </a:t>
            </a:r>
          </a:p>
          <a:p>
            <a:pPr marL="231775" indent="-231775">
              <a:buClr>
                <a:srgbClr val="337EC1"/>
              </a:buClr>
              <a:buFont typeface="Wingdings" pitchFamily="2" charset="2"/>
              <a:buChar char="q"/>
              <a:defRPr/>
            </a:pPr>
            <a:r>
              <a:rPr lang="en-US" sz="1200" dirty="0">
                <a:cs typeface="Times New Roman" pitchFamily="18" charset="0"/>
              </a:rPr>
              <a:t>Access is hindered by incumbent operator </a:t>
            </a:r>
          </a:p>
          <a:p>
            <a:pPr marL="231775" indent="-231775">
              <a:buClr>
                <a:srgbClr val="337EC1"/>
              </a:buClr>
              <a:buFont typeface="Wingdings" pitchFamily="2" charset="2"/>
              <a:buChar char="q"/>
              <a:defRPr/>
            </a:pPr>
            <a:r>
              <a:rPr lang="en-US" sz="1200" dirty="0">
                <a:cs typeface="Times New Roman" pitchFamily="18" charset="0"/>
              </a:rPr>
              <a:t>Until recently, high international bandwidth prices </a:t>
            </a:r>
          </a:p>
          <a:p>
            <a:pPr marL="231775" indent="-231775">
              <a:buClr>
                <a:srgbClr val="337EC1"/>
              </a:buClr>
              <a:buFont typeface="Wingdings" pitchFamily="2" charset="2"/>
              <a:buChar char="q"/>
              <a:defRPr/>
            </a:pPr>
            <a:r>
              <a:rPr lang="en-US" sz="1200" dirty="0">
                <a:cs typeface="Times New Roman" pitchFamily="18" charset="0"/>
              </a:rPr>
              <a:t>Moving towards certainty with regulatory framework </a:t>
            </a:r>
          </a:p>
        </p:txBody>
      </p:sp>
      <p:sp>
        <p:nvSpPr>
          <p:cNvPr id="19" name="AutoShape 11"/>
          <p:cNvSpPr>
            <a:spLocks noChangeArrowheads="1"/>
          </p:cNvSpPr>
          <p:nvPr/>
        </p:nvSpPr>
        <p:spPr bwMode="auto">
          <a:xfrm>
            <a:off x="381000" y="5562600"/>
            <a:ext cx="1265238" cy="990600"/>
          </a:xfrm>
          <a:prstGeom prst="roundRect">
            <a:avLst>
              <a:gd name="adj" fmla="val 16667"/>
            </a:avLst>
          </a:prstGeom>
          <a:solidFill>
            <a:schemeClr val="accent4">
              <a:lumMod val="40000"/>
              <a:lumOff val="60000"/>
            </a:schemeClr>
          </a:solidFill>
          <a:ln w="12700" algn="ctr">
            <a:solidFill>
              <a:schemeClr val="bg1"/>
            </a:solidFill>
            <a:round/>
            <a:headEnd/>
            <a:tailEnd/>
          </a:ln>
          <a:effectLst>
            <a:outerShdw dist="35921" dir="2700000" algn="ctr" rotWithShape="0">
              <a:srgbClr val="808080"/>
            </a:outerShdw>
          </a:effectLst>
        </p:spPr>
        <p:txBody>
          <a:bodyPr lIns="45720" tIns="46038" rIns="45720" bIns="46038" anchor="ctr"/>
          <a:lstStyle/>
          <a:p>
            <a:pPr algn="ctr">
              <a:spcBef>
                <a:spcPct val="20000"/>
              </a:spcBef>
              <a:defRPr/>
            </a:pPr>
            <a:r>
              <a:rPr lang="en-US" sz="1400" b="1" dirty="0">
                <a:cs typeface="Times New Roman" pitchFamily="18" charset="0"/>
              </a:rPr>
              <a:t>International Access</a:t>
            </a:r>
          </a:p>
        </p:txBody>
      </p:sp>
      <p:sp>
        <p:nvSpPr>
          <p:cNvPr id="20" name="Text Box 14"/>
          <p:cNvSpPr txBox="1">
            <a:spLocks noChangeArrowheads="1"/>
          </p:cNvSpPr>
          <p:nvPr/>
        </p:nvSpPr>
        <p:spPr bwMode="auto">
          <a:xfrm>
            <a:off x="381000" y="6248400"/>
            <a:ext cx="250825" cy="260350"/>
          </a:xfrm>
          <a:prstGeom prst="rect">
            <a:avLst/>
          </a:prstGeom>
          <a:solidFill>
            <a:srgbClr val="F69F2A"/>
          </a:solidFill>
          <a:ln w="9525" algn="ctr">
            <a:noFill/>
            <a:miter lim="800000"/>
            <a:headEnd/>
            <a:tailEnd/>
          </a:ln>
          <a:effectLst>
            <a:outerShdw dist="35921" dir="2700000" algn="ctr" rotWithShape="0">
              <a:srgbClr val="808080"/>
            </a:outerShdw>
          </a:effectLst>
        </p:spPr>
        <p:txBody>
          <a:bodyPr>
            <a:spAutoFit/>
          </a:bodyPr>
          <a:lstStyle/>
          <a:p>
            <a:pPr algn="ctr" eaLnBrk="0" hangingPunct="0">
              <a:spcBef>
                <a:spcPct val="50000"/>
              </a:spcBef>
              <a:defRPr/>
            </a:pPr>
            <a:r>
              <a:rPr lang="en-US" sz="1100" dirty="0"/>
              <a:t>4</a:t>
            </a:r>
          </a:p>
        </p:txBody>
      </p:sp>
      <p:sp>
        <p:nvSpPr>
          <p:cNvPr id="21" name="AutoShape 21"/>
          <p:cNvSpPr>
            <a:spLocks noChangeArrowheads="1"/>
          </p:cNvSpPr>
          <p:nvPr/>
        </p:nvSpPr>
        <p:spPr bwMode="auto">
          <a:xfrm>
            <a:off x="1905000" y="5638800"/>
            <a:ext cx="3008313" cy="914400"/>
          </a:xfrm>
          <a:prstGeom prst="roundRect">
            <a:avLst>
              <a:gd name="adj" fmla="val 16667"/>
            </a:avLst>
          </a:prstGeom>
          <a:solidFill>
            <a:schemeClr val="bg1"/>
          </a:solidFill>
          <a:ln w="12700" algn="ctr">
            <a:solidFill>
              <a:schemeClr val="bg1"/>
            </a:solidFill>
            <a:round/>
            <a:headEnd/>
            <a:tailEnd/>
          </a:ln>
          <a:effectLst>
            <a:outerShdw dist="35921" dir="2700000" algn="ctr" rotWithShape="0">
              <a:srgbClr val="808080"/>
            </a:outerShdw>
          </a:effectLst>
        </p:spPr>
        <p:txBody>
          <a:bodyPr lIns="45720" tIns="46038" rIns="45720" bIns="46038" anchor="ctr"/>
          <a:lstStyle/>
          <a:p>
            <a:pPr marL="231775" indent="-231775">
              <a:buClr>
                <a:srgbClr val="337EC1"/>
              </a:buClr>
              <a:buFont typeface="Wingdings" pitchFamily="2" charset="2"/>
              <a:buChar char="q"/>
              <a:defRPr/>
            </a:pPr>
            <a:r>
              <a:rPr lang="en-US" sz="1200" dirty="0">
                <a:cs typeface="Times New Roman" pitchFamily="18" charset="0"/>
              </a:rPr>
              <a:t>Future expansion Plans ( I-ME-WE)</a:t>
            </a:r>
          </a:p>
        </p:txBody>
      </p:sp>
      <p:sp>
        <p:nvSpPr>
          <p:cNvPr id="22" name="AutoShape 21"/>
          <p:cNvSpPr>
            <a:spLocks noChangeArrowheads="1"/>
          </p:cNvSpPr>
          <p:nvPr/>
        </p:nvSpPr>
        <p:spPr bwMode="auto">
          <a:xfrm>
            <a:off x="4953000" y="5562600"/>
            <a:ext cx="3810000" cy="1066800"/>
          </a:xfrm>
          <a:prstGeom prst="roundRect">
            <a:avLst>
              <a:gd name="adj" fmla="val 16667"/>
            </a:avLst>
          </a:prstGeom>
          <a:solidFill>
            <a:schemeClr val="bg1"/>
          </a:solidFill>
          <a:ln w="12700" algn="ctr">
            <a:solidFill>
              <a:schemeClr val="bg1"/>
            </a:solidFill>
            <a:round/>
            <a:headEnd/>
            <a:tailEnd/>
          </a:ln>
          <a:effectLst>
            <a:outerShdw dist="35921" dir="2700000" algn="ctr" rotWithShape="0">
              <a:srgbClr val="808080"/>
            </a:outerShdw>
          </a:effectLst>
        </p:spPr>
        <p:txBody>
          <a:bodyPr lIns="45720" tIns="46038" rIns="45720" bIns="46038" anchor="ctr"/>
          <a:lstStyle/>
          <a:p>
            <a:pPr marL="231775" indent="-231775">
              <a:buClr>
                <a:srgbClr val="337EC1"/>
              </a:buClr>
              <a:buFont typeface="Wingdings" pitchFamily="2" charset="2"/>
              <a:buChar char="q"/>
              <a:defRPr/>
            </a:pPr>
            <a:r>
              <a:rPr lang="en-US" sz="1200" dirty="0">
                <a:cs typeface="Times New Roman" pitchFamily="18" charset="0"/>
              </a:rPr>
              <a:t>No competition</a:t>
            </a:r>
          </a:p>
          <a:p>
            <a:pPr marL="231775" indent="-231775">
              <a:buClr>
                <a:srgbClr val="337EC1"/>
              </a:buClr>
              <a:buFont typeface="Wingdings" pitchFamily="2" charset="2"/>
              <a:buChar char="q"/>
              <a:defRPr/>
            </a:pPr>
            <a:r>
              <a:rPr lang="en-US" sz="1200" dirty="0">
                <a:cs typeface="Times New Roman" pitchFamily="18" charset="0"/>
              </a:rPr>
              <a:t>No transparent allocation spectrum</a:t>
            </a:r>
          </a:p>
          <a:p>
            <a:pPr marL="231775" indent="-231775">
              <a:buClr>
                <a:srgbClr val="337EC1"/>
              </a:buClr>
              <a:buFont typeface="Wingdings" pitchFamily="2" charset="2"/>
              <a:buChar char="q"/>
              <a:defRPr/>
            </a:pPr>
            <a:r>
              <a:rPr lang="en-US" sz="1200" dirty="0">
                <a:cs typeface="Times New Roman" pitchFamily="18" charset="0"/>
              </a:rPr>
              <a:t>Limited capacity</a:t>
            </a:r>
          </a:p>
          <a:p>
            <a:pPr marL="231775" indent="-231775">
              <a:buClr>
                <a:srgbClr val="337EC1"/>
              </a:buClr>
              <a:buFont typeface="Wingdings" pitchFamily="2" charset="2"/>
              <a:buChar char="q"/>
              <a:defRPr/>
            </a:pPr>
            <a:r>
              <a:rPr lang="en-US" sz="1200" dirty="0">
                <a:cs typeface="Times New Roman" pitchFamily="18" charset="0"/>
              </a:rPr>
              <a:t>High prices for retail</a:t>
            </a:r>
          </a:p>
        </p:txBody>
      </p:sp>
      <p:sp>
        <p:nvSpPr>
          <p:cNvPr id="25" name="Date Placeholder 4"/>
          <p:cNvSpPr txBox="1">
            <a:spLocks/>
          </p:cNvSpPr>
          <p:nvPr/>
        </p:nvSpPr>
        <p:spPr>
          <a:xfrm>
            <a:off x="457200" y="6619875"/>
            <a:ext cx="1447800" cy="238125"/>
          </a:xfrm>
          <a:prstGeom prst="rect">
            <a:avLst/>
          </a:prstGeom>
        </p:spPr>
        <p:txBody>
          <a:bodyPr/>
          <a:lstStyle/>
          <a:p>
            <a:pPr algn="r" fontAlgn="auto">
              <a:spcBef>
                <a:spcPts val="0"/>
              </a:spcBef>
              <a:spcAft>
                <a:spcPts val="0"/>
              </a:spcAft>
              <a:defRPr/>
            </a:pPr>
            <a:r>
              <a:rPr lang="en-US" sz="1200" dirty="0">
                <a:solidFill>
                  <a:schemeClr val="accent1">
                    <a:lumMod val="75000"/>
                  </a:schemeClr>
                </a:solidFill>
                <a:latin typeface="Calibri" pitchFamily="34" charset="0"/>
                <a:cs typeface="+mn-cs"/>
              </a:rPr>
              <a:t>3- Nov - 2008</a:t>
            </a:r>
          </a:p>
        </p:txBody>
      </p:sp>
      <p:sp>
        <p:nvSpPr>
          <p:cNvPr id="26" name="Footer Placeholder 5"/>
          <p:cNvSpPr txBox="1">
            <a:spLocks/>
          </p:cNvSpPr>
          <p:nvPr/>
        </p:nvSpPr>
        <p:spPr>
          <a:xfrm>
            <a:off x="2743200" y="6553200"/>
            <a:ext cx="4419600" cy="304800"/>
          </a:xfrm>
          <a:prstGeom prst="rect">
            <a:avLst/>
          </a:prstGeom>
        </p:spPr>
        <p:txBody>
          <a:bodyPr/>
          <a:lstStyle/>
          <a:p>
            <a:pPr algn="ctr" fontAlgn="auto">
              <a:spcBef>
                <a:spcPts val="0"/>
              </a:spcBef>
              <a:spcAft>
                <a:spcPts val="0"/>
              </a:spcAft>
              <a:defRPr/>
            </a:pPr>
            <a:r>
              <a:rPr lang="en-US" sz="1400" b="1" dirty="0">
                <a:solidFill>
                  <a:schemeClr val="accent1">
                    <a:lumMod val="75000"/>
                  </a:schemeClr>
                </a:solidFill>
                <a:latin typeface="Calibri" pitchFamily="34" charset="0"/>
                <a:cs typeface="+mn-cs"/>
              </a:rPr>
              <a:t>TRA Lebanon – Existing Market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idx="4294967295"/>
          </p:nvPr>
        </p:nvSpPr>
        <p:spPr bwMode="auto">
          <a:xfrm>
            <a:off x="1752600" y="0"/>
            <a:ext cx="7391400" cy="1219200"/>
          </a:xfrm>
          <a:prstGeom prst="rect">
            <a:avLst/>
          </a:prstGeom>
          <a:solidFill>
            <a:srgbClr val="8381AD"/>
          </a:solidFill>
          <a:ln>
            <a:miter lim="800000"/>
            <a:headEnd/>
            <a:tailEnd/>
          </a:ln>
        </p:spPr>
        <p:txBody>
          <a:bodyPr anchor="ctr"/>
          <a:lstStyle/>
          <a:p>
            <a:pPr algn="l" eaLnBrk="1" hangingPunct="1"/>
            <a:r>
              <a:rPr lang="en-US" sz="2800" b="1" smtClean="0">
                <a:solidFill>
                  <a:schemeClr val="bg1"/>
                </a:solidFill>
                <a:latin typeface="Arial "/>
              </a:rPr>
              <a:t>Broadband Background - Lebanon</a:t>
            </a:r>
            <a:endParaRPr lang="en-US" b="1" smtClean="0">
              <a:solidFill>
                <a:schemeClr val="bg1"/>
              </a:solidFill>
              <a:latin typeface="Arial "/>
            </a:endParaRPr>
          </a:p>
        </p:txBody>
      </p:sp>
      <p:sp>
        <p:nvSpPr>
          <p:cNvPr id="11" name="Date Placeholder 4"/>
          <p:cNvSpPr txBox="1">
            <a:spLocks/>
          </p:cNvSpPr>
          <p:nvPr/>
        </p:nvSpPr>
        <p:spPr>
          <a:xfrm>
            <a:off x="457200" y="6477000"/>
            <a:ext cx="1447800" cy="238125"/>
          </a:xfrm>
          <a:prstGeom prst="rect">
            <a:avLst/>
          </a:prstGeom>
        </p:spPr>
        <p:txBody>
          <a:bodyPr/>
          <a:lstStyle/>
          <a:p>
            <a:pPr algn="r" fontAlgn="auto">
              <a:spcBef>
                <a:spcPts val="0"/>
              </a:spcBef>
              <a:spcAft>
                <a:spcPts val="0"/>
              </a:spcAft>
              <a:defRPr/>
            </a:pPr>
            <a:r>
              <a:rPr lang="en-US" sz="1200" b="1" dirty="0">
                <a:solidFill>
                  <a:schemeClr val="accent1">
                    <a:lumMod val="75000"/>
                  </a:schemeClr>
                </a:solidFill>
                <a:latin typeface="Calibri" pitchFamily="34" charset="0"/>
                <a:cs typeface="+mn-cs"/>
              </a:rPr>
              <a:t>3- Nov - 2008</a:t>
            </a:r>
          </a:p>
        </p:txBody>
      </p:sp>
      <p:sp>
        <p:nvSpPr>
          <p:cNvPr id="80900" name="Rectangle 8"/>
          <p:cNvSpPr>
            <a:spLocks noChangeArrowheads="1"/>
          </p:cNvSpPr>
          <p:nvPr/>
        </p:nvSpPr>
        <p:spPr bwMode="auto">
          <a:xfrm>
            <a:off x="0" y="1295400"/>
            <a:ext cx="9144000" cy="4800600"/>
          </a:xfrm>
          <a:prstGeom prst="rect">
            <a:avLst/>
          </a:prstGeom>
          <a:noFill/>
          <a:ln w="9525">
            <a:noFill/>
            <a:miter lim="800000"/>
            <a:headEnd/>
            <a:tailEnd/>
          </a:ln>
        </p:spPr>
        <p:txBody>
          <a:bodyPr>
            <a:spAutoFit/>
          </a:bodyPr>
          <a:lstStyle/>
          <a:p>
            <a:pPr marL="534988" lvl="1" indent="-355600">
              <a:buFont typeface="Wingdings" pitchFamily="2" charset="2"/>
              <a:buChar char="q"/>
            </a:pPr>
            <a:r>
              <a:rPr lang="en-US">
                <a:solidFill>
                  <a:srgbClr val="1A004E"/>
                </a:solidFill>
                <a:latin typeface="Arial "/>
              </a:rPr>
              <a:t>For 10 years the MoT partnered with the private sector to provide data connectivity and internet services</a:t>
            </a:r>
          </a:p>
          <a:p>
            <a:pPr marL="534988" lvl="1" indent="-355600">
              <a:buFont typeface="Wingdings" pitchFamily="2" charset="2"/>
              <a:buChar char="q"/>
            </a:pPr>
            <a:r>
              <a:rPr lang="en-US">
                <a:solidFill>
                  <a:srgbClr val="1A004E"/>
                </a:solidFill>
                <a:latin typeface="Arial "/>
              </a:rPr>
              <a:t>Spectrum was being authorized on an annual basis – no clear licensing policy</a:t>
            </a:r>
          </a:p>
          <a:p>
            <a:pPr marL="534988" lvl="1" indent="-355600">
              <a:buFont typeface="Wingdings" pitchFamily="2" charset="2"/>
              <a:buChar char="q"/>
            </a:pPr>
            <a:r>
              <a:rPr lang="en-US">
                <a:latin typeface="Arial "/>
              </a:rPr>
              <a:t>Limited ADSL services despite the fast growth with close to 60K-70K subscribers served by the incumbent operator/private sector. The incumbent (Ogero) is the only fixed operator with ~70% ADSL market share on the local loop. Unbundling and Bit-Stream models provided. Five private DSPs contributing to ~30% of market share</a:t>
            </a:r>
          </a:p>
          <a:p>
            <a:pPr marL="534988" lvl="1" indent="-355600">
              <a:buFont typeface="Wingdings" pitchFamily="2" charset="2"/>
              <a:buChar char="q"/>
            </a:pPr>
            <a:r>
              <a:rPr lang="en-US">
                <a:latin typeface="Arial "/>
              </a:rPr>
              <a:t>Wireless BB is provided by 4 private DSPs with end-to-end wireless access and backhauling using microwave – no fiber</a:t>
            </a:r>
          </a:p>
          <a:p>
            <a:pPr marL="992188" lvl="2" indent="-355600">
              <a:buFont typeface="Wingdings" pitchFamily="2" charset="2"/>
              <a:buChar char="q"/>
            </a:pPr>
            <a:r>
              <a:rPr lang="en-US">
                <a:latin typeface="Arial "/>
              </a:rPr>
              <a:t>Coverage ranging from national in the FWA corporate market to limited urban coverage for personal broadband internet market with “3” players offering portable nomadic broadband in a multiplayer ISP-DSP scenario</a:t>
            </a:r>
          </a:p>
          <a:p>
            <a:pPr marL="992188" lvl="2" indent="-355600">
              <a:buFont typeface="Wingdings" pitchFamily="2" charset="2"/>
              <a:buChar char="q"/>
            </a:pPr>
            <a:r>
              <a:rPr lang="en-US">
                <a:latin typeface="Arial "/>
              </a:rPr>
              <a:t>“17” ISP’s, “5” DSPs, and “1” fixed line operator, and “2” mobile (GPRS &amp; limited EDGE) constitute the regulated data &amp; internet market players</a:t>
            </a:r>
          </a:p>
          <a:p>
            <a:pPr marL="992188" lvl="2" indent="-355600">
              <a:buFont typeface="Wingdings" pitchFamily="2" charset="2"/>
              <a:buChar char="q"/>
            </a:pPr>
            <a:r>
              <a:rPr lang="en-US">
                <a:latin typeface="Arial "/>
              </a:rPr>
              <a:t>Non-regulated market players (incl. WISPs) &amp; illegal local cable operators serving residential users using ISM 2.4 GHz &amp; some licensed spectrum bands</a:t>
            </a:r>
          </a:p>
          <a:p>
            <a:pPr marL="534988" lvl="1" indent="-355600">
              <a:buFont typeface="Wingdings" pitchFamily="2" charset="2"/>
              <a:buChar char="q"/>
            </a:pPr>
            <a:r>
              <a:rPr lang="en-US">
                <a:latin typeface="Arial "/>
              </a:rPr>
              <a:t>Mobile broadband (3G) is not yet available</a:t>
            </a:r>
          </a:p>
        </p:txBody>
      </p:sp>
      <p:sp>
        <p:nvSpPr>
          <p:cNvPr id="7" name="Footer Placeholder 5"/>
          <p:cNvSpPr txBox="1">
            <a:spLocks/>
          </p:cNvSpPr>
          <p:nvPr/>
        </p:nvSpPr>
        <p:spPr>
          <a:xfrm>
            <a:off x="2743200" y="6400800"/>
            <a:ext cx="4419600" cy="304800"/>
          </a:xfrm>
          <a:prstGeom prst="rect">
            <a:avLst/>
          </a:prstGeom>
        </p:spPr>
        <p:txBody>
          <a:bodyPr/>
          <a:lstStyle/>
          <a:p>
            <a:pPr algn="ctr" fontAlgn="auto">
              <a:spcBef>
                <a:spcPts val="0"/>
              </a:spcBef>
              <a:spcAft>
                <a:spcPts val="0"/>
              </a:spcAft>
              <a:defRPr/>
            </a:pPr>
            <a:r>
              <a:rPr lang="en-US" sz="1400" b="1" dirty="0">
                <a:solidFill>
                  <a:schemeClr val="accent1">
                    <a:lumMod val="75000"/>
                  </a:schemeClr>
                </a:solidFill>
                <a:latin typeface="Calibri" pitchFamily="34" charset="0"/>
                <a:cs typeface="+mn-cs"/>
              </a:rPr>
              <a:t>Re-farming for Broadband Lebanon</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itle 1"/>
          <p:cNvSpPr>
            <a:spLocks noGrp="1"/>
          </p:cNvSpPr>
          <p:nvPr>
            <p:ph type="title"/>
          </p:nvPr>
        </p:nvSpPr>
        <p:spPr bwMode="auto">
          <a:xfrm>
            <a:off x="1447800" y="0"/>
            <a:ext cx="7696200" cy="1295400"/>
          </a:xfrm>
          <a:solidFill>
            <a:srgbClr val="8381AD"/>
          </a:solidFill>
          <a:ln>
            <a:miter lim="800000"/>
            <a:headEnd/>
            <a:tailEnd/>
          </a:ln>
        </p:spPr>
        <p:txBody>
          <a:bodyPr vert="horz" wrap="square" lIns="91440" tIns="45720" rIns="91440" bIns="45720" numCol="1" anchor="t" anchorCtr="0" compatLnSpc="1">
            <a:prstTxWarp prst="textNoShape">
              <a:avLst/>
            </a:prstTxWarp>
          </a:bodyPr>
          <a:lstStyle/>
          <a:p>
            <a:pPr algn="l" eaLnBrk="1" hangingPunct="1"/>
            <a:r>
              <a:rPr lang="en-US" sz="3600" b="1" smtClean="0">
                <a:solidFill>
                  <a:schemeClr val="bg1"/>
                </a:solidFill>
                <a:latin typeface="Arial" pitchFamily="34" charset="0"/>
                <a:cs typeface="Arial" pitchFamily="34" charset="0"/>
              </a:rPr>
              <a:t>Broadband Wireless Spectrum – Current Status</a:t>
            </a:r>
            <a:endParaRPr lang="en-US" sz="3200" b="1" smtClean="0">
              <a:solidFill>
                <a:schemeClr val="bg1"/>
              </a:solidFill>
              <a:latin typeface="Arial" pitchFamily="34" charset="0"/>
              <a:cs typeface="Arial" pitchFamily="34" charset="0"/>
            </a:endParaRPr>
          </a:p>
        </p:txBody>
      </p:sp>
      <p:sp>
        <p:nvSpPr>
          <p:cNvPr id="81923" name="Content Placeholder 4"/>
          <p:cNvSpPr>
            <a:spLocks noGrp="1"/>
          </p:cNvSpPr>
          <p:nvPr>
            <p:ph sz="quarter" idx="1"/>
          </p:nvPr>
        </p:nvSpPr>
        <p:spPr bwMode="auto">
          <a:xfrm>
            <a:off x="0" y="1371600"/>
            <a:ext cx="9144000" cy="5029200"/>
          </a:xfrm>
          <a:noFill/>
          <a:ln>
            <a:miter lim="800000"/>
            <a:headEnd/>
            <a:tailEnd/>
          </a:ln>
        </p:spPr>
        <p:txBody>
          <a:bodyPr vert="horz" wrap="square" lIns="91440" tIns="45720" rIns="91440" bIns="45720" numCol="1" anchor="t" anchorCtr="0" compatLnSpc="1">
            <a:prstTxWarp prst="textNoShape">
              <a:avLst/>
            </a:prstTxWarp>
          </a:bodyPr>
          <a:lstStyle/>
          <a:p>
            <a:pPr eaLnBrk="1" hangingPunct="1">
              <a:spcAft>
                <a:spcPts val="600"/>
              </a:spcAft>
              <a:buFont typeface="Wingdings" pitchFamily="2" charset="2"/>
              <a:buChar char="q"/>
            </a:pPr>
            <a:r>
              <a:rPr lang="en-US" sz="1800" smtClean="0"/>
              <a:t>Spectrum used by DSPs include (</a:t>
            </a:r>
            <a:r>
              <a:rPr lang="en-US" sz="2000" b="1" i="1" u="sng" smtClean="0"/>
              <a:t>same DSPs have large portions of the spectrum</a:t>
            </a:r>
            <a:r>
              <a:rPr lang="en-US" sz="1800" smtClean="0"/>
              <a:t>):</a:t>
            </a:r>
          </a:p>
          <a:p>
            <a:pPr marL="623888" lvl="2" indent="-263525" eaLnBrk="1" hangingPunct="1">
              <a:buFont typeface="Wingdings" pitchFamily="2" charset="2"/>
              <a:buChar char="q"/>
            </a:pPr>
            <a:r>
              <a:rPr lang="en-US" sz="1800" smtClean="0"/>
              <a:t>1.9GHz:  TDD UMTS band allocated to provide personal broadband using proprietary technology (I-burst)</a:t>
            </a:r>
          </a:p>
          <a:p>
            <a:pPr marL="623888" lvl="2" indent="-263525" eaLnBrk="1" hangingPunct="1">
              <a:buFont typeface="Wingdings" pitchFamily="2" charset="2"/>
              <a:buChar char="q"/>
            </a:pPr>
            <a:r>
              <a:rPr lang="en-US" sz="1800" smtClean="0"/>
              <a:t>2.2GHz (legacy TDMA PMP systems since 1999 but being migrated since 2003)</a:t>
            </a:r>
          </a:p>
          <a:p>
            <a:pPr marL="623888" lvl="2" indent="-263525" eaLnBrk="1" hangingPunct="1">
              <a:buFont typeface="Wingdings" pitchFamily="2" charset="2"/>
              <a:buChar char="q"/>
            </a:pPr>
            <a:r>
              <a:rPr lang="en-US" sz="1800" smtClean="0"/>
              <a:t>2.5 - 2.69 GHz: IMT Prime spectrum; allocated by MoT for FWA (to evacuate)</a:t>
            </a:r>
          </a:p>
          <a:p>
            <a:pPr marL="623888" lvl="2" indent="-263525" eaLnBrk="1" hangingPunct="1">
              <a:buFont typeface="Wingdings" pitchFamily="2" charset="2"/>
              <a:buChar char="q"/>
            </a:pPr>
            <a:r>
              <a:rPr lang="en-US" sz="1800" smtClean="0"/>
              <a:t>3.4 - 3.6GHz: Prime Spectrum for FWA and BWA including WIMAX</a:t>
            </a:r>
          </a:p>
          <a:p>
            <a:pPr marL="623888" lvl="2" indent="-263525" eaLnBrk="1" hangingPunct="1">
              <a:buFont typeface="Wingdings" pitchFamily="2" charset="2"/>
              <a:buChar char="q"/>
            </a:pPr>
            <a:r>
              <a:rPr lang="en-US" sz="1800" smtClean="0"/>
              <a:t>3.6 - 3.7GHz: Used for some FWA without being authorized</a:t>
            </a:r>
          </a:p>
          <a:p>
            <a:pPr marL="623888" lvl="2" indent="-263525" eaLnBrk="1" hangingPunct="1">
              <a:buFont typeface="Wingdings" pitchFamily="2" charset="2"/>
              <a:buChar char="q"/>
            </a:pPr>
            <a:r>
              <a:rPr lang="en-US" sz="1800" smtClean="0"/>
              <a:t>5GHz used heavily by unlicensed WISP’s and some DSPs</a:t>
            </a:r>
          </a:p>
          <a:p>
            <a:pPr marL="623888" lvl="2" indent="-263525" eaLnBrk="1" hangingPunct="1">
              <a:buFont typeface="Wingdings" pitchFamily="2" charset="2"/>
              <a:buChar char="q"/>
            </a:pPr>
            <a:r>
              <a:rPr lang="en-US" sz="1800" smtClean="0"/>
              <a:t>24-26GHz FWA high capacity PMP backhauling</a:t>
            </a:r>
          </a:p>
          <a:p>
            <a:pPr eaLnBrk="1" hangingPunct="1">
              <a:spcAft>
                <a:spcPts val="600"/>
              </a:spcAft>
              <a:buFont typeface="Wingdings" pitchFamily="2" charset="2"/>
              <a:buChar char="q"/>
            </a:pPr>
            <a:r>
              <a:rPr lang="en-US" sz="1800" smtClean="0"/>
              <a:t>Limited Residential Broadband Wireless coverage in major cities &amp; GBA </a:t>
            </a:r>
          </a:p>
          <a:p>
            <a:pPr eaLnBrk="1" hangingPunct="1">
              <a:spcAft>
                <a:spcPts val="600"/>
              </a:spcAft>
              <a:buFont typeface="Wingdings" pitchFamily="2" charset="2"/>
              <a:buChar char="q"/>
            </a:pPr>
            <a:r>
              <a:rPr lang="en-US" sz="1800" smtClean="0"/>
              <a:t>Lack of initiatives to ensure rural access to broadband wireless </a:t>
            </a:r>
          </a:p>
          <a:p>
            <a:pPr eaLnBrk="1" hangingPunct="1">
              <a:spcAft>
                <a:spcPts val="600"/>
              </a:spcAft>
              <a:buFont typeface="Wingdings" pitchFamily="2" charset="2"/>
              <a:buChar char="q"/>
            </a:pPr>
            <a:r>
              <a:rPr lang="en-US" sz="1800" smtClean="0"/>
              <a:t>A number of unlicensed wireless ISPs serving residential &amp; SOHO internet markets</a:t>
            </a:r>
            <a:endParaRPr lang="en-US" sz="1800" u="sng" smtClean="0"/>
          </a:p>
          <a:p>
            <a:pPr eaLnBrk="1" hangingPunct="1">
              <a:spcAft>
                <a:spcPts val="600"/>
              </a:spcAft>
              <a:buFont typeface="Wingdings" pitchFamily="2" charset="2"/>
              <a:buChar char="q"/>
            </a:pPr>
            <a:r>
              <a:rPr lang="en-US" sz="1800" smtClean="0"/>
              <a:t>Occasional interference on some bands from cross boarders and operators and unlicensed WISPs</a:t>
            </a:r>
          </a:p>
        </p:txBody>
      </p:sp>
      <p:sp>
        <p:nvSpPr>
          <p:cNvPr id="10" name="Date Placeholder 4"/>
          <p:cNvSpPr txBox="1">
            <a:spLocks/>
          </p:cNvSpPr>
          <p:nvPr/>
        </p:nvSpPr>
        <p:spPr>
          <a:xfrm>
            <a:off x="457200" y="6477000"/>
            <a:ext cx="1447800" cy="238125"/>
          </a:xfrm>
          <a:prstGeom prst="rect">
            <a:avLst/>
          </a:prstGeom>
        </p:spPr>
        <p:txBody>
          <a:bodyPr/>
          <a:lstStyle/>
          <a:p>
            <a:pPr algn="r" fontAlgn="auto">
              <a:spcBef>
                <a:spcPts val="0"/>
              </a:spcBef>
              <a:spcAft>
                <a:spcPts val="0"/>
              </a:spcAft>
              <a:defRPr/>
            </a:pPr>
            <a:r>
              <a:rPr lang="en-US" sz="1200" b="1" dirty="0">
                <a:solidFill>
                  <a:schemeClr val="accent1">
                    <a:lumMod val="75000"/>
                  </a:schemeClr>
                </a:solidFill>
                <a:latin typeface="Calibri" pitchFamily="34" charset="0"/>
                <a:cs typeface="+mn-cs"/>
              </a:rPr>
              <a:t>3- Nov - 2008</a:t>
            </a:r>
          </a:p>
        </p:txBody>
      </p:sp>
      <p:sp>
        <p:nvSpPr>
          <p:cNvPr id="8" name="Footer Placeholder 5"/>
          <p:cNvSpPr txBox="1">
            <a:spLocks/>
          </p:cNvSpPr>
          <p:nvPr/>
        </p:nvSpPr>
        <p:spPr>
          <a:xfrm>
            <a:off x="2743200" y="6400800"/>
            <a:ext cx="4419600" cy="304800"/>
          </a:xfrm>
          <a:prstGeom prst="rect">
            <a:avLst/>
          </a:prstGeom>
        </p:spPr>
        <p:txBody>
          <a:bodyPr/>
          <a:lstStyle/>
          <a:p>
            <a:pPr algn="ctr" fontAlgn="auto">
              <a:spcBef>
                <a:spcPts val="0"/>
              </a:spcBef>
              <a:spcAft>
                <a:spcPts val="0"/>
              </a:spcAft>
              <a:defRPr/>
            </a:pPr>
            <a:r>
              <a:rPr lang="en-US" sz="1400" b="1" dirty="0">
                <a:solidFill>
                  <a:schemeClr val="accent1">
                    <a:lumMod val="75000"/>
                  </a:schemeClr>
                </a:solidFill>
                <a:latin typeface="Calibri" pitchFamily="34" charset="0"/>
                <a:cs typeface="+mn-cs"/>
              </a:rPr>
              <a:t>Re-farming for Broadband Lebanon</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1447800" y="76200"/>
            <a:ext cx="7467600" cy="1066800"/>
          </a:xfrm>
          <a:solidFill>
            <a:srgbClr val="8381AD"/>
          </a:solidFill>
        </p:spPr>
        <p:txBody>
          <a:bodyPr/>
          <a:lstStyle/>
          <a:p>
            <a:pPr eaLnBrk="1" fontAlgn="auto" hangingPunct="1">
              <a:spcAft>
                <a:spcPts val="0"/>
              </a:spcAft>
              <a:buFont typeface="Arial" pitchFamily="34" charset="0"/>
              <a:buNone/>
              <a:defRPr/>
            </a:pPr>
            <a:r>
              <a:rPr sz="3200"/>
              <a:t>Outline</a:t>
            </a:r>
          </a:p>
        </p:txBody>
      </p:sp>
      <p:sp>
        <p:nvSpPr>
          <p:cNvPr id="82947" name="Rectangle 3"/>
          <p:cNvSpPr>
            <a:spLocks noChangeArrowheads="1"/>
          </p:cNvSpPr>
          <p:nvPr/>
        </p:nvSpPr>
        <p:spPr bwMode="auto">
          <a:xfrm>
            <a:off x="152400" y="4572000"/>
            <a:ext cx="8610600" cy="609600"/>
          </a:xfrm>
          <a:prstGeom prst="rect">
            <a:avLst/>
          </a:prstGeom>
          <a:solidFill>
            <a:srgbClr val="75689F">
              <a:alpha val="18823"/>
            </a:srgbClr>
          </a:solidFill>
          <a:ln w="9525" algn="ctr">
            <a:solidFill>
              <a:srgbClr val="75689F"/>
            </a:solidFill>
            <a:round/>
            <a:headEnd/>
            <a:tailEnd/>
          </a:ln>
        </p:spPr>
        <p:txBody>
          <a:bodyPr/>
          <a:lstStyle/>
          <a:p>
            <a:pPr algn="r" rtl="1"/>
            <a:endParaRPr lang="en-US"/>
          </a:p>
        </p:txBody>
      </p:sp>
      <p:sp>
        <p:nvSpPr>
          <p:cNvPr id="6" name="Date Placeholder 4"/>
          <p:cNvSpPr txBox="1">
            <a:spLocks/>
          </p:cNvSpPr>
          <p:nvPr/>
        </p:nvSpPr>
        <p:spPr>
          <a:xfrm>
            <a:off x="457200" y="6477000"/>
            <a:ext cx="1447800" cy="238125"/>
          </a:xfrm>
          <a:prstGeom prst="rect">
            <a:avLst/>
          </a:prstGeom>
        </p:spPr>
        <p:txBody>
          <a:bodyPr/>
          <a:lstStyle/>
          <a:p>
            <a:pPr algn="r" fontAlgn="auto">
              <a:spcBef>
                <a:spcPts val="0"/>
              </a:spcBef>
              <a:spcAft>
                <a:spcPts val="0"/>
              </a:spcAft>
              <a:defRPr/>
            </a:pPr>
            <a:r>
              <a:rPr lang="en-US" sz="1200" dirty="0">
                <a:solidFill>
                  <a:schemeClr val="accent1">
                    <a:lumMod val="75000"/>
                  </a:schemeClr>
                </a:solidFill>
                <a:latin typeface="Calibri" pitchFamily="34" charset="0"/>
                <a:cs typeface="+mn-cs"/>
              </a:rPr>
              <a:t>3- Nov - 2008</a:t>
            </a:r>
          </a:p>
        </p:txBody>
      </p:sp>
      <p:sp>
        <p:nvSpPr>
          <p:cNvPr id="7" name="Footer Placeholder 5"/>
          <p:cNvSpPr txBox="1">
            <a:spLocks/>
          </p:cNvSpPr>
          <p:nvPr/>
        </p:nvSpPr>
        <p:spPr>
          <a:xfrm>
            <a:off x="2743200" y="6400800"/>
            <a:ext cx="4419600" cy="304800"/>
          </a:xfrm>
          <a:prstGeom prst="rect">
            <a:avLst/>
          </a:prstGeom>
        </p:spPr>
        <p:txBody>
          <a:bodyPr/>
          <a:lstStyle/>
          <a:p>
            <a:pPr algn="ctr" fontAlgn="auto">
              <a:spcBef>
                <a:spcPts val="0"/>
              </a:spcBef>
              <a:spcAft>
                <a:spcPts val="0"/>
              </a:spcAft>
              <a:defRPr/>
            </a:pPr>
            <a:r>
              <a:rPr lang="en-US" sz="1400" b="1" dirty="0">
                <a:solidFill>
                  <a:schemeClr val="accent1">
                    <a:lumMod val="75000"/>
                  </a:schemeClr>
                </a:solidFill>
                <a:latin typeface="Calibri" pitchFamily="34" charset="0"/>
                <a:cs typeface="+mn-cs"/>
              </a:rPr>
              <a:t>TRA Lebanon</a:t>
            </a:r>
          </a:p>
        </p:txBody>
      </p:sp>
      <p:sp>
        <p:nvSpPr>
          <p:cNvPr id="8" name="Text Placeholder 2"/>
          <p:cNvSpPr txBox="1">
            <a:spLocks/>
          </p:cNvSpPr>
          <p:nvPr/>
        </p:nvSpPr>
        <p:spPr bwMode="auto">
          <a:xfrm>
            <a:off x="152400" y="1600200"/>
            <a:ext cx="8991600" cy="4267200"/>
          </a:xfrm>
          <a:prstGeom prst="rect">
            <a:avLst/>
          </a:prstGeom>
          <a:noFill/>
          <a:ln w="9525">
            <a:noFill/>
            <a:miter lim="800000"/>
            <a:headEnd/>
            <a:tailEnd/>
          </a:ln>
        </p:spPr>
        <p:txBody>
          <a:bodyPr anchor="ctr"/>
          <a:lstStyle/>
          <a:p>
            <a:pPr marL="514350" indent="-514350">
              <a:buFont typeface="Calibri" pitchFamily="34" charset="0"/>
              <a:buAutoNum type="romanUcPeriod"/>
              <a:defRPr/>
            </a:pPr>
            <a:r>
              <a:rPr lang="en-US" sz="2400" dirty="0"/>
              <a:t>The Telecom Market Today – The Urgent Need for Re-from </a:t>
            </a:r>
          </a:p>
          <a:p>
            <a:pPr marL="566738" indent="-566738" fontAlgn="auto">
              <a:lnSpc>
                <a:spcPct val="200000"/>
              </a:lnSpc>
              <a:spcBef>
                <a:spcPct val="20000"/>
              </a:spcBef>
              <a:spcAft>
                <a:spcPts val="0"/>
              </a:spcAft>
              <a:buFont typeface="+mj-lt"/>
              <a:buAutoNum type="romanUcPeriod"/>
              <a:defRPr/>
            </a:pPr>
            <a:r>
              <a:rPr lang="en-US" sz="2400" dirty="0"/>
              <a:t>Lebanon’s Telecom Reform</a:t>
            </a:r>
          </a:p>
          <a:p>
            <a:pPr marL="566738" indent="-566738" fontAlgn="auto">
              <a:lnSpc>
                <a:spcPct val="200000"/>
              </a:lnSpc>
              <a:spcBef>
                <a:spcPct val="20000"/>
              </a:spcBef>
              <a:spcAft>
                <a:spcPts val="0"/>
              </a:spcAft>
              <a:buFont typeface="+mj-lt"/>
              <a:buAutoNum type="romanUcPeriod"/>
              <a:defRPr/>
            </a:pPr>
            <a:r>
              <a:rPr lang="en-US" sz="2400" dirty="0"/>
              <a:t>TRA Vision, Roadmap, and Progress</a:t>
            </a:r>
          </a:p>
          <a:p>
            <a:pPr marL="514350" indent="-514350">
              <a:buFont typeface="Calibri" pitchFamily="34" charset="0"/>
              <a:buAutoNum type="romanUcPeriod"/>
              <a:defRPr/>
            </a:pPr>
            <a:endParaRPr lang="en-US" sz="2400" dirty="0"/>
          </a:p>
          <a:p>
            <a:pPr marL="514350" indent="-514350">
              <a:buFont typeface="Calibri" pitchFamily="34" charset="0"/>
              <a:buAutoNum type="romanUcPeriod"/>
              <a:defRPr/>
            </a:pPr>
            <a:r>
              <a:rPr lang="en-US" sz="2400" dirty="0"/>
              <a:t>Current Broadband Market</a:t>
            </a:r>
          </a:p>
          <a:p>
            <a:pPr marL="514350" indent="-514350">
              <a:buFont typeface="Calibri" pitchFamily="34" charset="0"/>
              <a:buAutoNum type="romanUcPeriod"/>
              <a:defRPr/>
            </a:pPr>
            <a:endParaRPr lang="en-US" sz="2400" dirty="0"/>
          </a:p>
          <a:p>
            <a:pPr marL="514350" indent="-514350">
              <a:buFont typeface="Calibri" pitchFamily="34" charset="0"/>
              <a:buAutoNum type="romanUcPeriod"/>
              <a:defRPr/>
            </a:pPr>
            <a:r>
              <a:rPr lang="en-US" sz="2400" dirty="0"/>
              <a:t>Broadband Spectrum Re-farming</a:t>
            </a:r>
          </a:p>
          <a:p>
            <a:pPr marL="514350" indent="-514350">
              <a:buFont typeface="Calibri" pitchFamily="34" charset="0"/>
              <a:buAutoNum type="romanUcPeriod"/>
              <a:defRPr/>
            </a:pPr>
            <a:endParaRPr lang="en-US" sz="2400" dirty="0"/>
          </a:p>
          <a:p>
            <a:pPr marL="514350" indent="-514350">
              <a:buFont typeface="Calibri" pitchFamily="34" charset="0"/>
              <a:buAutoNum type="romanUcPeriod"/>
              <a:defRPr/>
            </a:pPr>
            <a:r>
              <a:rPr lang="en-US" sz="2400" dirty="0"/>
              <a:t>Next Steps and the Way Forward</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1447800" y="76200"/>
            <a:ext cx="7696200" cy="1066800"/>
          </a:xfrm>
          <a:solidFill>
            <a:srgbClr val="8381AD"/>
          </a:solidFill>
        </p:spPr>
        <p:txBody>
          <a:bodyPr/>
          <a:lstStyle/>
          <a:p>
            <a:pPr marL="0" indent="0" eaLnBrk="1" hangingPunct="1">
              <a:buFont typeface="Arial" pitchFamily="34" charset="0"/>
              <a:buNone/>
              <a:defRPr/>
            </a:pPr>
            <a:r>
              <a:rPr altLang="ar-SA" sz="2400" i="1" u="sng">
                <a:effectLst>
                  <a:outerShdw blurRad="38100" dist="38100" dir="2700000" algn="tl">
                    <a:srgbClr val="000000">
                      <a:alpha val="43137"/>
                    </a:srgbClr>
                  </a:outerShdw>
                </a:effectLst>
              </a:rPr>
              <a:t>BROADBAND</a:t>
            </a:r>
          </a:p>
          <a:p>
            <a:pPr marL="0" indent="0" eaLnBrk="1" hangingPunct="1">
              <a:buFont typeface="Arial" pitchFamily="34" charset="0"/>
              <a:buNone/>
              <a:defRPr/>
            </a:pPr>
            <a:r>
              <a:rPr altLang="ar-SA" sz="2000">
                <a:effectLst>
                  <a:outerShdw blurRad="38100" dist="38100" dir="2700000" algn="tl">
                    <a:srgbClr val="000000">
                      <a:alpha val="43137"/>
                    </a:srgbClr>
                  </a:outerShdw>
                </a:effectLst>
              </a:rPr>
              <a:t>Lebanon has to improve its telecom infrastructure and open it to competition</a:t>
            </a:r>
          </a:p>
        </p:txBody>
      </p:sp>
      <p:sp>
        <p:nvSpPr>
          <p:cNvPr id="13" name="TextBox 7"/>
          <p:cNvSpPr txBox="1">
            <a:spLocks noChangeArrowheads="1"/>
          </p:cNvSpPr>
          <p:nvPr/>
        </p:nvSpPr>
        <p:spPr bwMode="auto">
          <a:xfrm>
            <a:off x="1524000" y="1143000"/>
            <a:ext cx="7467600" cy="990600"/>
          </a:xfrm>
          <a:prstGeom prst="rect">
            <a:avLst/>
          </a:prstGeom>
          <a:solidFill>
            <a:schemeClr val="bg1"/>
          </a:solidFill>
          <a:ln w="9525" algn="ctr">
            <a:solidFill>
              <a:srgbClr val="75689F"/>
            </a:solidFill>
            <a:miter lim="800000"/>
            <a:headEnd/>
            <a:tailEnd/>
          </a:ln>
          <a:effectLst>
            <a:outerShdw dist="38100" dir="2700000" algn="tl" rotWithShape="0">
              <a:prstClr val="black">
                <a:alpha val="40000"/>
              </a:prstClr>
            </a:outerShdw>
          </a:effectLst>
        </p:spPr>
        <p:txBody>
          <a:bodyPr lIns="95782" tIns="47891" rIns="95782" bIns="47891" anchor="ctr"/>
          <a:lstStyle/>
          <a:p>
            <a:pPr defTabSz="957263">
              <a:lnSpc>
                <a:spcPct val="125000"/>
              </a:lnSpc>
              <a:buClr>
                <a:schemeClr val="tx2"/>
              </a:buClr>
              <a:tabLst>
                <a:tab pos="8178800" algn="l"/>
              </a:tabLst>
              <a:defRPr/>
            </a:pPr>
            <a:r>
              <a:rPr lang="en-US" b="1" i="1" u="sng" dirty="0"/>
              <a:t>Fixed </a:t>
            </a:r>
            <a:r>
              <a:rPr lang="en-US" b="1" i="1" u="sng" dirty="0" err="1"/>
              <a:t>MoT</a:t>
            </a:r>
            <a:r>
              <a:rPr lang="en-US" b="1" i="1" u="sng" dirty="0"/>
              <a:t> Infrastructure:  </a:t>
            </a:r>
            <a:r>
              <a:rPr lang="en-US" dirty="0"/>
              <a:t> </a:t>
            </a:r>
            <a:r>
              <a:rPr lang="en-US" sz="1600" dirty="0"/>
              <a:t>currently the only provider of national internet and data transmission, however needs major upgrade of national and </a:t>
            </a:r>
            <a:r>
              <a:rPr lang="en-US" sz="1600"/>
              <a:t>international capacity. </a:t>
            </a:r>
            <a:endParaRPr lang="en-US" sz="1600" dirty="0"/>
          </a:p>
        </p:txBody>
      </p:sp>
      <p:sp>
        <p:nvSpPr>
          <p:cNvPr id="17" name="TextBox 7"/>
          <p:cNvSpPr txBox="1">
            <a:spLocks noChangeArrowheads="1"/>
          </p:cNvSpPr>
          <p:nvPr/>
        </p:nvSpPr>
        <p:spPr bwMode="auto">
          <a:xfrm>
            <a:off x="1524000" y="2209800"/>
            <a:ext cx="7467600" cy="990600"/>
          </a:xfrm>
          <a:prstGeom prst="rect">
            <a:avLst/>
          </a:prstGeom>
          <a:solidFill>
            <a:schemeClr val="bg1"/>
          </a:solidFill>
          <a:ln w="9525" algn="ctr">
            <a:solidFill>
              <a:srgbClr val="75689F"/>
            </a:solidFill>
            <a:miter lim="800000"/>
            <a:headEnd/>
            <a:tailEnd/>
          </a:ln>
          <a:effectLst>
            <a:outerShdw dist="38100" dir="2700000" algn="tl" rotWithShape="0">
              <a:prstClr val="black">
                <a:alpha val="40000"/>
              </a:prstClr>
            </a:outerShdw>
          </a:effectLst>
        </p:spPr>
        <p:txBody>
          <a:bodyPr lIns="95782" tIns="47891" rIns="95782" bIns="47891" anchor="ctr"/>
          <a:lstStyle/>
          <a:p>
            <a:pPr defTabSz="957263">
              <a:lnSpc>
                <a:spcPct val="125000"/>
              </a:lnSpc>
              <a:buClr>
                <a:schemeClr val="tx2"/>
              </a:buClr>
              <a:tabLst>
                <a:tab pos="8178800" algn="l"/>
              </a:tabLst>
              <a:defRPr/>
            </a:pPr>
            <a:r>
              <a:rPr lang="en-US" b="1" i="1" u="sng" dirty="0"/>
              <a:t>National Broadband Licenses:</a:t>
            </a:r>
            <a:r>
              <a:rPr lang="en-US" b="1" i="1" dirty="0"/>
              <a:t>  </a:t>
            </a:r>
            <a:r>
              <a:rPr lang="en-US" sz="1600" dirty="0"/>
              <a:t>Provide a best in class alternative national networks (core, metropolitan and access), enabling the national transmission and provision of high speed communication </a:t>
            </a:r>
            <a:r>
              <a:rPr lang="en-US" sz="1600" b="1" i="1" u="sng" dirty="0"/>
              <a:t> </a:t>
            </a:r>
          </a:p>
        </p:txBody>
      </p:sp>
      <p:sp>
        <p:nvSpPr>
          <p:cNvPr id="21" name="TextBox 7"/>
          <p:cNvSpPr txBox="1">
            <a:spLocks noChangeArrowheads="1"/>
          </p:cNvSpPr>
          <p:nvPr/>
        </p:nvSpPr>
        <p:spPr bwMode="auto">
          <a:xfrm>
            <a:off x="1524000" y="3276600"/>
            <a:ext cx="7467600" cy="914400"/>
          </a:xfrm>
          <a:prstGeom prst="rect">
            <a:avLst/>
          </a:prstGeom>
          <a:solidFill>
            <a:schemeClr val="bg1"/>
          </a:solidFill>
          <a:ln w="9525" algn="ctr">
            <a:solidFill>
              <a:srgbClr val="75689F"/>
            </a:solidFill>
            <a:miter lim="800000"/>
            <a:headEnd/>
            <a:tailEnd/>
          </a:ln>
          <a:effectLst>
            <a:outerShdw dist="38100" dir="2700000" algn="tl" rotWithShape="0">
              <a:prstClr val="black">
                <a:alpha val="40000"/>
              </a:prstClr>
            </a:outerShdw>
          </a:effectLst>
        </p:spPr>
        <p:txBody>
          <a:bodyPr lIns="95782" tIns="47891" rIns="95782" bIns="47891" anchor="ctr"/>
          <a:lstStyle/>
          <a:p>
            <a:pPr defTabSz="957263">
              <a:lnSpc>
                <a:spcPct val="125000"/>
              </a:lnSpc>
              <a:buClr>
                <a:schemeClr val="tx2"/>
              </a:buClr>
              <a:tabLst>
                <a:tab pos="8178800" algn="l"/>
              </a:tabLst>
              <a:defRPr/>
            </a:pPr>
            <a:r>
              <a:rPr lang="en-US" b="1" i="1" u="sng" dirty="0"/>
              <a:t>Broadband Access Licenses:</a:t>
            </a:r>
            <a:r>
              <a:rPr lang="en-US" b="1" i="1" dirty="0"/>
              <a:t> </a:t>
            </a:r>
            <a:r>
              <a:rPr lang="en-US" sz="1600" dirty="0"/>
              <a:t>Unleash competition on the access level and provide more choices to consumers ( e.g. incumbent data service providers)</a:t>
            </a:r>
          </a:p>
        </p:txBody>
      </p:sp>
      <p:sp>
        <p:nvSpPr>
          <p:cNvPr id="24" name="Rectangle 23"/>
          <p:cNvSpPr/>
          <p:nvPr/>
        </p:nvSpPr>
        <p:spPr>
          <a:xfrm>
            <a:off x="381000" y="4343400"/>
            <a:ext cx="8610600" cy="2057400"/>
          </a:xfrm>
          <a:prstGeom prst="rect">
            <a:avLst/>
          </a:prstGeom>
          <a:solidFill>
            <a:schemeClr val="bg1"/>
          </a:solidFill>
          <a:ln w="9525" algn="ctr">
            <a:solidFill>
              <a:srgbClr val="75689F"/>
            </a:solidFill>
            <a:miter lim="800000"/>
            <a:headEnd/>
            <a:tailEnd/>
          </a:ln>
          <a:effectLst>
            <a:outerShdw dist="38100" dir="2700000" algn="tl" rotWithShape="0">
              <a:prstClr val="black">
                <a:alpha val="40000"/>
              </a:prstClr>
            </a:outerShdw>
          </a:effectLst>
        </p:spPr>
        <p:txBody>
          <a:bodyPr lIns="95782" tIns="47891" rIns="95782" bIns="47891" anchor="ctr"/>
          <a:lstStyle/>
          <a:p>
            <a:pPr marL="457200" indent="-457200" defTabSz="957263">
              <a:lnSpc>
                <a:spcPct val="125000"/>
              </a:lnSpc>
              <a:buClr>
                <a:schemeClr val="tx2"/>
              </a:buClr>
              <a:buFont typeface="Wingdings" pitchFamily="2" charset="2"/>
              <a:buChar char="§"/>
              <a:tabLst>
                <a:tab pos="8178800" algn="l"/>
              </a:tabLst>
              <a:defRPr/>
            </a:pPr>
            <a:endParaRPr lang="en-US" altLang="ko-KR" sz="1600" dirty="0"/>
          </a:p>
          <a:p>
            <a:pPr marL="457200" indent="-457200" defTabSz="957263">
              <a:lnSpc>
                <a:spcPct val="125000"/>
              </a:lnSpc>
              <a:buClr>
                <a:schemeClr val="tx2"/>
              </a:buClr>
              <a:buFont typeface="Wingdings" pitchFamily="2" charset="2"/>
              <a:buChar char="§"/>
              <a:tabLst>
                <a:tab pos="8178800" algn="l"/>
              </a:tabLst>
              <a:defRPr/>
            </a:pPr>
            <a:endParaRPr lang="en-US" altLang="ko-KR" sz="1600" dirty="0"/>
          </a:p>
          <a:p>
            <a:pPr defTabSz="957263">
              <a:lnSpc>
                <a:spcPct val="125000"/>
              </a:lnSpc>
              <a:buClr>
                <a:schemeClr val="tx2"/>
              </a:buClr>
              <a:tabLst>
                <a:tab pos="8178800" algn="l"/>
              </a:tabLst>
              <a:defRPr/>
            </a:pPr>
            <a:r>
              <a:rPr lang="en-US" altLang="ko-KR" sz="1600" dirty="0"/>
              <a:t>The TRA proposed plans to issue licenses (through an international public auction) in order to establish across Lebanon best in class core, metropolitan and access networks : </a:t>
            </a:r>
          </a:p>
          <a:p>
            <a:pPr marL="914400" lvl="1" indent="-457200" defTabSz="957263">
              <a:lnSpc>
                <a:spcPct val="125000"/>
              </a:lnSpc>
              <a:buClr>
                <a:schemeClr val="tx2"/>
              </a:buClr>
              <a:buFont typeface="+mj-lt"/>
              <a:buAutoNum type="arabicPeriod"/>
              <a:tabLst>
                <a:tab pos="8178800" algn="l"/>
              </a:tabLst>
              <a:defRPr/>
            </a:pPr>
            <a:r>
              <a:rPr lang="en-US" altLang="ko-KR" sz="1600" dirty="0"/>
              <a:t>Two </a:t>
            </a:r>
            <a:r>
              <a:rPr lang="en-US" sz="1600" dirty="0"/>
              <a:t>new NBLs (+ </a:t>
            </a:r>
            <a:r>
              <a:rPr lang="en-US" sz="1600" dirty="0" err="1"/>
              <a:t>LibanTelecom</a:t>
            </a:r>
            <a:r>
              <a:rPr lang="en-US" sz="1600" dirty="0"/>
              <a:t>)</a:t>
            </a:r>
          </a:p>
          <a:p>
            <a:pPr marL="914400" lvl="1" indent="-457200" defTabSz="957263">
              <a:lnSpc>
                <a:spcPct val="125000"/>
              </a:lnSpc>
              <a:buClr>
                <a:schemeClr val="tx2"/>
              </a:buClr>
              <a:buFont typeface="+mj-lt"/>
              <a:buAutoNum type="arabicPeriod"/>
              <a:tabLst>
                <a:tab pos="8178800" algn="l"/>
              </a:tabLst>
              <a:defRPr/>
            </a:pPr>
            <a:r>
              <a:rPr lang="en-US" sz="1600" dirty="0"/>
              <a:t>Unrestricted number of Broadband Access Licenses (for existing DSP and new licenses) taking into account limitations in the availability of spectrum resource</a:t>
            </a:r>
          </a:p>
        </p:txBody>
      </p:sp>
      <p:sp>
        <p:nvSpPr>
          <p:cNvPr id="25" name="Pentagon 24"/>
          <p:cNvSpPr/>
          <p:nvPr/>
        </p:nvSpPr>
        <p:spPr bwMode="auto">
          <a:xfrm rot="5400000">
            <a:off x="4419600" y="381000"/>
            <a:ext cx="609600" cy="8534400"/>
          </a:xfrm>
          <a:prstGeom prst="homePlate">
            <a:avLst>
              <a:gd name="adj" fmla="val 86879"/>
            </a:avLst>
          </a:prstGeom>
          <a:solidFill>
            <a:srgbClr val="75689F"/>
          </a:solidFill>
          <a:ln w="9525" cap="flat" cmpd="sng" algn="ctr">
            <a:solidFill>
              <a:srgbClr val="1A004E"/>
            </a:solidFill>
            <a:prstDash val="solid"/>
            <a:round/>
            <a:headEnd type="none" w="med" len="med"/>
            <a:tailEnd type="none" w="med" len="med"/>
          </a:ln>
          <a:effectLst/>
        </p:spPr>
        <p:txBody>
          <a:bodyPr vert="vert270" anchor="ctr"/>
          <a:lstStyle/>
          <a:p>
            <a:pPr algn="ctr">
              <a:defRPr/>
            </a:pPr>
            <a:r>
              <a:rPr lang="en-US" altLang="ar-SA" b="1" dirty="0">
                <a:solidFill>
                  <a:schemeClr val="bg1"/>
                </a:solidFill>
                <a:latin typeface="Arial" charset="0"/>
                <a:cs typeface="Arial" charset="0"/>
              </a:rPr>
              <a:t>Therefore</a:t>
            </a:r>
          </a:p>
        </p:txBody>
      </p:sp>
      <p:sp>
        <p:nvSpPr>
          <p:cNvPr id="10" name="Up-Down Arrow 9"/>
          <p:cNvSpPr/>
          <p:nvPr/>
        </p:nvSpPr>
        <p:spPr>
          <a:xfrm>
            <a:off x="304800" y="1219200"/>
            <a:ext cx="1219200" cy="2895600"/>
          </a:xfrm>
          <a:prstGeom prst="upDownArrow">
            <a:avLst/>
          </a:prstGeom>
        </p:spPr>
        <p:style>
          <a:lnRef idx="1">
            <a:schemeClr val="accent4"/>
          </a:lnRef>
          <a:fillRef idx="2">
            <a:schemeClr val="accent4"/>
          </a:fillRef>
          <a:effectRef idx="1">
            <a:schemeClr val="accent4"/>
          </a:effectRef>
          <a:fontRef idx="minor">
            <a:schemeClr val="dk1"/>
          </a:fontRef>
        </p:style>
        <p:txBody>
          <a:bodyPr anchor="ctr"/>
          <a:lstStyle/>
          <a:p>
            <a:pPr algn="ctr">
              <a:defRPr/>
            </a:pPr>
            <a:endParaRPr lang="en-US"/>
          </a:p>
        </p:txBody>
      </p:sp>
      <p:sp>
        <p:nvSpPr>
          <p:cNvPr id="11" name="TextBox 10"/>
          <p:cNvSpPr txBox="1"/>
          <p:nvPr/>
        </p:nvSpPr>
        <p:spPr>
          <a:xfrm>
            <a:off x="685800" y="1752600"/>
            <a:ext cx="461665" cy="2308324"/>
          </a:xfrm>
          <a:prstGeom prst="rect">
            <a:avLst/>
          </a:prstGeom>
          <a:noFill/>
        </p:spPr>
        <p:txBody>
          <a:bodyPr vert="vert270">
            <a:spAutoFit/>
          </a:bodyPr>
          <a:lstStyle/>
          <a:p>
            <a:pPr>
              <a:defRPr/>
            </a:pPr>
            <a:r>
              <a:rPr lang="en-US" b="1" dirty="0"/>
              <a:t>Competition </a:t>
            </a:r>
            <a:r>
              <a:rPr lang="en-US" dirty="0"/>
              <a:t>    </a:t>
            </a:r>
          </a:p>
        </p:txBody>
      </p:sp>
      <p:sp>
        <p:nvSpPr>
          <p:cNvPr id="15" name="Date Placeholder 4"/>
          <p:cNvSpPr txBox="1">
            <a:spLocks/>
          </p:cNvSpPr>
          <p:nvPr/>
        </p:nvSpPr>
        <p:spPr>
          <a:xfrm>
            <a:off x="0" y="6629400"/>
            <a:ext cx="1295400" cy="228600"/>
          </a:xfrm>
          <a:prstGeom prst="rect">
            <a:avLst/>
          </a:prstGeom>
        </p:spPr>
        <p:txBody>
          <a:bodyPr/>
          <a:lstStyle/>
          <a:p>
            <a:pPr algn="r" fontAlgn="auto">
              <a:spcBef>
                <a:spcPts val="0"/>
              </a:spcBef>
              <a:spcAft>
                <a:spcPts val="0"/>
              </a:spcAft>
              <a:defRPr/>
            </a:pPr>
            <a:r>
              <a:rPr lang="en-US" sz="1200" dirty="0">
                <a:solidFill>
                  <a:schemeClr val="accent1">
                    <a:lumMod val="75000"/>
                  </a:schemeClr>
                </a:solidFill>
                <a:latin typeface="Calibri" pitchFamily="34" charset="0"/>
                <a:cs typeface="+mn-cs"/>
              </a:rPr>
              <a:t>3- Nov - 2008</a:t>
            </a:r>
          </a:p>
        </p:txBody>
      </p:sp>
      <p:sp>
        <p:nvSpPr>
          <p:cNvPr id="16" name="Footer Placeholder 5"/>
          <p:cNvSpPr txBox="1">
            <a:spLocks/>
          </p:cNvSpPr>
          <p:nvPr/>
        </p:nvSpPr>
        <p:spPr>
          <a:xfrm>
            <a:off x="2743200" y="6553200"/>
            <a:ext cx="4419600" cy="304800"/>
          </a:xfrm>
          <a:prstGeom prst="rect">
            <a:avLst/>
          </a:prstGeom>
        </p:spPr>
        <p:txBody>
          <a:bodyPr/>
          <a:lstStyle/>
          <a:p>
            <a:pPr algn="ctr" fontAlgn="auto">
              <a:spcBef>
                <a:spcPts val="0"/>
              </a:spcBef>
              <a:spcAft>
                <a:spcPts val="0"/>
              </a:spcAft>
              <a:defRPr/>
            </a:pPr>
            <a:r>
              <a:rPr lang="en-US" sz="1400" b="1" dirty="0">
                <a:solidFill>
                  <a:schemeClr val="accent1">
                    <a:lumMod val="75000"/>
                  </a:schemeClr>
                </a:solidFill>
                <a:latin typeface="Calibri" pitchFamily="34" charset="0"/>
                <a:cs typeface="+mn-cs"/>
              </a:rPr>
              <a:t>TRA Lebanon - Broadband</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524000" y="76200"/>
            <a:ext cx="7620000" cy="1066800"/>
          </a:xfrm>
          <a:solidFill>
            <a:srgbClr val="8381AD"/>
          </a:solidFill>
        </p:spPr>
        <p:txBody>
          <a:bodyPr/>
          <a:lstStyle/>
          <a:p>
            <a:pPr eaLnBrk="1" fontAlgn="auto" hangingPunct="1">
              <a:spcAft>
                <a:spcPts val="0"/>
              </a:spcAft>
              <a:buFont typeface="Arial" pitchFamily="34" charset="0"/>
              <a:buNone/>
              <a:defRPr/>
            </a:pPr>
            <a:r>
              <a:rPr altLang="ar-SA" sz="2400" i="1" u="sng">
                <a:effectLst>
                  <a:outerShdw blurRad="38100" dist="38100" dir="2700000" algn="tl">
                    <a:srgbClr val="000000">
                      <a:alpha val="43137"/>
                    </a:srgbClr>
                  </a:outerShdw>
                </a:effectLst>
              </a:rPr>
              <a:t>BROADBAND Spectrum</a:t>
            </a:r>
          </a:p>
          <a:p>
            <a:pPr eaLnBrk="1" fontAlgn="auto" hangingPunct="1">
              <a:spcAft>
                <a:spcPts val="0"/>
              </a:spcAft>
              <a:buFont typeface="Arial" pitchFamily="34" charset="0"/>
              <a:buNone/>
              <a:defRPr/>
            </a:pPr>
            <a:r>
              <a:rPr sz="2000"/>
              <a:t>The TRA is paving the way to meet a growing spectrum </a:t>
            </a:r>
          </a:p>
          <a:p>
            <a:pPr eaLnBrk="1" fontAlgn="auto" hangingPunct="1">
              <a:spcAft>
                <a:spcPts val="0"/>
              </a:spcAft>
              <a:buFont typeface="Arial" pitchFamily="34" charset="0"/>
              <a:buNone/>
              <a:defRPr/>
            </a:pPr>
            <a:r>
              <a:rPr sz="2000"/>
              <a:t>demand</a:t>
            </a:r>
          </a:p>
        </p:txBody>
      </p:sp>
      <p:sp>
        <p:nvSpPr>
          <p:cNvPr id="3" name="Rectangle 2"/>
          <p:cNvSpPr>
            <a:spLocks noChangeArrowheads="1"/>
          </p:cNvSpPr>
          <p:nvPr/>
        </p:nvSpPr>
        <p:spPr bwMode="auto">
          <a:xfrm>
            <a:off x="304800" y="1447800"/>
            <a:ext cx="8382000" cy="457200"/>
          </a:xfrm>
          <a:prstGeom prst="rect">
            <a:avLst/>
          </a:prstGeom>
          <a:solidFill>
            <a:srgbClr val="8381AD"/>
          </a:solidFill>
          <a:ln w="12700" algn="ctr">
            <a:solidFill>
              <a:schemeClr val="tx1"/>
            </a:solidFill>
            <a:miter lim="800000"/>
            <a:headEnd/>
            <a:tailEnd/>
          </a:ln>
          <a:effectLst>
            <a:outerShdw blurRad="50800" dist="38100" dir="2700000" algn="tl" rotWithShape="0">
              <a:prstClr val="black">
                <a:alpha val="40000"/>
              </a:prstClr>
            </a:outerShdw>
          </a:effectLst>
        </p:spPr>
        <p:txBody>
          <a:bodyPr anchor="ctr"/>
          <a:lstStyle/>
          <a:p>
            <a:pPr rtl="1" fontAlgn="auto">
              <a:spcBef>
                <a:spcPts val="0"/>
              </a:spcBef>
              <a:spcAft>
                <a:spcPts val="0"/>
              </a:spcAft>
              <a:defRPr/>
            </a:pPr>
            <a:r>
              <a:rPr lang="en-US" sz="2000" b="1" dirty="0">
                <a:solidFill>
                  <a:schemeClr val="bg1"/>
                </a:solidFill>
                <a:effectLst>
                  <a:outerShdw blurRad="38100" dist="38100" dir="2700000" algn="tl">
                    <a:srgbClr val="000000">
                      <a:alpha val="43137"/>
                    </a:srgbClr>
                  </a:outerShdw>
                </a:effectLst>
                <a:latin typeface="+mn-lt"/>
                <a:cs typeface="+mn-cs"/>
              </a:rPr>
              <a:t> Spectrum Planning and Refarming</a:t>
            </a:r>
          </a:p>
        </p:txBody>
      </p:sp>
      <p:sp>
        <p:nvSpPr>
          <p:cNvPr id="15" name="Rectangle 14"/>
          <p:cNvSpPr/>
          <p:nvPr/>
        </p:nvSpPr>
        <p:spPr bwMode="auto">
          <a:xfrm>
            <a:off x="304800" y="1905000"/>
            <a:ext cx="8686800" cy="4572000"/>
          </a:xfrm>
          <a:prstGeom prst="rect">
            <a:avLst/>
          </a:prstGeom>
          <a:solidFill>
            <a:schemeClr val="bg1">
              <a:alpha val="19000"/>
            </a:schemeClr>
          </a:solidFill>
          <a:ln w="9525" cap="flat" cmpd="sng" algn="ctr">
            <a:solidFill>
              <a:srgbClr val="75689F"/>
            </a:solidFill>
            <a:prstDash val="solid"/>
            <a:round/>
            <a:headEnd type="none" w="med" len="med"/>
            <a:tailEnd type="none" w="med" len="med"/>
          </a:ln>
          <a:effectLst/>
        </p:spPr>
        <p:txBody>
          <a:bodyPr/>
          <a:lstStyle/>
          <a:p>
            <a:pPr marL="342900" lvl="1" indent="-342900" fontAlgn="auto">
              <a:spcBef>
                <a:spcPts val="0"/>
              </a:spcBef>
              <a:spcAft>
                <a:spcPts val="0"/>
              </a:spcAft>
              <a:defRPr/>
            </a:pPr>
            <a:r>
              <a:rPr lang="en-US" sz="1600" b="1" dirty="0"/>
              <a:t>Planning Objectives</a:t>
            </a:r>
            <a:endParaRPr lang="en-US" sz="1600" b="1" u="sng" dirty="0"/>
          </a:p>
          <a:p>
            <a:pPr marL="228600" indent="-228600" fontAlgn="auto">
              <a:spcBef>
                <a:spcPts val="0"/>
              </a:spcBef>
              <a:spcAft>
                <a:spcPts val="0"/>
              </a:spcAft>
              <a:buFont typeface="Wingdings" pitchFamily="2" charset="2"/>
              <a:buChar char="Ø"/>
              <a:defRPr/>
            </a:pPr>
            <a:r>
              <a:rPr lang="en-US" sz="1600" dirty="0"/>
              <a:t>Efficient spectrum distribution - Optimize the use of spectrum</a:t>
            </a:r>
          </a:p>
          <a:p>
            <a:pPr marL="228600" indent="-228600" fontAlgn="auto">
              <a:spcBef>
                <a:spcPts val="0"/>
              </a:spcBef>
              <a:spcAft>
                <a:spcPts val="0"/>
              </a:spcAft>
              <a:buFont typeface="Wingdings" pitchFamily="2" charset="2"/>
              <a:buChar char="Ø"/>
              <a:defRPr/>
            </a:pPr>
            <a:r>
              <a:rPr lang="en-US" sz="1600" dirty="0"/>
              <a:t>Introduce new national and regional operators to the market</a:t>
            </a:r>
          </a:p>
          <a:p>
            <a:pPr marL="228600" indent="-228600" fontAlgn="auto">
              <a:spcBef>
                <a:spcPts val="0"/>
              </a:spcBef>
              <a:spcAft>
                <a:spcPts val="0"/>
              </a:spcAft>
              <a:buFont typeface="Wingdings" pitchFamily="2" charset="2"/>
              <a:buChar char="Ø"/>
              <a:defRPr/>
            </a:pPr>
            <a:r>
              <a:rPr lang="en-US" sz="1600" dirty="0"/>
              <a:t>Open gates for new technologies and services</a:t>
            </a:r>
          </a:p>
          <a:p>
            <a:pPr marL="228600" indent="-228600" fontAlgn="auto">
              <a:spcBef>
                <a:spcPts val="0"/>
              </a:spcBef>
              <a:spcAft>
                <a:spcPts val="0"/>
              </a:spcAft>
              <a:buFont typeface="Wingdings" pitchFamily="2" charset="2"/>
              <a:buChar char="Ø"/>
              <a:defRPr/>
            </a:pPr>
            <a:r>
              <a:rPr lang="en-US" sz="1600" dirty="0"/>
              <a:t>Reserve spectrum for future needs taking into consideration technology evolution</a:t>
            </a:r>
          </a:p>
          <a:p>
            <a:pPr marL="228600" indent="-228600" fontAlgn="auto">
              <a:spcBef>
                <a:spcPts val="0"/>
              </a:spcBef>
              <a:spcAft>
                <a:spcPts val="0"/>
              </a:spcAft>
              <a:buFont typeface="Wingdings" pitchFamily="2" charset="2"/>
              <a:buChar char="Ø"/>
              <a:defRPr/>
            </a:pPr>
            <a:r>
              <a:rPr lang="en-US" sz="1600" dirty="0"/>
              <a:t>Define frequency bands and bandwidth that can be offered for TV distributors</a:t>
            </a:r>
          </a:p>
          <a:p>
            <a:pPr marL="228600" indent="-228600" fontAlgn="auto">
              <a:spcBef>
                <a:spcPts val="0"/>
              </a:spcBef>
              <a:spcAft>
                <a:spcPts val="0"/>
              </a:spcAft>
              <a:buFont typeface="Wingdings" pitchFamily="2" charset="2"/>
              <a:buChar char="Ø"/>
              <a:defRPr/>
            </a:pPr>
            <a:r>
              <a:rPr lang="en-US" sz="1600" dirty="0"/>
              <a:t>Maintain a smooth migration plan from analog to digital TV transmission</a:t>
            </a:r>
          </a:p>
          <a:p>
            <a:pPr marL="228600" indent="-228600" fontAlgn="auto">
              <a:spcBef>
                <a:spcPts val="0"/>
              </a:spcBef>
              <a:spcAft>
                <a:spcPts val="0"/>
              </a:spcAft>
              <a:buFont typeface="Wingdings" pitchFamily="2" charset="2"/>
              <a:buChar char="Ø"/>
              <a:defRPr/>
            </a:pPr>
            <a:r>
              <a:rPr lang="en-US" sz="1600" dirty="0"/>
              <a:t>Secure minimum committed spectrum to the existing operators</a:t>
            </a:r>
          </a:p>
          <a:p>
            <a:pPr marL="228600" indent="-228600" fontAlgn="auto">
              <a:spcBef>
                <a:spcPts val="0"/>
              </a:spcBef>
              <a:spcAft>
                <a:spcPts val="0"/>
              </a:spcAft>
              <a:buFont typeface="Wingdings" pitchFamily="2" charset="2"/>
              <a:buChar char="Ø"/>
              <a:defRPr/>
            </a:pPr>
            <a:endParaRPr lang="en-US" sz="1600" dirty="0"/>
          </a:p>
          <a:p>
            <a:pPr marL="228600" lvl="1" indent="-228600" fontAlgn="auto">
              <a:spcBef>
                <a:spcPts val="0"/>
              </a:spcBef>
              <a:spcAft>
                <a:spcPts val="0"/>
              </a:spcAft>
              <a:defRPr/>
            </a:pPr>
            <a:r>
              <a:rPr lang="en-US" sz="1600" b="1" dirty="0"/>
              <a:t>Spectrum Re-farming</a:t>
            </a:r>
          </a:p>
          <a:p>
            <a:pPr marL="228600" lvl="1" indent="-228600" fontAlgn="auto">
              <a:spcBef>
                <a:spcPts val="0"/>
              </a:spcBef>
              <a:spcAft>
                <a:spcPts val="0"/>
              </a:spcAft>
              <a:buFont typeface="Wingdings" pitchFamily="2" charset="2"/>
              <a:buChar char="Ø"/>
              <a:defRPr/>
            </a:pPr>
            <a:r>
              <a:rPr lang="en-GB" sz="1600" dirty="0"/>
              <a:t>Re-farming plan for the bands 1.9, 2.3, 2.5, 3.5, 5 and 26 GHz is studied with primary focus on the 2.5 GHz band that has been designated as extension band to IMT and on the 3.5 GHz band which may considered in future as an extension to IMT</a:t>
            </a:r>
            <a:endParaRPr lang="en-US" sz="1600" dirty="0"/>
          </a:p>
          <a:p>
            <a:pPr marL="228600" indent="-228600" fontAlgn="auto">
              <a:spcBef>
                <a:spcPts val="0"/>
              </a:spcBef>
              <a:spcAft>
                <a:spcPts val="0"/>
              </a:spcAft>
              <a:buFont typeface="Wingdings" pitchFamily="2" charset="2"/>
              <a:buChar char="Ø"/>
              <a:defRPr/>
            </a:pPr>
            <a:r>
              <a:rPr lang="en-GB" sz="1600" dirty="0"/>
              <a:t>Auction model for broadband networks is being studied by the TRA in order to realize goals defined in the liberalization roadmap by introducing new operators (2NBLs, 5-6 BAL)</a:t>
            </a:r>
            <a:endParaRPr lang="en-US" sz="1600" dirty="0"/>
          </a:p>
          <a:p>
            <a:pPr marL="228600" indent="-228600" fontAlgn="auto">
              <a:spcBef>
                <a:spcPts val="0"/>
              </a:spcBef>
              <a:spcAft>
                <a:spcPts val="0"/>
              </a:spcAft>
              <a:buFont typeface="Wingdings" pitchFamily="2" charset="2"/>
              <a:buChar char="Ø"/>
              <a:defRPr/>
            </a:pPr>
            <a:r>
              <a:rPr lang="en-GB" sz="1600" dirty="0"/>
              <a:t>Re-farming for the 12 GHz and 26 GHz bands will be studied as a solution to the cable TV distributors</a:t>
            </a:r>
            <a:endParaRPr lang="en-US" sz="1600" dirty="0"/>
          </a:p>
        </p:txBody>
      </p:sp>
      <p:sp>
        <p:nvSpPr>
          <p:cNvPr id="6" name="Date Placeholder 4"/>
          <p:cNvSpPr txBox="1">
            <a:spLocks/>
          </p:cNvSpPr>
          <p:nvPr/>
        </p:nvSpPr>
        <p:spPr>
          <a:xfrm>
            <a:off x="0" y="6629400"/>
            <a:ext cx="1295400" cy="228600"/>
          </a:xfrm>
          <a:prstGeom prst="rect">
            <a:avLst/>
          </a:prstGeom>
        </p:spPr>
        <p:txBody>
          <a:bodyPr/>
          <a:lstStyle/>
          <a:p>
            <a:pPr algn="r" fontAlgn="auto">
              <a:spcBef>
                <a:spcPts val="0"/>
              </a:spcBef>
              <a:spcAft>
                <a:spcPts val="0"/>
              </a:spcAft>
              <a:defRPr/>
            </a:pPr>
            <a:r>
              <a:rPr lang="en-US" sz="1200" dirty="0">
                <a:solidFill>
                  <a:schemeClr val="accent1">
                    <a:lumMod val="75000"/>
                  </a:schemeClr>
                </a:solidFill>
                <a:latin typeface="Calibri" pitchFamily="34" charset="0"/>
                <a:cs typeface="+mn-cs"/>
              </a:rPr>
              <a:t>3- Nov - 2008</a:t>
            </a:r>
          </a:p>
        </p:txBody>
      </p:sp>
      <p:sp>
        <p:nvSpPr>
          <p:cNvPr id="8" name="Footer Placeholder 5"/>
          <p:cNvSpPr txBox="1">
            <a:spLocks/>
          </p:cNvSpPr>
          <p:nvPr/>
        </p:nvSpPr>
        <p:spPr>
          <a:xfrm>
            <a:off x="2743200" y="6553200"/>
            <a:ext cx="4419600" cy="304800"/>
          </a:xfrm>
          <a:prstGeom prst="rect">
            <a:avLst/>
          </a:prstGeom>
        </p:spPr>
        <p:txBody>
          <a:bodyPr/>
          <a:lstStyle/>
          <a:p>
            <a:pPr algn="ctr" fontAlgn="auto">
              <a:spcBef>
                <a:spcPts val="0"/>
              </a:spcBef>
              <a:spcAft>
                <a:spcPts val="0"/>
              </a:spcAft>
              <a:defRPr/>
            </a:pPr>
            <a:r>
              <a:rPr lang="en-US" sz="1400" b="1" dirty="0">
                <a:solidFill>
                  <a:schemeClr val="accent1">
                    <a:lumMod val="75000"/>
                  </a:schemeClr>
                </a:solidFill>
                <a:latin typeface="Calibri" pitchFamily="34" charset="0"/>
                <a:cs typeface="+mn-cs"/>
              </a:rPr>
              <a:t>TRA Lebanon - Broadband</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idx="4294967295"/>
          </p:nvPr>
        </p:nvSpPr>
        <p:spPr bwMode="auto">
          <a:xfrm>
            <a:off x="1676400" y="14288"/>
            <a:ext cx="7467600" cy="1219200"/>
          </a:xfrm>
          <a:prstGeom prst="rect">
            <a:avLst/>
          </a:prstGeom>
          <a:solidFill>
            <a:srgbClr val="8381AD"/>
          </a:solidFill>
          <a:ln>
            <a:miter lim="800000"/>
            <a:headEnd/>
            <a:tailEnd/>
          </a:ln>
        </p:spPr>
        <p:txBody>
          <a:bodyPr anchor="ctr"/>
          <a:lstStyle/>
          <a:p>
            <a:pPr algn="l" eaLnBrk="1" hangingPunct="1"/>
            <a:r>
              <a:rPr lang="en-US" sz="2400" b="1" smtClean="0">
                <a:solidFill>
                  <a:schemeClr val="bg1"/>
                </a:solidFill>
                <a:latin typeface="Arial "/>
              </a:rPr>
              <a:t>Questions to Address – Planning</a:t>
            </a:r>
            <a:r>
              <a:rPr lang="en-US" sz="2800" b="1" smtClean="0">
                <a:solidFill>
                  <a:schemeClr val="bg1"/>
                </a:solidFill>
                <a:latin typeface="Arial "/>
              </a:rPr>
              <a:t/>
            </a:r>
            <a:br>
              <a:rPr lang="en-US" sz="2800" b="1" smtClean="0">
                <a:solidFill>
                  <a:schemeClr val="bg1"/>
                </a:solidFill>
                <a:latin typeface="Arial "/>
              </a:rPr>
            </a:br>
            <a:r>
              <a:rPr lang="en-US" sz="2800" b="1" smtClean="0">
                <a:solidFill>
                  <a:schemeClr val="bg1"/>
                </a:solidFill>
                <a:latin typeface="Arial "/>
              </a:rPr>
              <a:t>What are the policies?</a:t>
            </a:r>
          </a:p>
        </p:txBody>
      </p:sp>
      <p:sp>
        <p:nvSpPr>
          <p:cNvPr id="4" name="Footer Placeholder 5"/>
          <p:cNvSpPr txBox="1">
            <a:spLocks/>
          </p:cNvSpPr>
          <p:nvPr/>
        </p:nvSpPr>
        <p:spPr>
          <a:xfrm>
            <a:off x="2743200" y="6400800"/>
            <a:ext cx="4419600" cy="304800"/>
          </a:xfrm>
          <a:prstGeom prst="rect">
            <a:avLst/>
          </a:prstGeom>
        </p:spPr>
        <p:txBody>
          <a:bodyPr/>
          <a:lstStyle/>
          <a:p>
            <a:pPr algn="ctr" fontAlgn="auto">
              <a:spcBef>
                <a:spcPts val="0"/>
              </a:spcBef>
              <a:spcAft>
                <a:spcPts val="0"/>
              </a:spcAft>
              <a:defRPr/>
            </a:pPr>
            <a:r>
              <a:rPr lang="en-US" sz="1400" b="1" dirty="0">
                <a:solidFill>
                  <a:schemeClr val="accent1">
                    <a:lumMod val="75000"/>
                  </a:schemeClr>
                </a:solidFill>
                <a:latin typeface="Calibri" pitchFamily="34" charset="0"/>
                <a:cs typeface="+mn-cs"/>
              </a:rPr>
              <a:t>Re-farming for Broadband Lebanon</a:t>
            </a:r>
          </a:p>
        </p:txBody>
      </p:sp>
      <p:sp>
        <p:nvSpPr>
          <p:cNvPr id="5" name="Rectangle 3"/>
          <p:cNvSpPr txBox="1">
            <a:spLocks noChangeArrowheads="1"/>
          </p:cNvSpPr>
          <p:nvPr/>
        </p:nvSpPr>
        <p:spPr>
          <a:xfrm>
            <a:off x="228600" y="1143000"/>
            <a:ext cx="8763000" cy="5500710"/>
          </a:xfrm>
          <a:prstGeom prst="rect">
            <a:avLst/>
          </a:prstGeom>
        </p:spPr>
        <p:txBody>
          <a:bodyPr/>
          <a:lstStyle/>
          <a:p>
            <a:pPr marL="534988" lvl="1" indent="-355600">
              <a:lnSpc>
                <a:spcPct val="90000"/>
              </a:lnSpc>
              <a:spcBef>
                <a:spcPct val="20000"/>
              </a:spcBef>
              <a:buFont typeface="Wingdings" pitchFamily="2" charset="2"/>
              <a:buChar char="q"/>
              <a:defRPr/>
            </a:pPr>
            <a:r>
              <a:rPr lang="en-US" sz="2000" dirty="0">
                <a:latin typeface="Arial "/>
                <a:cs typeface="+mn-cs"/>
              </a:rPr>
              <a:t>Policies</a:t>
            </a:r>
          </a:p>
          <a:p>
            <a:pPr marL="935038" lvl="2" indent="-355600">
              <a:lnSpc>
                <a:spcPct val="90000"/>
              </a:lnSpc>
              <a:spcBef>
                <a:spcPct val="20000"/>
              </a:spcBef>
              <a:buFont typeface="Wingdings" pitchFamily="2" charset="2"/>
              <a:buChar char="q"/>
              <a:defRPr/>
            </a:pPr>
            <a:r>
              <a:rPr lang="en-US" sz="2000" dirty="0">
                <a:latin typeface="Arial "/>
                <a:cs typeface="+mn-cs"/>
              </a:rPr>
              <a:t>Government</a:t>
            </a:r>
          </a:p>
          <a:p>
            <a:pPr marL="1392238" lvl="3" indent="-355600">
              <a:lnSpc>
                <a:spcPct val="90000"/>
              </a:lnSpc>
              <a:spcBef>
                <a:spcPct val="20000"/>
              </a:spcBef>
              <a:buFont typeface="Wingdings" pitchFamily="2" charset="2"/>
              <a:buChar char="q"/>
              <a:defRPr/>
            </a:pPr>
            <a:r>
              <a:rPr lang="en-US" sz="2000" dirty="0">
                <a:latin typeface="Arial "/>
                <a:cs typeface="+mn-cs"/>
              </a:rPr>
              <a:t>Telecommunications</a:t>
            </a:r>
          </a:p>
          <a:p>
            <a:pPr marL="1849438" lvl="4" indent="-355600">
              <a:lnSpc>
                <a:spcPct val="90000"/>
              </a:lnSpc>
              <a:spcBef>
                <a:spcPct val="20000"/>
              </a:spcBef>
              <a:buFont typeface="Wingdings" pitchFamily="2" charset="2"/>
              <a:buChar char="q"/>
              <a:defRPr/>
            </a:pPr>
            <a:r>
              <a:rPr lang="en-US" sz="2000" dirty="0">
                <a:latin typeface="Arial "/>
                <a:cs typeface="+mn-cs"/>
              </a:rPr>
              <a:t>TRA </a:t>
            </a:r>
          </a:p>
          <a:p>
            <a:pPr marL="2306638" lvl="5" indent="-355600">
              <a:lnSpc>
                <a:spcPct val="90000"/>
              </a:lnSpc>
              <a:spcBef>
                <a:spcPct val="20000"/>
              </a:spcBef>
              <a:buFont typeface="Wingdings" pitchFamily="2" charset="2"/>
              <a:buChar char="q"/>
              <a:defRPr/>
            </a:pPr>
            <a:r>
              <a:rPr lang="en-US" sz="2000" dirty="0">
                <a:latin typeface="Arial "/>
                <a:cs typeface="+mn-cs"/>
              </a:rPr>
              <a:t>Broadband, Spectrum Policy, Re-farming, Infrastructure and  Rights of Way (RoW)</a:t>
            </a:r>
          </a:p>
          <a:p>
            <a:pPr marL="534988" lvl="1" indent="-355600">
              <a:lnSpc>
                <a:spcPct val="90000"/>
              </a:lnSpc>
              <a:spcBef>
                <a:spcPct val="20000"/>
              </a:spcBef>
              <a:buFont typeface="Wingdings" pitchFamily="2" charset="2"/>
              <a:buChar char="q"/>
              <a:defRPr/>
            </a:pPr>
            <a:r>
              <a:rPr lang="en-US" sz="2000" dirty="0">
                <a:latin typeface="Arial "/>
                <a:cs typeface="+mn-cs"/>
              </a:rPr>
              <a:t>Broadband Policy and Licenses</a:t>
            </a:r>
          </a:p>
          <a:p>
            <a:pPr marL="935038" lvl="2" indent="-355600">
              <a:lnSpc>
                <a:spcPct val="90000"/>
              </a:lnSpc>
              <a:spcBef>
                <a:spcPct val="20000"/>
              </a:spcBef>
              <a:buFont typeface="Wingdings" pitchFamily="2" charset="2"/>
              <a:buChar char="q"/>
              <a:defRPr/>
            </a:pPr>
            <a:r>
              <a:rPr lang="en-US" sz="2000" dirty="0">
                <a:latin typeface="Arial "/>
                <a:cs typeface="+mn-cs"/>
              </a:rPr>
              <a:t>Objectives</a:t>
            </a:r>
          </a:p>
          <a:p>
            <a:pPr marL="935038" lvl="2" indent="-355600">
              <a:lnSpc>
                <a:spcPct val="90000"/>
              </a:lnSpc>
              <a:spcBef>
                <a:spcPct val="20000"/>
              </a:spcBef>
              <a:buFont typeface="Wingdings" pitchFamily="2" charset="2"/>
              <a:buChar char="q"/>
              <a:defRPr/>
            </a:pPr>
            <a:r>
              <a:rPr lang="en-US" sz="2000" dirty="0">
                <a:latin typeface="Arial "/>
                <a:cs typeface="+mn-cs"/>
              </a:rPr>
              <a:t>Fiber vs. Wireless</a:t>
            </a:r>
          </a:p>
          <a:p>
            <a:pPr marL="935038" lvl="2" indent="-355600">
              <a:lnSpc>
                <a:spcPct val="90000"/>
              </a:lnSpc>
              <a:spcBef>
                <a:spcPct val="20000"/>
              </a:spcBef>
              <a:buFont typeface="Wingdings" pitchFamily="2" charset="2"/>
              <a:buChar char="q"/>
              <a:defRPr/>
            </a:pPr>
            <a:r>
              <a:rPr lang="en-US" sz="2000" dirty="0">
                <a:latin typeface="Arial "/>
                <a:cs typeface="+mn-cs"/>
              </a:rPr>
              <a:t>Mobile vs. Fixed</a:t>
            </a:r>
          </a:p>
          <a:p>
            <a:pPr marL="935038" lvl="2" indent="-355600">
              <a:lnSpc>
                <a:spcPct val="90000"/>
              </a:lnSpc>
              <a:spcBef>
                <a:spcPct val="20000"/>
              </a:spcBef>
              <a:buFont typeface="Wingdings" pitchFamily="2" charset="2"/>
              <a:buChar char="q"/>
              <a:defRPr/>
            </a:pPr>
            <a:r>
              <a:rPr lang="en-US" sz="2000" dirty="0">
                <a:latin typeface="Arial "/>
                <a:cs typeface="+mn-cs"/>
              </a:rPr>
              <a:t>Types of Licenses</a:t>
            </a:r>
          </a:p>
          <a:p>
            <a:pPr marL="935038" lvl="2" indent="-355600">
              <a:lnSpc>
                <a:spcPct val="90000"/>
              </a:lnSpc>
              <a:spcBef>
                <a:spcPct val="20000"/>
              </a:spcBef>
              <a:buFont typeface="Wingdings" pitchFamily="2" charset="2"/>
              <a:buChar char="q"/>
              <a:defRPr/>
            </a:pPr>
            <a:r>
              <a:rPr lang="en-US" sz="2000" dirty="0">
                <a:latin typeface="Arial "/>
                <a:cs typeface="+mn-cs"/>
              </a:rPr>
              <a:t>Types of Services</a:t>
            </a:r>
          </a:p>
          <a:p>
            <a:pPr marL="935038" lvl="2" indent="-355600">
              <a:lnSpc>
                <a:spcPct val="90000"/>
              </a:lnSpc>
              <a:spcBef>
                <a:spcPct val="20000"/>
              </a:spcBef>
              <a:buFont typeface="Wingdings" pitchFamily="2" charset="2"/>
              <a:buChar char="q"/>
              <a:defRPr/>
            </a:pPr>
            <a:r>
              <a:rPr lang="en-US" sz="2000" dirty="0">
                <a:latin typeface="Arial "/>
                <a:cs typeface="+mn-cs"/>
              </a:rPr>
              <a:t>Number of Licenses/Packages (short and long term)</a:t>
            </a:r>
          </a:p>
          <a:p>
            <a:pPr marL="935038" lvl="2" indent="-355600">
              <a:lnSpc>
                <a:spcPct val="90000"/>
              </a:lnSpc>
              <a:spcBef>
                <a:spcPct val="20000"/>
              </a:spcBef>
              <a:buFont typeface="Wingdings" pitchFamily="2" charset="2"/>
              <a:buChar char="q"/>
              <a:defRPr/>
            </a:pPr>
            <a:r>
              <a:rPr lang="en-US" sz="2000" dirty="0">
                <a:latin typeface="Arial "/>
                <a:cs typeface="+mn-cs"/>
              </a:rPr>
              <a:t>National vs. Regional Licenses/Packages</a:t>
            </a:r>
          </a:p>
          <a:p>
            <a:pPr marL="935038" lvl="2" indent="-355600">
              <a:lnSpc>
                <a:spcPct val="90000"/>
              </a:lnSpc>
              <a:spcBef>
                <a:spcPct val="20000"/>
              </a:spcBef>
              <a:buFont typeface="Wingdings" pitchFamily="2" charset="2"/>
              <a:buChar char="q"/>
              <a:defRPr/>
            </a:pPr>
            <a:r>
              <a:rPr lang="en-US" sz="2000" dirty="0">
                <a:latin typeface="Arial "/>
                <a:cs typeface="+mn-cs"/>
              </a:rPr>
              <a:t>Obligations Coverage/ Deployment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idx="4294967295"/>
          </p:nvPr>
        </p:nvSpPr>
        <p:spPr bwMode="auto">
          <a:xfrm>
            <a:off x="1447800" y="0"/>
            <a:ext cx="7696200" cy="1371600"/>
          </a:xfrm>
          <a:prstGeom prst="rect">
            <a:avLst/>
          </a:prstGeom>
          <a:solidFill>
            <a:srgbClr val="8381AD"/>
          </a:solidFill>
          <a:ln>
            <a:miter lim="800000"/>
            <a:headEnd/>
            <a:tailEnd/>
          </a:ln>
        </p:spPr>
        <p:txBody>
          <a:bodyPr anchor="ctr"/>
          <a:lstStyle/>
          <a:p>
            <a:pPr algn="l" eaLnBrk="1" hangingPunct="1"/>
            <a:r>
              <a:rPr lang="en-US" sz="2400" b="1" smtClean="0">
                <a:solidFill>
                  <a:schemeClr val="bg1"/>
                </a:solidFill>
                <a:latin typeface="Arial "/>
              </a:rPr>
              <a:t>Questions to Address – Planning</a:t>
            </a:r>
            <a:r>
              <a:rPr lang="en-US" sz="2800" b="1" smtClean="0">
                <a:solidFill>
                  <a:schemeClr val="bg1"/>
                </a:solidFill>
                <a:latin typeface="Arial "/>
              </a:rPr>
              <a:t/>
            </a:r>
            <a:br>
              <a:rPr lang="en-US" sz="2800" b="1" smtClean="0">
                <a:solidFill>
                  <a:schemeClr val="bg1"/>
                </a:solidFill>
                <a:latin typeface="Arial "/>
              </a:rPr>
            </a:br>
            <a:r>
              <a:rPr lang="en-US" sz="2800" b="1" smtClean="0">
                <a:solidFill>
                  <a:schemeClr val="bg1"/>
                </a:solidFill>
                <a:latin typeface="Arial "/>
              </a:rPr>
              <a:t>How to treat existing operators?</a:t>
            </a:r>
          </a:p>
        </p:txBody>
      </p:sp>
      <p:sp>
        <p:nvSpPr>
          <p:cNvPr id="7171" name="Rectangle 3"/>
          <p:cNvSpPr>
            <a:spLocks noGrp="1" noChangeArrowheads="1"/>
          </p:cNvSpPr>
          <p:nvPr>
            <p:ph type="body" idx="4294967295"/>
          </p:nvPr>
        </p:nvSpPr>
        <p:spPr>
          <a:xfrm>
            <a:off x="0" y="1600200"/>
            <a:ext cx="8991600" cy="5257800"/>
          </a:xfrm>
          <a:prstGeom prst="rect">
            <a:avLst/>
          </a:prstGeom>
        </p:spPr>
        <p:txBody>
          <a:bodyPr/>
          <a:lstStyle/>
          <a:p>
            <a:pPr marL="534988" lvl="1" indent="-355600" eaLnBrk="1" hangingPunct="1">
              <a:spcBef>
                <a:spcPts val="600"/>
              </a:spcBef>
              <a:spcAft>
                <a:spcPts val="0"/>
              </a:spcAft>
              <a:buFont typeface="Wingdings" pitchFamily="2" charset="2"/>
              <a:buChar char="q"/>
              <a:defRPr/>
            </a:pPr>
            <a:r>
              <a:rPr lang="en-US" sz="1800" dirty="0" smtClean="0">
                <a:latin typeface="Arial "/>
              </a:rPr>
              <a:t>Treatment of existing operators</a:t>
            </a:r>
          </a:p>
          <a:p>
            <a:pPr marL="935038" lvl="2" indent="-355600" eaLnBrk="1" hangingPunct="1">
              <a:spcBef>
                <a:spcPts val="600"/>
              </a:spcBef>
              <a:spcAft>
                <a:spcPts val="0"/>
              </a:spcAft>
              <a:buFont typeface="Wingdings" pitchFamily="2" charset="2"/>
              <a:buChar char="q"/>
              <a:defRPr/>
            </a:pPr>
            <a:r>
              <a:rPr lang="en-US" sz="1800" dirty="0" smtClean="0">
                <a:latin typeface="Arial "/>
              </a:rPr>
              <a:t>Basis for decisions (legal, other)</a:t>
            </a:r>
          </a:p>
          <a:p>
            <a:pPr marL="935038" lvl="2" indent="-355600" eaLnBrk="1" hangingPunct="1">
              <a:spcBef>
                <a:spcPts val="600"/>
              </a:spcBef>
              <a:spcAft>
                <a:spcPts val="0"/>
              </a:spcAft>
              <a:buFont typeface="Wingdings" pitchFamily="2" charset="2"/>
              <a:buChar char="q"/>
              <a:defRPr/>
            </a:pPr>
            <a:r>
              <a:rPr lang="en-US" sz="1800" dirty="0" smtClean="0">
                <a:latin typeface="Arial "/>
              </a:rPr>
              <a:t>Licenses (type, renewals, and transition)</a:t>
            </a:r>
          </a:p>
          <a:p>
            <a:pPr marL="935038" lvl="2" indent="-355600" eaLnBrk="1" hangingPunct="1">
              <a:spcBef>
                <a:spcPts val="600"/>
              </a:spcBef>
              <a:spcAft>
                <a:spcPts val="0"/>
              </a:spcAft>
              <a:buFont typeface="Wingdings" pitchFamily="2" charset="2"/>
              <a:buChar char="q"/>
              <a:defRPr/>
            </a:pPr>
            <a:r>
              <a:rPr lang="en-US" sz="1800" dirty="0" smtClean="0">
                <a:latin typeface="Arial "/>
              </a:rPr>
              <a:t>Bands and spectrum (Smin: number of bands, size, price, issues)</a:t>
            </a:r>
          </a:p>
          <a:p>
            <a:pPr marL="935038" lvl="2" indent="-355600" eaLnBrk="1" hangingPunct="1">
              <a:spcBef>
                <a:spcPts val="600"/>
              </a:spcBef>
              <a:spcAft>
                <a:spcPts val="0"/>
              </a:spcAft>
              <a:buFont typeface="Wingdings" pitchFamily="2" charset="2"/>
              <a:buChar char="q"/>
              <a:defRPr/>
            </a:pPr>
            <a:r>
              <a:rPr lang="en-US" sz="1800" dirty="0" smtClean="0">
                <a:latin typeface="Arial "/>
              </a:rPr>
              <a:t>Continuity of services - Ensuring continuity of services/minimum interruption</a:t>
            </a:r>
          </a:p>
          <a:p>
            <a:pPr marL="935038" lvl="2" indent="-355600" eaLnBrk="1" hangingPunct="1">
              <a:spcBef>
                <a:spcPts val="600"/>
              </a:spcBef>
              <a:spcAft>
                <a:spcPts val="0"/>
              </a:spcAft>
              <a:buFont typeface="Wingdings" pitchFamily="2" charset="2"/>
              <a:buChar char="q"/>
              <a:defRPr/>
            </a:pPr>
            <a:r>
              <a:rPr lang="en-US" sz="1800" dirty="0" smtClean="0">
                <a:latin typeface="Arial "/>
              </a:rPr>
              <a:t>Transition and Migration - Schedule, dependencies, consumer services, cost,</a:t>
            </a:r>
          </a:p>
          <a:p>
            <a:pPr marL="935038" lvl="2" indent="-355600" eaLnBrk="1" hangingPunct="1">
              <a:spcBef>
                <a:spcPts val="600"/>
              </a:spcBef>
              <a:spcAft>
                <a:spcPts val="0"/>
              </a:spcAft>
              <a:buFont typeface="Wingdings" pitchFamily="2" charset="2"/>
              <a:buChar char="q"/>
              <a:defRPr/>
            </a:pPr>
            <a:r>
              <a:rPr lang="en-US" sz="1800" dirty="0" smtClean="0">
                <a:latin typeface="Arial "/>
              </a:rPr>
              <a:t>Interim period -  duration per band, per operator, and per service</a:t>
            </a:r>
          </a:p>
          <a:p>
            <a:pPr marL="935038" lvl="2" indent="-355600" eaLnBrk="1" hangingPunct="1">
              <a:spcBef>
                <a:spcPts val="600"/>
              </a:spcBef>
              <a:spcAft>
                <a:spcPts val="0"/>
              </a:spcAft>
              <a:buFont typeface="Wingdings" pitchFamily="2" charset="2"/>
              <a:buChar char="q"/>
              <a:defRPr/>
            </a:pPr>
            <a:r>
              <a:rPr lang="en-US" sz="1800" dirty="0" smtClean="0">
                <a:latin typeface="Arial "/>
              </a:rPr>
              <a:t>Pricing (revenue sharing, auction, auction derivatives, AIP, averages, benchmarking)</a:t>
            </a:r>
          </a:p>
          <a:p>
            <a:pPr marL="563563" lvl="1" indent="-331788" eaLnBrk="1" fontAlgn="auto" hangingPunct="1">
              <a:spcBef>
                <a:spcPts val="600"/>
              </a:spcBef>
              <a:spcAft>
                <a:spcPts val="0"/>
              </a:spcAft>
              <a:buFont typeface="Wingdings" pitchFamily="2" charset="2"/>
              <a:buChar char="q"/>
              <a:defRPr/>
            </a:pPr>
            <a:r>
              <a:rPr lang="en-US" sz="1800" dirty="0" smtClean="0">
                <a:latin typeface="Arial "/>
              </a:rPr>
              <a:t>Technology neutrality vs. ensuring coexistence conditions </a:t>
            </a:r>
          </a:p>
          <a:p>
            <a:pPr marL="563563" indent="-331788" eaLnBrk="1" hangingPunct="1">
              <a:spcBef>
                <a:spcPts val="600"/>
              </a:spcBef>
              <a:spcAft>
                <a:spcPts val="0"/>
              </a:spcAft>
              <a:buFont typeface="Wingdings" pitchFamily="2" charset="2"/>
              <a:buChar char="q"/>
              <a:defRPr/>
            </a:pPr>
            <a:r>
              <a:rPr lang="en-US" sz="1800" dirty="0" smtClean="0">
                <a:latin typeface="Arial "/>
              </a:rPr>
              <a:t>Size of the spectrum per operator (DSPs, NBL, etc.)</a:t>
            </a:r>
          </a:p>
          <a:p>
            <a:pPr marL="509588" lvl="1" indent="-339725" eaLnBrk="1" hangingPunct="1">
              <a:spcBef>
                <a:spcPts val="600"/>
              </a:spcBef>
              <a:spcAft>
                <a:spcPts val="0"/>
              </a:spcAft>
              <a:buFont typeface="Wingdings" pitchFamily="2" charset="2"/>
              <a:buChar char="q"/>
              <a:defRPr/>
            </a:pPr>
            <a:r>
              <a:rPr lang="en-US" sz="1800" dirty="0" smtClean="0">
                <a:latin typeface="Arial "/>
              </a:rPr>
              <a:t>Auction(s) - sequencing, design, number, timing, dependencies (LT, Mobile, etc.) </a:t>
            </a:r>
          </a:p>
        </p:txBody>
      </p:sp>
      <p:sp>
        <p:nvSpPr>
          <p:cNvPr id="4" name="Footer Placeholder 5"/>
          <p:cNvSpPr txBox="1">
            <a:spLocks/>
          </p:cNvSpPr>
          <p:nvPr/>
        </p:nvSpPr>
        <p:spPr>
          <a:xfrm>
            <a:off x="2743200" y="6400800"/>
            <a:ext cx="4419600" cy="304800"/>
          </a:xfrm>
          <a:prstGeom prst="rect">
            <a:avLst/>
          </a:prstGeom>
        </p:spPr>
        <p:txBody>
          <a:bodyPr/>
          <a:lstStyle/>
          <a:p>
            <a:pPr algn="ctr" fontAlgn="auto">
              <a:spcBef>
                <a:spcPts val="0"/>
              </a:spcBef>
              <a:spcAft>
                <a:spcPts val="0"/>
              </a:spcAft>
              <a:defRPr/>
            </a:pPr>
            <a:r>
              <a:rPr lang="en-US" sz="1400" b="1" dirty="0">
                <a:solidFill>
                  <a:schemeClr val="accent1">
                    <a:lumMod val="75000"/>
                  </a:schemeClr>
                </a:solidFill>
                <a:latin typeface="Calibri" pitchFamily="34" charset="0"/>
                <a:cs typeface="+mn-cs"/>
              </a:rPr>
              <a:t>Re-farming for Broadband Lebanon</a:t>
            </a:r>
          </a:p>
        </p:txBody>
      </p:sp>
      <p:sp>
        <p:nvSpPr>
          <p:cNvPr id="5" name="Date Placeholder 4"/>
          <p:cNvSpPr txBox="1">
            <a:spLocks/>
          </p:cNvSpPr>
          <p:nvPr/>
        </p:nvSpPr>
        <p:spPr>
          <a:xfrm>
            <a:off x="457200" y="6477000"/>
            <a:ext cx="1447800" cy="238125"/>
          </a:xfrm>
          <a:prstGeom prst="rect">
            <a:avLst/>
          </a:prstGeom>
        </p:spPr>
        <p:txBody>
          <a:bodyPr/>
          <a:lstStyle/>
          <a:p>
            <a:pPr algn="r" fontAlgn="auto">
              <a:spcBef>
                <a:spcPts val="0"/>
              </a:spcBef>
              <a:spcAft>
                <a:spcPts val="0"/>
              </a:spcAft>
              <a:defRPr/>
            </a:pPr>
            <a:r>
              <a:rPr lang="en-US" sz="1200" b="1" dirty="0">
                <a:solidFill>
                  <a:schemeClr val="accent1">
                    <a:lumMod val="75000"/>
                  </a:schemeClr>
                </a:solidFill>
                <a:latin typeface="Calibri" pitchFamily="34" charset="0"/>
                <a:cs typeface="+mn-cs"/>
              </a:rPr>
              <a:t>3- Nov - 2008</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p:cNvSpPr>
            <a:spLocks noGrp="1"/>
          </p:cNvSpPr>
          <p:nvPr>
            <p:ph type="title"/>
          </p:nvPr>
        </p:nvSpPr>
        <p:spPr bwMode="auto">
          <a:xfrm>
            <a:off x="1676400" y="0"/>
            <a:ext cx="7467600" cy="1295400"/>
          </a:xfrm>
          <a:solidFill>
            <a:srgbClr val="8381AD"/>
          </a:solidFill>
          <a:ln>
            <a:miter lim="800000"/>
            <a:headEnd/>
            <a:tailEnd/>
          </a:ln>
        </p:spPr>
        <p:txBody>
          <a:bodyPr vert="horz" wrap="square" lIns="91440" tIns="45720" rIns="91440" bIns="45720" numCol="1" anchor="ctr" anchorCtr="0" compatLnSpc="1">
            <a:prstTxWarp prst="textNoShape">
              <a:avLst/>
            </a:prstTxWarp>
          </a:bodyPr>
          <a:lstStyle/>
          <a:p>
            <a:pPr algn="l" eaLnBrk="1" hangingPunct="1"/>
            <a:r>
              <a:rPr lang="en-US" sz="2400" b="1" smtClean="0">
                <a:solidFill>
                  <a:schemeClr val="bg1"/>
                </a:solidFill>
                <a:latin typeface="Arial "/>
                <a:cs typeface="Arial" pitchFamily="34" charset="0"/>
              </a:rPr>
              <a:t>Spectrum Milestones</a:t>
            </a:r>
            <a:r>
              <a:rPr lang="en-US" sz="3600" b="1" smtClean="0">
                <a:solidFill>
                  <a:schemeClr val="bg1"/>
                </a:solidFill>
                <a:latin typeface="Arial "/>
                <a:cs typeface="Arial" pitchFamily="34" charset="0"/>
              </a:rPr>
              <a:t/>
            </a:r>
            <a:br>
              <a:rPr lang="en-US" sz="3600" b="1" smtClean="0">
                <a:solidFill>
                  <a:schemeClr val="bg1"/>
                </a:solidFill>
                <a:latin typeface="Arial "/>
                <a:cs typeface="Arial" pitchFamily="34" charset="0"/>
              </a:rPr>
            </a:br>
            <a:r>
              <a:rPr lang="en-US" sz="3600" b="1" smtClean="0">
                <a:solidFill>
                  <a:schemeClr val="bg1"/>
                </a:solidFill>
                <a:latin typeface="Arial "/>
                <a:cs typeface="Arial" pitchFamily="34" charset="0"/>
              </a:rPr>
              <a:t>The TRA had to pave the way</a:t>
            </a:r>
          </a:p>
        </p:txBody>
      </p:sp>
      <p:sp>
        <p:nvSpPr>
          <p:cNvPr id="16387" name="Content Placeholder 2"/>
          <p:cNvSpPr>
            <a:spLocks noGrp="1"/>
          </p:cNvSpPr>
          <p:nvPr>
            <p:ph sz="quarter" idx="1"/>
          </p:nvPr>
        </p:nvSpPr>
        <p:spPr bwMode="auto">
          <a:xfrm>
            <a:off x="0" y="1295400"/>
            <a:ext cx="9144000" cy="5562600"/>
          </a:xfrm>
          <a:ln>
            <a:miter lim="800000"/>
            <a:headEnd/>
            <a:tailEnd/>
          </a:ln>
        </p:spPr>
        <p:txBody>
          <a:bodyPr vert="horz" wrap="square" lIns="91440" tIns="45720" rIns="91440" bIns="45720" numCol="1" anchor="t" anchorCtr="0" compatLnSpc="1">
            <a:prstTxWarp prst="textNoShape">
              <a:avLst/>
            </a:prstTxWarp>
          </a:bodyPr>
          <a:lstStyle/>
          <a:p>
            <a:pPr eaLnBrk="1" hangingPunct="1">
              <a:spcBef>
                <a:spcPts val="300"/>
              </a:spcBef>
              <a:spcAft>
                <a:spcPts val="0"/>
              </a:spcAft>
              <a:buFont typeface="Wingdings" pitchFamily="2" charset="2"/>
              <a:buChar char="q"/>
              <a:defRPr/>
            </a:pPr>
            <a:r>
              <a:rPr lang="en-US" sz="1600" dirty="0" smtClean="0"/>
              <a:t>A </a:t>
            </a:r>
            <a:r>
              <a:rPr lang="en-US" sz="1800" b="1" u="sng" dirty="0" smtClean="0"/>
              <a:t>Spectrum Policy </a:t>
            </a:r>
            <a:r>
              <a:rPr lang="en-US" sz="1600" dirty="0" smtClean="0"/>
              <a:t>harmonizing bands &amp; national interest according to best practices/ITU</a:t>
            </a:r>
          </a:p>
          <a:p>
            <a:pPr lvl="1" eaLnBrk="1" hangingPunct="1">
              <a:spcBef>
                <a:spcPts val="300"/>
              </a:spcBef>
              <a:spcAft>
                <a:spcPts val="0"/>
              </a:spcAft>
              <a:buFont typeface="Arial" pitchFamily="34" charset="0"/>
              <a:buChar char="•"/>
              <a:defRPr/>
            </a:pPr>
            <a:r>
              <a:rPr lang="en-US" sz="1600" dirty="0" smtClean="0"/>
              <a:t>Spectrum Policy. Guidelines, Handbook</a:t>
            </a:r>
          </a:p>
          <a:p>
            <a:pPr lvl="1" eaLnBrk="1" hangingPunct="1">
              <a:spcBef>
                <a:spcPts val="300"/>
              </a:spcBef>
              <a:spcAft>
                <a:spcPts val="0"/>
              </a:spcAft>
              <a:buFont typeface="Arial" pitchFamily="34" charset="0"/>
              <a:buChar char="•"/>
              <a:defRPr/>
            </a:pPr>
            <a:r>
              <a:rPr lang="en-US" sz="1600" dirty="0" smtClean="0"/>
              <a:t>National Frequency Allocation Table (LNFT-Final version issued)</a:t>
            </a:r>
          </a:p>
          <a:p>
            <a:pPr lvl="1" eaLnBrk="1" hangingPunct="1">
              <a:spcBef>
                <a:spcPts val="300"/>
              </a:spcBef>
              <a:spcAft>
                <a:spcPts val="0"/>
              </a:spcAft>
              <a:buFont typeface="Arial" pitchFamily="34" charset="0"/>
              <a:buChar char="•"/>
              <a:defRPr/>
            </a:pPr>
            <a:r>
              <a:rPr lang="en-US" sz="1600" dirty="0" smtClean="0"/>
              <a:t>Spectrum pricing in the different bands (regulations, auctions, auction-related, AIP, ..)</a:t>
            </a:r>
          </a:p>
          <a:p>
            <a:pPr marL="534988" lvl="1" indent="-355600" eaLnBrk="1" hangingPunct="1">
              <a:spcBef>
                <a:spcPts val="300"/>
              </a:spcBef>
              <a:spcAft>
                <a:spcPts val="0"/>
              </a:spcAft>
              <a:buFont typeface="Wingdings" pitchFamily="2" charset="2"/>
              <a:buChar char="q"/>
              <a:defRPr/>
            </a:pPr>
            <a:r>
              <a:rPr lang="en-US" sz="1800" b="1" u="sng" dirty="0" smtClean="0"/>
              <a:t>Re-farming</a:t>
            </a:r>
            <a:r>
              <a:rPr lang="en-US" sz="1600" dirty="0" smtClean="0"/>
              <a:t> for bands of interest ( BWA plan under consultation)</a:t>
            </a:r>
          </a:p>
          <a:p>
            <a:pPr marL="746125" lvl="2" indent="-288925" eaLnBrk="1" hangingPunct="1">
              <a:spcBef>
                <a:spcPts val="300"/>
              </a:spcBef>
              <a:spcAft>
                <a:spcPts val="0"/>
              </a:spcAft>
              <a:defRPr/>
            </a:pPr>
            <a:r>
              <a:rPr lang="en-US" sz="1600" dirty="0" smtClean="0"/>
              <a:t>Re-farming bands</a:t>
            </a:r>
          </a:p>
          <a:p>
            <a:pPr marL="746125" lvl="2" indent="-288925" eaLnBrk="1" hangingPunct="1">
              <a:spcBef>
                <a:spcPts val="300"/>
              </a:spcBef>
              <a:spcAft>
                <a:spcPts val="0"/>
              </a:spcAft>
              <a:defRPr/>
            </a:pPr>
            <a:r>
              <a:rPr lang="en-US" sz="1600" dirty="0" smtClean="0"/>
              <a:t>Assigned/allocated spectrum per package (minimum, maximum, short and long term)</a:t>
            </a:r>
          </a:p>
          <a:p>
            <a:pPr marL="746125" lvl="2" indent="-288925" eaLnBrk="1" hangingPunct="1">
              <a:spcBef>
                <a:spcPts val="300"/>
              </a:spcBef>
              <a:spcAft>
                <a:spcPts val="0"/>
              </a:spcAft>
              <a:defRPr/>
            </a:pPr>
            <a:r>
              <a:rPr lang="en-US" sz="1600" dirty="0" smtClean="0"/>
              <a:t>Reserved spectrum per band</a:t>
            </a:r>
          </a:p>
          <a:p>
            <a:pPr lvl="1" eaLnBrk="1" hangingPunct="1">
              <a:spcBef>
                <a:spcPts val="300"/>
              </a:spcBef>
              <a:spcAft>
                <a:spcPts val="0"/>
              </a:spcAft>
              <a:buFont typeface="Wingdings" pitchFamily="2" charset="2"/>
              <a:buChar char="q"/>
              <a:defRPr/>
            </a:pPr>
            <a:r>
              <a:rPr lang="en-US" sz="1600" dirty="0" smtClean="0"/>
              <a:t>Migration plan from Analog to Digital TV broadcasting (consultation soon)</a:t>
            </a:r>
          </a:p>
          <a:p>
            <a:pPr lvl="1" eaLnBrk="1" hangingPunct="1">
              <a:spcBef>
                <a:spcPts val="300"/>
              </a:spcBef>
              <a:spcAft>
                <a:spcPts val="0"/>
              </a:spcAft>
              <a:buFont typeface="Wingdings" pitchFamily="2" charset="2"/>
              <a:buChar char="q"/>
              <a:defRPr/>
            </a:pPr>
            <a:r>
              <a:rPr lang="en-US" sz="1600" dirty="0" smtClean="0"/>
              <a:t>Clearing as much spectrum sub 6GHz to be offered for new services or reserved</a:t>
            </a:r>
          </a:p>
          <a:p>
            <a:pPr marL="342900" lvl="2" indent="-342900" eaLnBrk="1" hangingPunct="1">
              <a:spcBef>
                <a:spcPts val="300"/>
              </a:spcBef>
              <a:spcAft>
                <a:spcPts val="0"/>
              </a:spcAft>
              <a:buFont typeface="Wingdings" pitchFamily="2" charset="2"/>
              <a:buChar char="q"/>
              <a:defRPr/>
            </a:pPr>
            <a:r>
              <a:rPr lang="en-US" sz="1600" dirty="0" smtClean="0"/>
              <a:t>Develop and implement </a:t>
            </a:r>
            <a:r>
              <a:rPr lang="en-US" sz="1800" b="1" u="sng" dirty="0" smtClean="0"/>
              <a:t>spectrum licensing regulations </a:t>
            </a:r>
            <a:r>
              <a:rPr lang="en-US" sz="1600" dirty="0" smtClean="0"/>
              <a:t>- Universal, Technology, infrastructure, service, duration, obligation, treatment of licensing requests (new, renewals)</a:t>
            </a:r>
          </a:p>
          <a:p>
            <a:pPr marL="342900" lvl="2" indent="-342900" eaLnBrk="1" hangingPunct="1">
              <a:spcBef>
                <a:spcPts val="300"/>
              </a:spcBef>
              <a:spcAft>
                <a:spcPts val="0"/>
              </a:spcAft>
              <a:buFont typeface="Wingdings" pitchFamily="2" charset="2"/>
              <a:buChar char="q"/>
              <a:defRPr/>
            </a:pPr>
            <a:r>
              <a:rPr lang="en-US" sz="1600" dirty="0" smtClean="0"/>
              <a:t>Establish </a:t>
            </a:r>
            <a:r>
              <a:rPr lang="en-US" sz="1800" b="1" u="sng" dirty="0" smtClean="0"/>
              <a:t>Enforcement &amp; Inspection Regime </a:t>
            </a:r>
            <a:r>
              <a:rPr lang="en-US" sz="1600" dirty="0" smtClean="0"/>
              <a:t>- regulations, monitoring, inspection, enforcement, illegal operators &amp; cable providers, etc.</a:t>
            </a:r>
          </a:p>
          <a:p>
            <a:pPr eaLnBrk="1" hangingPunct="1">
              <a:spcBef>
                <a:spcPts val="300"/>
              </a:spcBef>
              <a:spcAft>
                <a:spcPts val="0"/>
              </a:spcAft>
              <a:buFont typeface="Wingdings" pitchFamily="2" charset="2"/>
              <a:buChar char="q"/>
              <a:defRPr/>
            </a:pPr>
            <a:r>
              <a:rPr lang="en-US" sz="1600" dirty="0" smtClean="0"/>
              <a:t>Develop position for Lebanon in </a:t>
            </a:r>
            <a:r>
              <a:rPr lang="en-US" sz="1800" b="1" u="sng" dirty="0" smtClean="0"/>
              <a:t>ITU</a:t>
            </a:r>
            <a:r>
              <a:rPr lang="en-US" sz="1800" b="1" dirty="0" smtClean="0"/>
              <a:t> </a:t>
            </a:r>
            <a:r>
              <a:rPr lang="en-US" sz="1600" dirty="0" smtClean="0"/>
              <a:t>activities and working parties</a:t>
            </a:r>
          </a:p>
          <a:p>
            <a:pPr eaLnBrk="1" hangingPunct="1">
              <a:spcBef>
                <a:spcPts val="300"/>
              </a:spcBef>
              <a:spcAft>
                <a:spcPts val="0"/>
              </a:spcAft>
              <a:buFont typeface="Wingdings" pitchFamily="2" charset="2"/>
              <a:buChar char="q"/>
              <a:defRPr/>
            </a:pPr>
            <a:r>
              <a:rPr lang="en-US" sz="1600" dirty="0" smtClean="0"/>
              <a:t>Build </a:t>
            </a:r>
            <a:r>
              <a:rPr lang="en-US" sz="1800" b="1" u="sng" dirty="0" smtClean="0"/>
              <a:t>capacity </a:t>
            </a:r>
            <a:r>
              <a:rPr lang="en-US" sz="1600" dirty="0" smtClean="0"/>
              <a:t>and resources</a:t>
            </a:r>
          </a:p>
        </p:txBody>
      </p:sp>
      <p:sp>
        <p:nvSpPr>
          <p:cNvPr id="8" name="Date Placeholder 4"/>
          <p:cNvSpPr txBox="1">
            <a:spLocks/>
          </p:cNvSpPr>
          <p:nvPr/>
        </p:nvSpPr>
        <p:spPr>
          <a:xfrm>
            <a:off x="457200" y="6477000"/>
            <a:ext cx="1447800" cy="238125"/>
          </a:xfrm>
          <a:prstGeom prst="rect">
            <a:avLst/>
          </a:prstGeom>
        </p:spPr>
        <p:txBody>
          <a:bodyPr/>
          <a:lstStyle/>
          <a:p>
            <a:pPr algn="r" fontAlgn="auto">
              <a:spcBef>
                <a:spcPts val="0"/>
              </a:spcBef>
              <a:spcAft>
                <a:spcPts val="0"/>
              </a:spcAft>
              <a:defRPr/>
            </a:pPr>
            <a:r>
              <a:rPr lang="en-US" sz="1200" b="1" dirty="0">
                <a:solidFill>
                  <a:schemeClr val="accent1">
                    <a:lumMod val="75000"/>
                  </a:schemeClr>
                </a:solidFill>
                <a:latin typeface="Calibri" pitchFamily="34" charset="0"/>
                <a:cs typeface="+mn-cs"/>
              </a:rPr>
              <a:t>3- Nov - 2008</a:t>
            </a:r>
          </a:p>
        </p:txBody>
      </p:sp>
      <p:sp>
        <p:nvSpPr>
          <p:cNvPr id="10" name="Footer Placeholder 5"/>
          <p:cNvSpPr txBox="1">
            <a:spLocks/>
          </p:cNvSpPr>
          <p:nvPr/>
        </p:nvSpPr>
        <p:spPr>
          <a:xfrm>
            <a:off x="2743200" y="6400800"/>
            <a:ext cx="4419600" cy="304800"/>
          </a:xfrm>
          <a:prstGeom prst="rect">
            <a:avLst/>
          </a:prstGeom>
        </p:spPr>
        <p:txBody>
          <a:bodyPr/>
          <a:lstStyle/>
          <a:p>
            <a:pPr algn="ctr" fontAlgn="auto">
              <a:spcBef>
                <a:spcPts val="0"/>
              </a:spcBef>
              <a:spcAft>
                <a:spcPts val="0"/>
              </a:spcAft>
              <a:defRPr/>
            </a:pPr>
            <a:r>
              <a:rPr lang="en-US" sz="1400" b="1" dirty="0">
                <a:solidFill>
                  <a:schemeClr val="accent1">
                    <a:lumMod val="75000"/>
                  </a:schemeClr>
                </a:solidFill>
                <a:latin typeface="Calibri" pitchFamily="34" charset="0"/>
                <a:cs typeface="+mn-cs"/>
              </a:rPr>
              <a:t>Re-farming for Broadband Lebanon</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le 1"/>
          <p:cNvSpPr>
            <a:spLocks noGrp="1"/>
          </p:cNvSpPr>
          <p:nvPr>
            <p:ph type="title"/>
          </p:nvPr>
        </p:nvSpPr>
        <p:spPr bwMode="auto">
          <a:xfrm>
            <a:off x="1524000" y="0"/>
            <a:ext cx="7620000" cy="1295400"/>
          </a:xfrm>
          <a:solidFill>
            <a:srgbClr val="8381AD"/>
          </a:solidFill>
          <a:ln>
            <a:miter lim="800000"/>
            <a:headEnd/>
            <a:tailEnd/>
          </a:ln>
        </p:spPr>
        <p:txBody>
          <a:bodyPr vert="horz" wrap="square" lIns="91440" tIns="45720" rIns="91440" bIns="45720" numCol="1" anchor="ctr" anchorCtr="0" compatLnSpc="1">
            <a:prstTxWarp prst="textNoShape">
              <a:avLst/>
            </a:prstTxWarp>
          </a:bodyPr>
          <a:lstStyle/>
          <a:p>
            <a:pPr algn="l" eaLnBrk="1" hangingPunct="1"/>
            <a:r>
              <a:rPr lang="en-US" sz="3200" b="1" smtClean="0">
                <a:solidFill>
                  <a:schemeClr val="bg1"/>
                </a:solidFill>
                <a:latin typeface="Arial" pitchFamily="34" charset="0"/>
                <a:cs typeface="Arial" pitchFamily="34" charset="0"/>
              </a:rPr>
              <a:t>Spectrum Management Objectives</a:t>
            </a:r>
          </a:p>
        </p:txBody>
      </p:sp>
      <p:sp>
        <p:nvSpPr>
          <p:cNvPr id="14339" name="Content Placeholder 2"/>
          <p:cNvSpPr>
            <a:spLocks noGrp="1"/>
          </p:cNvSpPr>
          <p:nvPr>
            <p:ph idx="1"/>
          </p:nvPr>
        </p:nvSpPr>
        <p:spPr bwMode="auto">
          <a:xfrm>
            <a:off x="0" y="1295400"/>
            <a:ext cx="9144000" cy="5562600"/>
          </a:xfrm>
          <a:ln>
            <a:miter lim="800000"/>
            <a:headEnd/>
            <a:tailEnd/>
          </a:ln>
        </p:spPr>
        <p:txBody>
          <a:bodyPr vert="horz" wrap="square" lIns="91440" tIns="45720" rIns="91440" bIns="45720" numCol="1" anchor="t" anchorCtr="0" compatLnSpc="1">
            <a:prstTxWarp prst="textNoShape">
              <a:avLst/>
            </a:prstTxWarp>
          </a:bodyPr>
          <a:lstStyle/>
          <a:p>
            <a:pPr marL="342900" lvl="1" indent="-342900" eaLnBrk="1" hangingPunct="1">
              <a:spcBef>
                <a:spcPts val="600"/>
              </a:spcBef>
              <a:spcAft>
                <a:spcPts val="300"/>
              </a:spcAft>
              <a:buFont typeface="Wingdings" pitchFamily="2" charset="2"/>
              <a:buChar char="q"/>
              <a:defRPr/>
            </a:pPr>
            <a:r>
              <a:rPr lang="en-US" sz="2000" dirty="0" smtClean="0"/>
              <a:t>Enable liberalization of, and </a:t>
            </a:r>
            <a:r>
              <a:rPr lang="en-US" sz="2000" b="1" dirty="0" smtClean="0"/>
              <a:t>competition</a:t>
            </a:r>
            <a:r>
              <a:rPr lang="en-US" sz="2000" dirty="0" smtClean="0"/>
              <a:t> for, telecommunications (including radio communications) services and equipment</a:t>
            </a:r>
          </a:p>
          <a:p>
            <a:pPr marL="342900" lvl="1" indent="-342900" eaLnBrk="1" hangingPunct="1">
              <a:spcBef>
                <a:spcPts val="600"/>
              </a:spcBef>
              <a:spcAft>
                <a:spcPts val="300"/>
              </a:spcAft>
              <a:buFont typeface="Wingdings" pitchFamily="2" charset="2"/>
              <a:buChar char="q"/>
              <a:defRPr/>
            </a:pPr>
            <a:r>
              <a:rPr lang="en-US" sz="2000" dirty="0" smtClean="0"/>
              <a:t>Boost </a:t>
            </a:r>
            <a:r>
              <a:rPr lang="en-US" sz="2400" b="1" u="sng" dirty="0" smtClean="0"/>
              <a:t>economic growth</a:t>
            </a:r>
            <a:r>
              <a:rPr lang="en-US" sz="2000" dirty="0" smtClean="0"/>
              <a:t>, create employment, promote general welfare</a:t>
            </a:r>
          </a:p>
          <a:p>
            <a:pPr eaLnBrk="1" hangingPunct="1">
              <a:spcBef>
                <a:spcPts val="600"/>
              </a:spcBef>
              <a:spcAft>
                <a:spcPts val="300"/>
              </a:spcAft>
              <a:buFont typeface="Wingdings" pitchFamily="2" charset="2"/>
              <a:buChar char="q"/>
              <a:defRPr/>
            </a:pPr>
            <a:r>
              <a:rPr lang="en-US" sz="2000" dirty="0" smtClean="0"/>
              <a:t>Ensure </a:t>
            </a:r>
            <a:r>
              <a:rPr lang="en-US" sz="2400" b="1" u="sng" dirty="0" smtClean="0"/>
              <a:t>transparency</a:t>
            </a:r>
            <a:r>
              <a:rPr lang="en-US" sz="2000" dirty="0" smtClean="0"/>
              <a:t> in spectrum award process ensuring best value</a:t>
            </a:r>
          </a:p>
          <a:p>
            <a:pPr eaLnBrk="1" hangingPunct="1">
              <a:spcBef>
                <a:spcPts val="600"/>
              </a:spcBef>
              <a:spcAft>
                <a:spcPts val="300"/>
              </a:spcAft>
              <a:buFont typeface="Wingdings" pitchFamily="2" charset="2"/>
              <a:buChar char="q"/>
              <a:defRPr/>
            </a:pPr>
            <a:r>
              <a:rPr lang="en-US" sz="2000" dirty="0" smtClean="0"/>
              <a:t>Reallocate spectrum to meet new regulations while </a:t>
            </a:r>
            <a:r>
              <a:rPr lang="en-US" sz="2400" b="1" u="sng" dirty="0" smtClean="0"/>
              <a:t>minimizing impact </a:t>
            </a:r>
            <a:r>
              <a:rPr lang="en-US" sz="2000" dirty="0" smtClean="0"/>
              <a:t>on services and consumers</a:t>
            </a:r>
          </a:p>
          <a:p>
            <a:pPr marL="446088" lvl="1" indent="-363538" eaLnBrk="1" hangingPunct="1">
              <a:spcBef>
                <a:spcPts val="600"/>
              </a:spcBef>
              <a:spcAft>
                <a:spcPts val="300"/>
              </a:spcAft>
              <a:buFont typeface="Wingdings" pitchFamily="2" charset="2"/>
              <a:buChar char="q"/>
              <a:tabLst>
                <a:tab pos="446088" algn="l"/>
              </a:tabLst>
              <a:defRPr/>
            </a:pPr>
            <a:r>
              <a:rPr lang="en-US" sz="2000" dirty="0" smtClean="0"/>
              <a:t>Support national </a:t>
            </a:r>
            <a:r>
              <a:rPr lang="en-US" sz="2400" b="1" u="sng" dirty="0" smtClean="0"/>
              <a:t>security and defense </a:t>
            </a:r>
            <a:r>
              <a:rPr lang="en-US" sz="2000" dirty="0" smtClean="0"/>
              <a:t>needs</a:t>
            </a:r>
          </a:p>
          <a:p>
            <a:pPr marL="446088" lvl="1" indent="-363538" eaLnBrk="1" hangingPunct="1">
              <a:spcBef>
                <a:spcPts val="600"/>
              </a:spcBef>
              <a:spcAft>
                <a:spcPts val="300"/>
              </a:spcAft>
              <a:buFont typeface="Wingdings" pitchFamily="2" charset="2"/>
              <a:buChar char="q"/>
              <a:tabLst>
                <a:tab pos="446088" algn="l"/>
              </a:tabLst>
              <a:defRPr/>
            </a:pPr>
            <a:r>
              <a:rPr lang="en-US" sz="2000" dirty="0" smtClean="0"/>
              <a:t>Enable the realization of public policy objectives on </a:t>
            </a:r>
            <a:r>
              <a:rPr lang="en-US" sz="2400" b="1" u="sng" dirty="0" err="1" smtClean="0"/>
              <a:t>enviornmental</a:t>
            </a:r>
            <a:r>
              <a:rPr lang="en-US" sz="2400" b="1" u="sng" dirty="0" smtClean="0"/>
              <a:t> safety </a:t>
            </a:r>
            <a:r>
              <a:rPr lang="en-US" sz="2000" dirty="0" smtClean="0"/>
              <a:t>(including emergency services), cultural (including broadcasting), social and economic development</a:t>
            </a:r>
          </a:p>
          <a:p>
            <a:pPr marL="446088" lvl="1" indent="-363538" eaLnBrk="1" hangingPunct="1">
              <a:spcBef>
                <a:spcPts val="600"/>
              </a:spcBef>
              <a:spcAft>
                <a:spcPts val="300"/>
              </a:spcAft>
              <a:buFont typeface="Wingdings" pitchFamily="2" charset="2"/>
              <a:buChar char="q"/>
              <a:tabLst>
                <a:tab pos="446088" algn="l"/>
              </a:tabLst>
              <a:defRPr/>
            </a:pPr>
            <a:r>
              <a:rPr lang="en-US" sz="2400" b="1" u="sng" dirty="0" smtClean="0"/>
              <a:t>Harmonize</a:t>
            </a:r>
            <a:r>
              <a:rPr lang="en-US" sz="2000" dirty="0" smtClean="0"/>
              <a:t> spectrum use with international developments &amp; ITU-R</a:t>
            </a:r>
          </a:p>
          <a:p>
            <a:pPr marL="446088" lvl="1" indent="-363538" eaLnBrk="1" hangingPunct="1">
              <a:spcBef>
                <a:spcPts val="600"/>
              </a:spcBef>
              <a:spcAft>
                <a:spcPts val="300"/>
              </a:spcAft>
              <a:buFont typeface="Wingdings" pitchFamily="2" charset="2"/>
              <a:buChar char="q"/>
              <a:tabLst>
                <a:tab pos="446088" algn="l"/>
              </a:tabLst>
              <a:defRPr/>
            </a:pPr>
            <a:r>
              <a:rPr lang="en-US" sz="2400" b="1" u="sng" dirty="0" smtClean="0"/>
              <a:t>Stimulate technological innovation </a:t>
            </a:r>
            <a:r>
              <a:rPr lang="en-US" sz="2000" dirty="0" smtClean="0"/>
              <a:t>and competitiveness</a:t>
            </a:r>
          </a:p>
        </p:txBody>
      </p:sp>
      <p:sp>
        <p:nvSpPr>
          <p:cNvPr id="5" name="Date Placeholder 4"/>
          <p:cNvSpPr txBox="1">
            <a:spLocks/>
          </p:cNvSpPr>
          <p:nvPr/>
        </p:nvSpPr>
        <p:spPr>
          <a:xfrm>
            <a:off x="457200" y="6477000"/>
            <a:ext cx="1447800" cy="238125"/>
          </a:xfrm>
          <a:prstGeom prst="rect">
            <a:avLst/>
          </a:prstGeom>
        </p:spPr>
        <p:txBody>
          <a:bodyPr/>
          <a:lstStyle/>
          <a:p>
            <a:pPr algn="r" fontAlgn="auto">
              <a:spcBef>
                <a:spcPts val="0"/>
              </a:spcBef>
              <a:spcAft>
                <a:spcPts val="0"/>
              </a:spcAft>
              <a:defRPr/>
            </a:pPr>
            <a:r>
              <a:rPr lang="en-US" sz="1200" b="1" dirty="0">
                <a:solidFill>
                  <a:schemeClr val="accent1">
                    <a:lumMod val="75000"/>
                  </a:schemeClr>
                </a:solidFill>
                <a:latin typeface="Calibri" pitchFamily="34" charset="0"/>
                <a:cs typeface="+mn-cs"/>
              </a:rPr>
              <a:t>3- Nov - 2008</a:t>
            </a:r>
          </a:p>
        </p:txBody>
      </p:sp>
      <p:sp>
        <p:nvSpPr>
          <p:cNvPr id="7" name="Footer Placeholder 5"/>
          <p:cNvSpPr txBox="1">
            <a:spLocks/>
          </p:cNvSpPr>
          <p:nvPr/>
        </p:nvSpPr>
        <p:spPr>
          <a:xfrm>
            <a:off x="2743200" y="6400800"/>
            <a:ext cx="4419600" cy="304800"/>
          </a:xfrm>
          <a:prstGeom prst="rect">
            <a:avLst/>
          </a:prstGeom>
        </p:spPr>
        <p:txBody>
          <a:bodyPr/>
          <a:lstStyle/>
          <a:p>
            <a:pPr algn="ctr" fontAlgn="auto">
              <a:spcBef>
                <a:spcPts val="0"/>
              </a:spcBef>
              <a:spcAft>
                <a:spcPts val="0"/>
              </a:spcAft>
              <a:defRPr/>
            </a:pPr>
            <a:r>
              <a:rPr lang="en-US" sz="1400" b="1" dirty="0">
                <a:solidFill>
                  <a:schemeClr val="accent1">
                    <a:lumMod val="75000"/>
                  </a:schemeClr>
                </a:solidFill>
                <a:latin typeface="Calibri" pitchFamily="34" charset="0"/>
                <a:cs typeface="+mn-cs"/>
              </a:rPr>
              <a:t>Re-farming for Broadband Lebanon</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p:cNvSpPr>
            <a:spLocks noGrp="1"/>
          </p:cNvSpPr>
          <p:nvPr>
            <p:ph type="title"/>
          </p:nvPr>
        </p:nvSpPr>
        <p:spPr bwMode="auto">
          <a:xfrm>
            <a:off x="1676400" y="0"/>
            <a:ext cx="7467600" cy="1295400"/>
          </a:xfrm>
          <a:solidFill>
            <a:srgbClr val="8381AD"/>
          </a:solidFill>
          <a:ln>
            <a:miter lim="800000"/>
            <a:headEnd/>
            <a:tailEnd/>
          </a:ln>
        </p:spPr>
        <p:txBody>
          <a:bodyPr vert="horz" wrap="square" lIns="91440" tIns="45720" rIns="91440" bIns="45720" numCol="1" anchor="t" anchorCtr="0" compatLnSpc="1">
            <a:prstTxWarp prst="textNoShape">
              <a:avLst/>
            </a:prstTxWarp>
          </a:bodyPr>
          <a:lstStyle/>
          <a:p>
            <a:pPr algn="l" eaLnBrk="1" hangingPunct="1"/>
            <a:r>
              <a:rPr lang="en-US" sz="3200" b="1" smtClean="0">
                <a:solidFill>
                  <a:schemeClr val="bg1"/>
                </a:solidFill>
              </a:rPr>
              <a:t>TRA Spectrum Approach to Broadband Lebanon</a:t>
            </a:r>
          </a:p>
        </p:txBody>
      </p:sp>
      <p:sp>
        <p:nvSpPr>
          <p:cNvPr id="3" name="Content Placeholder 2"/>
          <p:cNvSpPr>
            <a:spLocks noGrp="1"/>
          </p:cNvSpPr>
          <p:nvPr>
            <p:ph sz="quarter" idx="1"/>
          </p:nvPr>
        </p:nvSpPr>
        <p:spPr>
          <a:xfrm>
            <a:off x="0" y="1295400"/>
            <a:ext cx="9144000" cy="5181600"/>
          </a:xfrm>
        </p:spPr>
        <p:txBody>
          <a:bodyPr>
            <a:noAutofit/>
          </a:bodyPr>
          <a:lstStyle/>
          <a:p>
            <a:pPr marL="271463" indent="-271463" eaLnBrk="1" hangingPunct="1">
              <a:spcAft>
                <a:spcPts val="600"/>
              </a:spcAft>
              <a:buFont typeface="Wingdings" pitchFamily="2" charset="2"/>
              <a:buChar char="q"/>
              <a:defRPr/>
            </a:pPr>
            <a:r>
              <a:rPr lang="en-US" sz="2400" dirty="0" smtClean="0">
                <a:latin typeface="Arial" pitchFamily="34" charset="0"/>
                <a:cs typeface="Arial" pitchFamily="34" charset="0"/>
              </a:rPr>
              <a:t>Issue new licenses for long periods and reserve spectrum for future use </a:t>
            </a:r>
          </a:p>
          <a:p>
            <a:pPr marL="271463" lvl="1" indent="-271463" eaLnBrk="1" hangingPunct="1">
              <a:spcAft>
                <a:spcPts val="600"/>
              </a:spcAft>
              <a:buFont typeface="Wingdings" pitchFamily="2" charset="2"/>
              <a:buChar char="q"/>
              <a:defRPr/>
            </a:pPr>
            <a:r>
              <a:rPr lang="en-US" sz="2000" dirty="0" smtClean="0">
                <a:latin typeface="Arial" pitchFamily="34" charset="0"/>
                <a:cs typeface="Arial" pitchFamily="34" charset="0"/>
              </a:rPr>
              <a:t>Establish a Re-Farming Plan for important bands like 2.5 GHz and 3.5 GHz in order to be auctioned for new technologies and services</a:t>
            </a:r>
          </a:p>
          <a:p>
            <a:pPr marL="539750" lvl="1" indent="-276225" eaLnBrk="1" hangingPunct="1">
              <a:spcAft>
                <a:spcPts val="600"/>
              </a:spcAft>
              <a:buFont typeface="Wingdings" pitchFamily="2" charset="2"/>
              <a:buChar char="q"/>
              <a:defRPr/>
            </a:pPr>
            <a:r>
              <a:rPr lang="en-US" sz="1800" dirty="0" smtClean="0">
                <a:latin typeface="Arial" pitchFamily="34" charset="0"/>
                <a:cs typeface="Arial" pitchFamily="34" charset="0"/>
              </a:rPr>
              <a:t>Technology neutrality principle where possible while ensuring:</a:t>
            </a:r>
            <a:endParaRPr lang="en-US" sz="1600" dirty="0" smtClean="0">
              <a:latin typeface="Arial" pitchFamily="34" charset="0"/>
              <a:cs typeface="Arial" pitchFamily="34" charset="0"/>
            </a:endParaRPr>
          </a:p>
          <a:p>
            <a:pPr marL="803275" lvl="2" indent="-263525" eaLnBrk="1" hangingPunct="1">
              <a:spcAft>
                <a:spcPts val="600"/>
              </a:spcAft>
              <a:buFont typeface="Wingdings" pitchFamily="2" charset="2"/>
              <a:buChar char="q"/>
              <a:defRPr/>
            </a:pPr>
            <a:r>
              <a:rPr lang="en-US" sz="1600" dirty="0" smtClean="0">
                <a:latin typeface="Arial" pitchFamily="34" charset="0"/>
                <a:cs typeface="Arial" pitchFamily="34" charset="0"/>
              </a:rPr>
              <a:t>Interference management and compliance to technical conditions is met (challenge )</a:t>
            </a:r>
          </a:p>
          <a:p>
            <a:pPr marL="803275" lvl="2" indent="-263525" eaLnBrk="1" hangingPunct="1">
              <a:spcAft>
                <a:spcPts val="600"/>
              </a:spcAft>
              <a:buFont typeface="Wingdings" pitchFamily="2" charset="2"/>
              <a:buChar char="q"/>
              <a:defRPr/>
            </a:pPr>
            <a:r>
              <a:rPr lang="en-US" sz="1600" dirty="0" smtClean="0">
                <a:latin typeface="Arial" pitchFamily="34" charset="0"/>
                <a:cs typeface="Arial" pitchFamily="34" charset="0"/>
              </a:rPr>
              <a:t>Equivalent services can be delivered using different technologies. Let the market decide which services to deliver to consumers</a:t>
            </a:r>
          </a:p>
          <a:p>
            <a:pPr marL="539750" lvl="2" indent="-276225" eaLnBrk="1" hangingPunct="1">
              <a:buFont typeface="Wingdings" pitchFamily="2" charset="2"/>
              <a:buChar char="q"/>
              <a:defRPr/>
            </a:pPr>
            <a:r>
              <a:rPr lang="en-US" sz="1800" dirty="0" smtClean="0">
                <a:latin typeface="Arial" pitchFamily="34" charset="0"/>
                <a:cs typeface="Arial" pitchFamily="34" charset="0"/>
              </a:rPr>
              <a:t>Use spectrum ceilings to ensure a minimum of 3 players in the market</a:t>
            </a:r>
            <a:endParaRPr lang="en-US" sz="1400" dirty="0" smtClean="0">
              <a:latin typeface="Arial" pitchFamily="34" charset="0"/>
              <a:cs typeface="Arial" pitchFamily="34" charset="0"/>
            </a:endParaRPr>
          </a:p>
          <a:p>
            <a:pPr marL="803275" lvl="3" indent="-263525" eaLnBrk="1" hangingPunct="1">
              <a:buFont typeface="Wingdings" pitchFamily="2" charset="2"/>
              <a:buChar char="q"/>
              <a:defRPr/>
            </a:pPr>
            <a:r>
              <a:rPr lang="en-US" sz="1600" dirty="0" smtClean="0">
                <a:latin typeface="Arial" pitchFamily="34" charset="0"/>
                <a:cs typeface="Arial" pitchFamily="34" charset="0"/>
              </a:rPr>
              <a:t>Make a distinction in a short term cap (auction period) and long term cap (after M&amp;A)</a:t>
            </a:r>
          </a:p>
          <a:p>
            <a:pPr marL="539750" lvl="1" indent="-276225" eaLnBrk="1" hangingPunct="1">
              <a:spcAft>
                <a:spcPts val="600"/>
              </a:spcAft>
              <a:buFont typeface="Wingdings" pitchFamily="2" charset="2"/>
              <a:buChar char="q"/>
              <a:defRPr/>
            </a:pPr>
            <a:r>
              <a:rPr lang="en-US" sz="1800" dirty="0" smtClean="0">
                <a:latin typeface="Arial" pitchFamily="34" charset="0"/>
                <a:cs typeface="Arial" pitchFamily="34" charset="0"/>
              </a:rPr>
              <a:t>Give operators sufficient time for transition into the new situation</a:t>
            </a:r>
          </a:p>
          <a:p>
            <a:pPr marL="539750" lvl="1" indent="-276225" eaLnBrk="1" hangingPunct="1">
              <a:spcAft>
                <a:spcPts val="600"/>
              </a:spcAft>
              <a:buFont typeface="Wingdings" pitchFamily="2" charset="2"/>
              <a:buChar char="q"/>
              <a:defRPr/>
            </a:pPr>
            <a:r>
              <a:rPr lang="en-US" sz="1800" dirty="0" smtClean="0">
                <a:latin typeface="Arial" pitchFamily="34" charset="0"/>
                <a:cs typeface="Arial" pitchFamily="34" charset="0"/>
              </a:rPr>
              <a:t>Reserve sufficient spectrum for future use (LTE)</a:t>
            </a:r>
          </a:p>
          <a:p>
            <a:pPr marL="539750" lvl="2" indent="-276225" eaLnBrk="1" hangingPunct="1">
              <a:buFont typeface="Wingdings" pitchFamily="2" charset="2"/>
              <a:buChar char="q"/>
              <a:defRPr/>
            </a:pPr>
            <a:r>
              <a:rPr lang="en-US" sz="1800" dirty="0" smtClean="0">
                <a:latin typeface="Arial" pitchFamily="34" charset="0"/>
                <a:cs typeface="Arial" pitchFamily="34" charset="0"/>
              </a:rPr>
              <a:t>Keep the auction design and the auction process as simple as possible</a:t>
            </a:r>
          </a:p>
          <a:p>
            <a:pPr marL="539750" lvl="2" indent="-276225" eaLnBrk="1" hangingPunct="1">
              <a:buFont typeface="Wingdings" pitchFamily="2" charset="2"/>
              <a:buChar char="q"/>
              <a:defRPr/>
            </a:pPr>
            <a:r>
              <a:rPr lang="en-US" sz="1800" dirty="0" smtClean="0">
                <a:latin typeface="Arial" pitchFamily="34" charset="0"/>
                <a:cs typeface="Arial" pitchFamily="34" charset="0"/>
              </a:rPr>
              <a:t>Minimize the complexity of the assignment process as much as possible.</a:t>
            </a:r>
          </a:p>
        </p:txBody>
      </p:sp>
      <p:sp>
        <p:nvSpPr>
          <p:cNvPr id="5" name="Date Placeholder 4"/>
          <p:cNvSpPr txBox="1">
            <a:spLocks/>
          </p:cNvSpPr>
          <p:nvPr/>
        </p:nvSpPr>
        <p:spPr>
          <a:xfrm>
            <a:off x="457200" y="6477000"/>
            <a:ext cx="1447800" cy="238125"/>
          </a:xfrm>
          <a:prstGeom prst="rect">
            <a:avLst/>
          </a:prstGeom>
        </p:spPr>
        <p:txBody>
          <a:bodyPr/>
          <a:lstStyle/>
          <a:p>
            <a:pPr algn="r" fontAlgn="auto">
              <a:spcBef>
                <a:spcPts val="0"/>
              </a:spcBef>
              <a:spcAft>
                <a:spcPts val="0"/>
              </a:spcAft>
              <a:defRPr/>
            </a:pPr>
            <a:r>
              <a:rPr lang="en-US" sz="1200" b="1" dirty="0">
                <a:solidFill>
                  <a:schemeClr val="accent1">
                    <a:lumMod val="75000"/>
                  </a:schemeClr>
                </a:solidFill>
                <a:latin typeface="Calibri" pitchFamily="34" charset="0"/>
                <a:cs typeface="+mn-cs"/>
              </a:rPr>
              <a:t>3- Nov - 2008</a:t>
            </a:r>
          </a:p>
        </p:txBody>
      </p:sp>
      <p:sp>
        <p:nvSpPr>
          <p:cNvPr id="7" name="Footer Placeholder 5"/>
          <p:cNvSpPr txBox="1">
            <a:spLocks/>
          </p:cNvSpPr>
          <p:nvPr/>
        </p:nvSpPr>
        <p:spPr>
          <a:xfrm>
            <a:off x="2743200" y="6400800"/>
            <a:ext cx="4419600" cy="304800"/>
          </a:xfrm>
          <a:prstGeom prst="rect">
            <a:avLst/>
          </a:prstGeom>
        </p:spPr>
        <p:txBody>
          <a:bodyPr/>
          <a:lstStyle/>
          <a:p>
            <a:pPr algn="ctr" fontAlgn="auto">
              <a:spcBef>
                <a:spcPts val="0"/>
              </a:spcBef>
              <a:spcAft>
                <a:spcPts val="0"/>
              </a:spcAft>
              <a:defRPr/>
            </a:pPr>
            <a:r>
              <a:rPr lang="en-US" sz="1400" b="1" dirty="0">
                <a:solidFill>
                  <a:schemeClr val="accent1">
                    <a:lumMod val="75000"/>
                  </a:schemeClr>
                </a:solidFill>
                <a:latin typeface="Calibri" pitchFamily="34" charset="0"/>
                <a:cs typeface="+mn-cs"/>
              </a:rPr>
              <a:t>Re-farming for Broadband Lebanon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447800" y="76200"/>
            <a:ext cx="7467600" cy="1066800"/>
          </a:xfrm>
          <a:solidFill>
            <a:srgbClr val="8381AD"/>
          </a:solidFill>
        </p:spPr>
        <p:txBody>
          <a:bodyPr/>
          <a:lstStyle/>
          <a:p>
            <a:pPr eaLnBrk="1" hangingPunct="1">
              <a:buFont typeface="Arial" pitchFamily="34" charset="0"/>
              <a:buNone/>
              <a:defRPr/>
            </a:pPr>
            <a:r>
              <a:rPr lang="en-GB"/>
              <a:t>Penetration of telecommunications services in Lebanon between</a:t>
            </a:r>
          </a:p>
          <a:p>
            <a:pPr eaLnBrk="1" hangingPunct="1">
              <a:buFont typeface="Arial" pitchFamily="34" charset="0"/>
              <a:buNone/>
              <a:defRPr/>
            </a:pPr>
            <a:r>
              <a:rPr lang="en-GB"/>
              <a:t>2000 and 2007 has increased very slowly</a:t>
            </a:r>
            <a:endParaRPr/>
          </a:p>
        </p:txBody>
      </p:sp>
      <p:sp>
        <p:nvSpPr>
          <p:cNvPr id="57347" name="Rectangle 3"/>
          <p:cNvSpPr>
            <a:spLocks noChangeArrowheads="1"/>
          </p:cNvSpPr>
          <p:nvPr/>
        </p:nvSpPr>
        <p:spPr bwMode="auto">
          <a:xfrm>
            <a:off x="152400" y="6248400"/>
            <a:ext cx="6324600" cy="276225"/>
          </a:xfrm>
          <a:prstGeom prst="rect">
            <a:avLst/>
          </a:prstGeom>
          <a:noFill/>
          <a:ln w="9525">
            <a:noFill/>
            <a:miter lim="800000"/>
            <a:headEnd/>
            <a:tailEnd/>
          </a:ln>
        </p:spPr>
        <p:txBody>
          <a:bodyPr>
            <a:spAutoFit/>
          </a:bodyPr>
          <a:lstStyle/>
          <a:p>
            <a:r>
              <a:rPr lang="en-GB" sz="1200" i="1"/>
              <a:t>Source: Globalcomms, operator data, ITU, Arab Advisors Group</a:t>
            </a:r>
            <a:endParaRPr lang="en-US" sz="1200" i="1"/>
          </a:p>
        </p:txBody>
      </p:sp>
      <p:grpSp>
        <p:nvGrpSpPr>
          <p:cNvPr id="57348" name="Group 3"/>
          <p:cNvGrpSpPr>
            <a:grpSpLocks noChangeAspect="1"/>
          </p:cNvGrpSpPr>
          <p:nvPr/>
        </p:nvGrpSpPr>
        <p:grpSpPr bwMode="auto">
          <a:xfrm>
            <a:off x="0" y="1371600"/>
            <a:ext cx="8936038" cy="4419600"/>
            <a:chOff x="480" y="1104"/>
            <a:chExt cx="4464" cy="2208"/>
          </a:xfrm>
        </p:grpSpPr>
        <p:sp>
          <p:nvSpPr>
            <p:cNvPr id="57351" name="AutoShape 2"/>
            <p:cNvSpPr>
              <a:spLocks noChangeAspect="1" noChangeArrowheads="1" noTextEdit="1"/>
            </p:cNvSpPr>
            <p:nvPr/>
          </p:nvSpPr>
          <p:spPr bwMode="auto">
            <a:xfrm>
              <a:off x="480" y="1104"/>
              <a:ext cx="4464" cy="2208"/>
            </a:xfrm>
            <a:prstGeom prst="rect">
              <a:avLst/>
            </a:prstGeom>
            <a:noFill/>
            <a:ln w="9525">
              <a:noFill/>
              <a:miter lim="800000"/>
              <a:headEnd/>
              <a:tailEnd/>
            </a:ln>
          </p:spPr>
          <p:txBody>
            <a:bodyPr/>
            <a:lstStyle/>
            <a:p>
              <a:endParaRPr lang="en-US"/>
            </a:p>
          </p:txBody>
        </p:sp>
        <p:sp>
          <p:nvSpPr>
            <p:cNvPr id="57352" name="Line 4"/>
            <p:cNvSpPr>
              <a:spLocks noChangeShapeType="1"/>
            </p:cNvSpPr>
            <p:nvPr/>
          </p:nvSpPr>
          <p:spPr bwMode="auto">
            <a:xfrm>
              <a:off x="834" y="2602"/>
              <a:ext cx="3903" cy="1"/>
            </a:xfrm>
            <a:prstGeom prst="line">
              <a:avLst/>
            </a:prstGeom>
            <a:noFill/>
            <a:ln w="0">
              <a:solidFill>
                <a:srgbClr val="C0C0C0"/>
              </a:solidFill>
              <a:prstDash val="sysDot"/>
              <a:round/>
              <a:headEnd/>
              <a:tailEnd/>
            </a:ln>
          </p:spPr>
          <p:txBody>
            <a:bodyPr/>
            <a:lstStyle/>
            <a:p>
              <a:endParaRPr lang="en-US"/>
            </a:p>
          </p:txBody>
        </p:sp>
        <p:sp>
          <p:nvSpPr>
            <p:cNvPr id="57353" name="Line 5"/>
            <p:cNvSpPr>
              <a:spLocks noChangeShapeType="1"/>
            </p:cNvSpPr>
            <p:nvPr/>
          </p:nvSpPr>
          <p:spPr bwMode="auto">
            <a:xfrm>
              <a:off x="834" y="2373"/>
              <a:ext cx="3903" cy="1"/>
            </a:xfrm>
            <a:prstGeom prst="line">
              <a:avLst/>
            </a:prstGeom>
            <a:noFill/>
            <a:ln w="0">
              <a:solidFill>
                <a:srgbClr val="C0C0C0"/>
              </a:solidFill>
              <a:prstDash val="sysDot"/>
              <a:round/>
              <a:headEnd/>
              <a:tailEnd/>
            </a:ln>
          </p:spPr>
          <p:txBody>
            <a:bodyPr/>
            <a:lstStyle/>
            <a:p>
              <a:endParaRPr lang="en-US"/>
            </a:p>
          </p:txBody>
        </p:sp>
        <p:sp>
          <p:nvSpPr>
            <p:cNvPr id="57354" name="Line 6"/>
            <p:cNvSpPr>
              <a:spLocks noChangeShapeType="1"/>
            </p:cNvSpPr>
            <p:nvPr/>
          </p:nvSpPr>
          <p:spPr bwMode="auto">
            <a:xfrm>
              <a:off x="834" y="2144"/>
              <a:ext cx="3903" cy="1"/>
            </a:xfrm>
            <a:prstGeom prst="line">
              <a:avLst/>
            </a:prstGeom>
            <a:noFill/>
            <a:ln w="0">
              <a:solidFill>
                <a:srgbClr val="C0C0C0"/>
              </a:solidFill>
              <a:prstDash val="sysDot"/>
              <a:round/>
              <a:headEnd/>
              <a:tailEnd/>
            </a:ln>
          </p:spPr>
          <p:txBody>
            <a:bodyPr/>
            <a:lstStyle/>
            <a:p>
              <a:endParaRPr lang="en-US"/>
            </a:p>
          </p:txBody>
        </p:sp>
        <p:sp>
          <p:nvSpPr>
            <p:cNvPr id="57355" name="Line 7"/>
            <p:cNvSpPr>
              <a:spLocks noChangeShapeType="1"/>
            </p:cNvSpPr>
            <p:nvPr/>
          </p:nvSpPr>
          <p:spPr bwMode="auto">
            <a:xfrm>
              <a:off x="834" y="1914"/>
              <a:ext cx="3903" cy="1"/>
            </a:xfrm>
            <a:prstGeom prst="line">
              <a:avLst/>
            </a:prstGeom>
            <a:noFill/>
            <a:ln w="0">
              <a:solidFill>
                <a:srgbClr val="C0C0C0"/>
              </a:solidFill>
              <a:prstDash val="sysDot"/>
              <a:round/>
              <a:headEnd/>
              <a:tailEnd/>
            </a:ln>
          </p:spPr>
          <p:txBody>
            <a:bodyPr/>
            <a:lstStyle/>
            <a:p>
              <a:endParaRPr lang="en-US"/>
            </a:p>
          </p:txBody>
        </p:sp>
        <p:sp>
          <p:nvSpPr>
            <p:cNvPr id="57356" name="Line 8"/>
            <p:cNvSpPr>
              <a:spLocks noChangeShapeType="1"/>
            </p:cNvSpPr>
            <p:nvPr/>
          </p:nvSpPr>
          <p:spPr bwMode="auto">
            <a:xfrm>
              <a:off x="834" y="1685"/>
              <a:ext cx="3903" cy="1"/>
            </a:xfrm>
            <a:prstGeom prst="line">
              <a:avLst/>
            </a:prstGeom>
            <a:noFill/>
            <a:ln w="0">
              <a:solidFill>
                <a:srgbClr val="C0C0C0"/>
              </a:solidFill>
              <a:prstDash val="sysDot"/>
              <a:round/>
              <a:headEnd/>
              <a:tailEnd/>
            </a:ln>
          </p:spPr>
          <p:txBody>
            <a:bodyPr/>
            <a:lstStyle/>
            <a:p>
              <a:endParaRPr lang="en-US"/>
            </a:p>
          </p:txBody>
        </p:sp>
        <p:sp>
          <p:nvSpPr>
            <p:cNvPr id="57357" name="Line 9"/>
            <p:cNvSpPr>
              <a:spLocks noChangeShapeType="1"/>
            </p:cNvSpPr>
            <p:nvPr/>
          </p:nvSpPr>
          <p:spPr bwMode="auto">
            <a:xfrm>
              <a:off x="834" y="1456"/>
              <a:ext cx="3903" cy="1"/>
            </a:xfrm>
            <a:prstGeom prst="line">
              <a:avLst/>
            </a:prstGeom>
            <a:noFill/>
            <a:ln w="0">
              <a:solidFill>
                <a:srgbClr val="C0C0C0"/>
              </a:solidFill>
              <a:prstDash val="sysDot"/>
              <a:round/>
              <a:headEnd/>
              <a:tailEnd/>
            </a:ln>
          </p:spPr>
          <p:txBody>
            <a:bodyPr/>
            <a:lstStyle/>
            <a:p>
              <a:endParaRPr lang="en-US"/>
            </a:p>
          </p:txBody>
        </p:sp>
        <p:sp>
          <p:nvSpPr>
            <p:cNvPr id="57358" name="Line 10"/>
            <p:cNvSpPr>
              <a:spLocks noChangeShapeType="1"/>
            </p:cNvSpPr>
            <p:nvPr/>
          </p:nvSpPr>
          <p:spPr bwMode="auto">
            <a:xfrm>
              <a:off x="834" y="1226"/>
              <a:ext cx="3903" cy="1"/>
            </a:xfrm>
            <a:prstGeom prst="line">
              <a:avLst/>
            </a:prstGeom>
            <a:noFill/>
            <a:ln w="0">
              <a:solidFill>
                <a:srgbClr val="C0C0C0"/>
              </a:solidFill>
              <a:prstDash val="sysDot"/>
              <a:round/>
              <a:headEnd/>
              <a:tailEnd/>
            </a:ln>
          </p:spPr>
          <p:txBody>
            <a:bodyPr/>
            <a:lstStyle/>
            <a:p>
              <a:endParaRPr lang="en-US"/>
            </a:p>
          </p:txBody>
        </p:sp>
        <p:sp>
          <p:nvSpPr>
            <p:cNvPr id="57359" name="Line 11"/>
            <p:cNvSpPr>
              <a:spLocks noChangeShapeType="1"/>
            </p:cNvSpPr>
            <p:nvPr/>
          </p:nvSpPr>
          <p:spPr bwMode="auto">
            <a:xfrm>
              <a:off x="834" y="1226"/>
              <a:ext cx="1" cy="1606"/>
            </a:xfrm>
            <a:prstGeom prst="line">
              <a:avLst/>
            </a:prstGeom>
            <a:noFill/>
            <a:ln w="0">
              <a:solidFill>
                <a:srgbClr val="000000"/>
              </a:solidFill>
              <a:round/>
              <a:headEnd/>
              <a:tailEnd/>
            </a:ln>
          </p:spPr>
          <p:txBody>
            <a:bodyPr/>
            <a:lstStyle/>
            <a:p>
              <a:endParaRPr lang="en-US"/>
            </a:p>
          </p:txBody>
        </p:sp>
        <p:sp>
          <p:nvSpPr>
            <p:cNvPr id="57360" name="Line 12"/>
            <p:cNvSpPr>
              <a:spLocks noChangeShapeType="1"/>
            </p:cNvSpPr>
            <p:nvPr/>
          </p:nvSpPr>
          <p:spPr bwMode="auto">
            <a:xfrm>
              <a:off x="804" y="2832"/>
              <a:ext cx="30" cy="1"/>
            </a:xfrm>
            <a:prstGeom prst="line">
              <a:avLst/>
            </a:prstGeom>
            <a:noFill/>
            <a:ln w="0">
              <a:solidFill>
                <a:srgbClr val="000000"/>
              </a:solidFill>
              <a:round/>
              <a:headEnd/>
              <a:tailEnd/>
            </a:ln>
          </p:spPr>
          <p:txBody>
            <a:bodyPr/>
            <a:lstStyle/>
            <a:p>
              <a:endParaRPr lang="en-US"/>
            </a:p>
          </p:txBody>
        </p:sp>
        <p:sp>
          <p:nvSpPr>
            <p:cNvPr id="57361" name="Line 13"/>
            <p:cNvSpPr>
              <a:spLocks noChangeShapeType="1"/>
            </p:cNvSpPr>
            <p:nvPr/>
          </p:nvSpPr>
          <p:spPr bwMode="auto">
            <a:xfrm>
              <a:off x="804" y="2602"/>
              <a:ext cx="30" cy="1"/>
            </a:xfrm>
            <a:prstGeom prst="line">
              <a:avLst/>
            </a:prstGeom>
            <a:noFill/>
            <a:ln w="0">
              <a:solidFill>
                <a:srgbClr val="000000"/>
              </a:solidFill>
              <a:round/>
              <a:headEnd/>
              <a:tailEnd/>
            </a:ln>
          </p:spPr>
          <p:txBody>
            <a:bodyPr/>
            <a:lstStyle/>
            <a:p>
              <a:endParaRPr lang="en-US"/>
            </a:p>
          </p:txBody>
        </p:sp>
        <p:sp>
          <p:nvSpPr>
            <p:cNvPr id="57362" name="Line 14"/>
            <p:cNvSpPr>
              <a:spLocks noChangeShapeType="1"/>
            </p:cNvSpPr>
            <p:nvPr/>
          </p:nvSpPr>
          <p:spPr bwMode="auto">
            <a:xfrm>
              <a:off x="804" y="2373"/>
              <a:ext cx="30" cy="1"/>
            </a:xfrm>
            <a:prstGeom prst="line">
              <a:avLst/>
            </a:prstGeom>
            <a:noFill/>
            <a:ln w="0">
              <a:solidFill>
                <a:srgbClr val="000000"/>
              </a:solidFill>
              <a:round/>
              <a:headEnd/>
              <a:tailEnd/>
            </a:ln>
          </p:spPr>
          <p:txBody>
            <a:bodyPr/>
            <a:lstStyle/>
            <a:p>
              <a:endParaRPr lang="en-US"/>
            </a:p>
          </p:txBody>
        </p:sp>
        <p:sp>
          <p:nvSpPr>
            <p:cNvPr id="57363" name="Line 15"/>
            <p:cNvSpPr>
              <a:spLocks noChangeShapeType="1"/>
            </p:cNvSpPr>
            <p:nvPr/>
          </p:nvSpPr>
          <p:spPr bwMode="auto">
            <a:xfrm>
              <a:off x="804" y="2144"/>
              <a:ext cx="30" cy="1"/>
            </a:xfrm>
            <a:prstGeom prst="line">
              <a:avLst/>
            </a:prstGeom>
            <a:noFill/>
            <a:ln w="0">
              <a:solidFill>
                <a:srgbClr val="000000"/>
              </a:solidFill>
              <a:round/>
              <a:headEnd/>
              <a:tailEnd/>
            </a:ln>
          </p:spPr>
          <p:txBody>
            <a:bodyPr/>
            <a:lstStyle/>
            <a:p>
              <a:endParaRPr lang="en-US"/>
            </a:p>
          </p:txBody>
        </p:sp>
        <p:sp>
          <p:nvSpPr>
            <p:cNvPr id="57364" name="Line 16"/>
            <p:cNvSpPr>
              <a:spLocks noChangeShapeType="1"/>
            </p:cNvSpPr>
            <p:nvPr/>
          </p:nvSpPr>
          <p:spPr bwMode="auto">
            <a:xfrm>
              <a:off x="804" y="1914"/>
              <a:ext cx="30" cy="1"/>
            </a:xfrm>
            <a:prstGeom prst="line">
              <a:avLst/>
            </a:prstGeom>
            <a:noFill/>
            <a:ln w="0">
              <a:solidFill>
                <a:srgbClr val="000000"/>
              </a:solidFill>
              <a:round/>
              <a:headEnd/>
              <a:tailEnd/>
            </a:ln>
          </p:spPr>
          <p:txBody>
            <a:bodyPr/>
            <a:lstStyle/>
            <a:p>
              <a:endParaRPr lang="en-US"/>
            </a:p>
          </p:txBody>
        </p:sp>
        <p:sp>
          <p:nvSpPr>
            <p:cNvPr id="57365" name="Line 17"/>
            <p:cNvSpPr>
              <a:spLocks noChangeShapeType="1"/>
            </p:cNvSpPr>
            <p:nvPr/>
          </p:nvSpPr>
          <p:spPr bwMode="auto">
            <a:xfrm>
              <a:off x="804" y="1685"/>
              <a:ext cx="30" cy="1"/>
            </a:xfrm>
            <a:prstGeom prst="line">
              <a:avLst/>
            </a:prstGeom>
            <a:noFill/>
            <a:ln w="0">
              <a:solidFill>
                <a:srgbClr val="000000"/>
              </a:solidFill>
              <a:round/>
              <a:headEnd/>
              <a:tailEnd/>
            </a:ln>
          </p:spPr>
          <p:txBody>
            <a:bodyPr/>
            <a:lstStyle/>
            <a:p>
              <a:endParaRPr lang="en-US"/>
            </a:p>
          </p:txBody>
        </p:sp>
        <p:sp>
          <p:nvSpPr>
            <p:cNvPr id="57366" name="Line 18"/>
            <p:cNvSpPr>
              <a:spLocks noChangeShapeType="1"/>
            </p:cNvSpPr>
            <p:nvPr/>
          </p:nvSpPr>
          <p:spPr bwMode="auto">
            <a:xfrm>
              <a:off x="804" y="1456"/>
              <a:ext cx="30" cy="1"/>
            </a:xfrm>
            <a:prstGeom prst="line">
              <a:avLst/>
            </a:prstGeom>
            <a:noFill/>
            <a:ln w="0">
              <a:solidFill>
                <a:srgbClr val="000000"/>
              </a:solidFill>
              <a:round/>
              <a:headEnd/>
              <a:tailEnd/>
            </a:ln>
          </p:spPr>
          <p:txBody>
            <a:bodyPr/>
            <a:lstStyle/>
            <a:p>
              <a:endParaRPr lang="en-US"/>
            </a:p>
          </p:txBody>
        </p:sp>
        <p:sp>
          <p:nvSpPr>
            <p:cNvPr id="57367" name="Line 19"/>
            <p:cNvSpPr>
              <a:spLocks noChangeShapeType="1"/>
            </p:cNvSpPr>
            <p:nvPr/>
          </p:nvSpPr>
          <p:spPr bwMode="auto">
            <a:xfrm>
              <a:off x="804" y="1226"/>
              <a:ext cx="30" cy="1"/>
            </a:xfrm>
            <a:prstGeom prst="line">
              <a:avLst/>
            </a:prstGeom>
            <a:noFill/>
            <a:ln w="0">
              <a:solidFill>
                <a:srgbClr val="000000"/>
              </a:solidFill>
              <a:round/>
              <a:headEnd/>
              <a:tailEnd/>
            </a:ln>
          </p:spPr>
          <p:txBody>
            <a:bodyPr/>
            <a:lstStyle/>
            <a:p>
              <a:endParaRPr lang="en-US"/>
            </a:p>
          </p:txBody>
        </p:sp>
        <p:sp>
          <p:nvSpPr>
            <p:cNvPr id="57368" name="Line 20"/>
            <p:cNvSpPr>
              <a:spLocks noChangeShapeType="1"/>
            </p:cNvSpPr>
            <p:nvPr/>
          </p:nvSpPr>
          <p:spPr bwMode="auto">
            <a:xfrm>
              <a:off x="834" y="2832"/>
              <a:ext cx="3903" cy="1"/>
            </a:xfrm>
            <a:prstGeom prst="line">
              <a:avLst/>
            </a:prstGeom>
            <a:noFill/>
            <a:ln w="0">
              <a:solidFill>
                <a:srgbClr val="000000"/>
              </a:solidFill>
              <a:round/>
              <a:headEnd/>
              <a:tailEnd/>
            </a:ln>
          </p:spPr>
          <p:txBody>
            <a:bodyPr/>
            <a:lstStyle/>
            <a:p>
              <a:endParaRPr lang="en-US"/>
            </a:p>
          </p:txBody>
        </p:sp>
        <p:sp>
          <p:nvSpPr>
            <p:cNvPr id="57369" name="Line 21"/>
            <p:cNvSpPr>
              <a:spLocks noChangeShapeType="1"/>
            </p:cNvSpPr>
            <p:nvPr/>
          </p:nvSpPr>
          <p:spPr bwMode="auto">
            <a:xfrm flipV="1">
              <a:off x="834" y="2832"/>
              <a:ext cx="1" cy="24"/>
            </a:xfrm>
            <a:prstGeom prst="line">
              <a:avLst/>
            </a:prstGeom>
            <a:noFill/>
            <a:ln w="0">
              <a:solidFill>
                <a:srgbClr val="000000"/>
              </a:solidFill>
              <a:round/>
              <a:headEnd/>
              <a:tailEnd/>
            </a:ln>
          </p:spPr>
          <p:txBody>
            <a:bodyPr/>
            <a:lstStyle/>
            <a:p>
              <a:endParaRPr lang="en-US"/>
            </a:p>
          </p:txBody>
        </p:sp>
        <p:sp>
          <p:nvSpPr>
            <p:cNvPr id="57370" name="Line 22"/>
            <p:cNvSpPr>
              <a:spLocks noChangeShapeType="1"/>
            </p:cNvSpPr>
            <p:nvPr/>
          </p:nvSpPr>
          <p:spPr bwMode="auto">
            <a:xfrm flipV="1">
              <a:off x="1391" y="2832"/>
              <a:ext cx="1" cy="24"/>
            </a:xfrm>
            <a:prstGeom prst="line">
              <a:avLst/>
            </a:prstGeom>
            <a:noFill/>
            <a:ln w="0">
              <a:solidFill>
                <a:srgbClr val="000000"/>
              </a:solidFill>
              <a:round/>
              <a:headEnd/>
              <a:tailEnd/>
            </a:ln>
          </p:spPr>
          <p:txBody>
            <a:bodyPr/>
            <a:lstStyle/>
            <a:p>
              <a:endParaRPr lang="en-US"/>
            </a:p>
          </p:txBody>
        </p:sp>
        <p:sp>
          <p:nvSpPr>
            <p:cNvPr id="57371" name="Line 23"/>
            <p:cNvSpPr>
              <a:spLocks noChangeShapeType="1"/>
            </p:cNvSpPr>
            <p:nvPr/>
          </p:nvSpPr>
          <p:spPr bwMode="auto">
            <a:xfrm flipV="1">
              <a:off x="1949" y="2832"/>
              <a:ext cx="1" cy="24"/>
            </a:xfrm>
            <a:prstGeom prst="line">
              <a:avLst/>
            </a:prstGeom>
            <a:noFill/>
            <a:ln w="0">
              <a:solidFill>
                <a:srgbClr val="000000"/>
              </a:solidFill>
              <a:round/>
              <a:headEnd/>
              <a:tailEnd/>
            </a:ln>
          </p:spPr>
          <p:txBody>
            <a:bodyPr/>
            <a:lstStyle/>
            <a:p>
              <a:endParaRPr lang="en-US"/>
            </a:p>
          </p:txBody>
        </p:sp>
        <p:sp>
          <p:nvSpPr>
            <p:cNvPr id="57372" name="Line 24"/>
            <p:cNvSpPr>
              <a:spLocks noChangeShapeType="1"/>
            </p:cNvSpPr>
            <p:nvPr/>
          </p:nvSpPr>
          <p:spPr bwMode="auto">
            <a:xfrm flipV="1">
              <a:off x="2507" y="2832"/>
              <a:ext cx="1" cy="24"/>
            </a:xfrm>
            <a:prstGeom prst="line">
              <a:avLst/>
            </a:prstGeom>
            <a:noFill/>
            <a:ln w="0">
              <a:solidFill>
                <a:srgbClr val="000000"/>
              </a:solidFill>
              <a:round/>
              <a:headEnd/>
              <a:tailEnd/>
            </a:ln>
          </p:spPr>
          <p:txBody>
            <a:bodyPr/>
            <a:lstStyle/>
            <a:p>
              <a:endParaRPr lang="en-US"/>
            </a:p>
          </p:txBody>
        </p:sp>
        <p:sp>
          <p:nvSpPr>
            <p:cNvPr id="57373" name="Line 25"/>
            <p:cNvSpPr>
              <a:spLocks noChangeShapeType="1"/>
            </p:cNvSpPr>
            <p:nvPr/>
          </p:nvSpPr>
          <p:spPr bwMode="auto">
            <a:xfrm flipV="1">
              <a:off x="3064" y="2832"/>
              <a:ext cx="1" cy="24"/>
            </a:xfrm>
            <a:prstGeom prst="line">
              <a:avLst/>
            </a:prstGeom>
            <a:noFill/>
            <a:ln w="0">
              <a:solidFill>
                <a:srgbClr val="000000"/>
              </a:solidFill>
              <a:round/>
              <a:headEnd/>
              <a:tailEnd/>
            </a:ln>
          </p:spPr>
          <p:txBody>
            <a:bodyPr/>
            <a:lstStyle/>
            <a:p>
              <a:endParaRPr lang="en-US"/>
            </a:p>
          </p:txBody>
        </p:sp>
        <p:sp>
          <p:nvSpPr>
            <p:cNvPr id="57374" name="Line 26"/>
            <p:cNvSpPr>
              <a:spLocks noChangeShapeType="1"/>
            </p:cNvSpPr>
            <p:nvPr/>
          </p:nvSpPr>
          <p:spPr bwMode="auto">
            <a:xfrm flipV="1">
              <a:off x="3622" y="2832"/>
              <a:ext cx="1" cy="24"/>
            </a:xfrm>
            <a:prstGeom prst="line">
              <a:avLst/>
            </a:prstGeom>
            <a:noFill/>
            <a:ln w="0">
              <a:solidFill>
                <a:srgbClr val="000000"/>
              </a:solidFill>
              <a:round/>
              <a:headEnd/>
              <a:tailEnd/>
            </a:ln>
          </p:spPr>
          <p:txBody>
            <a:bodyPr/>
            <a:lstStyle/>
            <a:p>
              <a:endParaRPr lang="en-US"/>
            </a:p>
          </p:txBody>
        </p:sp>
        <p:sp>
          <p:nvSpPr>
            <p:cNvPr id="57375" name="Line 27"/>
            <p:cNvSpPr>
              <a:spLocks noChangeShapeType="1"/>
            </p:cNvSpPr>
            <p:nvPr/>
          </p:nvSpPr>
          <p:spPr bwMode="auto">
            <a:xfrm flipV="1">
              <a:off x="4179" y="2832"/>
              <a:ext cx="1" cy="24"/>
            </a:xfrm>
            <a:prstGeom prst="line">
              <a:avLst/>
            </a:prstGeom>
            <a:noFill/>
            <a:ln w="0">
              <a:solidFill>
                <a:srgbClr val="000000"/>
              </a:solidFill>
              <a:round/>
              <a:headEnd/>
              <a:tailEnd/>
            </a:ln>
          </p:spPr>
          <p:txBody>
            <a:bodyPr/>
            <a:lstStyle/>
            <a:p>
              <a:endParaRPr lang="en-US"/>
            </a:p>
          </p:txBody>
        </p:sp>
        <p:sp>
          <p:nvSpPr>
            <p:cNvPr id="57376" name="Line 28"/>
            <p:cNvSpPr>
              <a:spLocks noChangeShapeType="1"/>
            </p:cNvSpPr>
            <p:nvPr/>
          </p:nvSpPr>
          <p:spPr bwMode="auto">
            <a:xfrm flipV="1">
              <a:off x="4737" y="2832"/>
              <a:ext cx="1" cy="24"/>
            </a:xfrm>
            <a:prstGeom prst="line">
              <a:avLst/>
            </a:prstGeom>
            <a:noFill/>
            <a:ln w="0">
              <a:solidFill>
                <a:srgbClr val="000000"/>
              </a:solidFill>
              <a:round/>
              <a:headEnd/>
              <a:tailEnd/>
            </a:ln>
          </p:spPr>
          <p:txBody>
            <a:bodyPr/>
            <a:lstStyle/>
            <a:p>
              <a:endParaRPr lang="en-US"/>
            </a:p>
          </p:txBody>
        </p:sp>
        <p:sp>
          <p:nvSpPr>
            <p:cNvPr id="57377" name="Freeform 29"/>
            <p:cNvSpPr>
              <a:spLocks/>
            </p:cNvSpPr>
            <p:nvPr/>
          </p:nvSpPr>
          <p:spPr bwMode="auto">
            <a:xfrm>
              <a:off x="834" y="2043"/>
              <a:ext cx="3903" cy="179"/>
            </a:xfrm>
            <a:custGeom>
              <a:avLst/>
              <a:gdLst>
                <a:gd name="T0" fmla="*/ 0 w 5340"/>
                <a:gd name="T1" fmla="*/ 8 h 304"/>
                <a:gd name="T2" fmla="*/ 85 w 5340"/>
                <a:gd name="T3" fmla="*/ 5 h 304"/>
                <a:gd name="T4" fmla="*/ 170 w 5340"/>
                <a:gd name="T5" fmla="*/ 4 h 304"/>
                <a:gd name="T6" fmla="*/ 255 w 5340"/>
                <a:gd name="T7" fmla="*/ 4 h 304"/>
                <a:gd name="T8" fmla="*/ 341 w 5340"/>
                <a:gd name="T9" fmla="*/ 4 h 304"/>
                <a:gd name="T10" fmla="*/ 425 w 5340"/>
                <a:gd name="T11" fmla="*/ 1 h 304"/>
                <a:gd name="T12" fmla="*/ 510 w 5340"/>
                <a:gd name="T13" fmla="*/ 0 h 304"/>
                <a:gd name="T14" fmla="*/ 595 w 5340"/>
                <a:gd name="T15" fmla="*/ 0 h 304"/>
                <a:gd name="T16" fmla="*/ 0 60000 65536"/>
                <a:gd name="T17" fmla="*/ 0 60000 65536"/>
                <a:gd name="T18" fmla="*/ 0 60000 65536"/>
                <a:gd name="T19" fmla="*/ 0 60000 65536"/>
                <a:gd name="T20" fmla="*/ 0 60000 65536"/>
                <a:gd name="T21" fmla="*/ 0 60000 65536"/>
                <a:gd name="T22" fmla="*/ 0 60000 65536"/>
                <a:gd name="T23" fmla="*/ 0 60000 65536"/>
                <a:gd name="T24" fmla="*/ 0 w 5340"/>
                <a:gd name="T25" fmla="*/ 0 h 304"/>
                <a:gd name="T26" fmla="*/ 5340 w 5340"/>
                <a:gd name="T27" fmla="*/ 304 h 3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340" h="304">
                  <a:moveTo>
                    <a:pt x="0" y="304"/>
                  </a:moveTo>
                  <a:lnTo>
                    <a:pt x="763" y="226"/>
                  </a:lnTo>
                  <a:lnTo>
                    <a:pt x="1526" y="148"/>
                  </a:lnTo>
                  <a:lnTo>
                    <a:pt x="2289" y="164"/>
                  </a:lnTo>
                  <a:lnTo>
                    <a:pt x="3051" y="164"/>
                  </a:lnTo>
                  <a:lnTo>
                    <a:pt x="3814" y="32"/>
                  </a:lnTo>
                  <a:lnTo>
                    <a:pt x="4577" y="0"/>
                  </a:lnTo>
                  <a:lnTo>
                    <a:pt x="5340" y="0"/>
                  </a:lnTo>
                </a:path>
              </a:pathLst>
            </a:custGeom>
            <a:noFill/>
            <a:ln w="18">
              <a:solidFill>
                <a:srgbClr val="E83F35"/>
              </a:solidFill>
              <a:round/>
              <a:headEnd/>
              <a:tailEnd/>
            </a:ln>
          </p:spPr>
          <p:txBody>
            <a:bodyPr/>
            <a:lstStyle/>
            <a:p>
              <a:endParaRPr lang="en-US"/>
            </a:p>
          </p:txBody>
        </p:sp>
        <p:sp>
          <p:nvSpPr>
            <p:cNvPr id="57378" name="Freeform 30"/>
            <p:cNvSpPr>
              <a:spLocks/>
            </p:cNvSpPr>
            <p:nvPr/>
          </p:nvSpPr>
          <p:spPr bwMode="auto">
            <a:xfrm>
              <a:off x="834" y="1502"/>
              <a:ext cx="3903" cy="366"/>
            </a:xfrm>
            <a:custGeom>
              <a:avLst/>
              <a:gdLst>
                <a:gd name="T0" fmla="*/ 0 w 5340"/>
                <a:gd name="T1" fmla="*/ 15 h 623"/>
                <a:gd name="T2" fmla="*/ 85 w 5340"/>
                <a:gd name="T3" fmla="*/ 15 h 623"/>
                <a:gd name="T4" fmla="*/ 170 w 5340"/>
                <a:gd name="T5" fmla="*/ 15 h 623"/>
                <a:gd name="T6" fmla="*/ 255 w 5340"/>
                <a:gd name="T7" fmla="*/ 13 h 623"/>
                <a:gd name="T8" fmla="*/ 341 w 5340"/>
                <a:gd name="T9" fmla="*/ 13 h 623"/>
                <a:gd name="T10" fmla="*/ 425 w 5340"/>
                <a:gd name="T11" fmla="*/ 8 h 623"/>
                <a:gd name="T12" fmla="*/ 510 w 5340"/>
                <a:gd name="T13" fmla="*/ 4 h 623"/>
                <a:gd name="T14" fmla="*/ 595 w 5340"/>
                <a:gd name="T15" fmla="*/ 0 h 623"/>
                <a:gd name="T16" fmla="*/ 0 60000 65536"/>
                <a:gd name="T17" fmla="*/ 0 60000 65536"/>
                <a:gd name="T18" fmla="*/ 0 60000 65536"/>
                <a:gd name="T19" fmla="*/ 0 60000 65536"/>
                <a:gd name="T20" fmla="*/ 0 60000 65536"/>
                <a:gd name="T21" fmla="*/ 0 60000 65536"/>
                <a:gd name="T22" fmla="*/ 0 60000 65536"/>
                <a:gd name="T23" fmla="*/ 0 60000 65536"/>
                <a:gd name="T24" fmla="*/ 0 w 5340"/>
                <a:gd name="T25" fmla="*/ 0 h 623"/>
                <a:gd name="T26" fmla="*/ 5340 w 5340"/>
                <a:gd name="T27" fmla="*/ 623 h 62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340" h="623">
                  <a:moveTo>
                    <a:pt x="0" y="623"/>
                  </a:moveTo>
                  <a:lnTo>
                    <a:pt x="763" y="623"/>
                  </a:lnTo>
                  <a:lnTo>
                    <a:pt x="1526" y="623"/>
                  </a:lnTo>
                  <a:lnTo>
                    <a:pt x="2289" y="545"/>
                  </a:lnTo>
                  <a:lnTo>
                    <a:pt x="3051" y="545"/>
                  </a:lnTo>
                  <a:lnTo>
                    <a:pt x="3814" y="311"/>
                  </a:lnTo>
                  <a:lnTo>
                    <a:pt x="4577" y="156"/>
                  </a:lnTo>
                  <a:lnTo>
                    <a:pt x="5340" y="0"/>
                  </a:lnTo>
                </a:path>
              </a:pathLst>
            </a:custGeom>
            <a:noFill/>
            <a:ln w="18">
              <a:solidFill>
                <a:srgbClr val="000000"/>
              </a:solidFill>
              <a:round/>
              <a:headEnd/>
              <a:tailEnd/>
            </a:ln>
          </p:spPr>
          <p:txBody>
            <a:bodyPr/>
            <a:lstStyle/>
            <a:p>
              <a:endParaRPr lang="en-US"/>
            </a:p>
          </p:txBody>
        </p:sp>
        <p:sp>
          <p:nvSpPr>
            <p:cNvPr id="57379" name="Freeform 31"/>
            <p:cNvSpPr>
              <a:spLocks/>
            </p:cNvSpPr>
            <p:nvPr/>
          </p:nvSpPr>
          <p:spPr bwMode="auto">
            <a:xfrm>
              <a:off x="1390" y="2719"/>
              <a:ext cx="37" cy="18"/>
            </a:xfrm>
            <a:custGeom>
              <a:avLst/>
              <a:gdLst>
                <a:gd name="T0" fmla="*/ 0 w 37"/>
                <a:gd name="T1" fmla="*/ 4 h 18"/>
                <a:gd name="T2" fmla="*/ 35 w 37"/>
                <a:gd name="T3" fmla="*/ 0 h 18"/>
                <a:gd name="T4" fmla="*/ 37 w 37"/>
                <a:gd name="T5" fmla="*/ 15 h 18"/>
                <a:gd name="T6" fmla="*/ 2 w 37"/>
                <a:gd name="T7" fmla="*/ 18 h 18"/>
                <a:gd name="T8" fmla="*/ 0 w 37"/>
                <a:gd name="T9" fmla="*/ 4 h 18"/>
                <a:gd name="T10" fmla="*/ 0 60000 65536"/>
                <a:gd name="T11" fmla="*/ 0 60000 65536"/>
                <a:gd name="T12" fmla="*/ 0 60000 65536"/>
                <a:gd name="T13" fmla="*/ 0 60000 65536"/>
                <a:gd name="T14" fmla="*/ 0 60000 65536"/>
                <a:gd name="T15" fmla="*/ 0 w 37"/>
                <a:gd name="T16" fmla="*/ 0 h 18"/>
                <a:gd name="T17" fmla="*/ 37 w 37"/>
                <a:gd name="T18" fmla="*/ 18 h 18"/>
              </a:gdLst>
              <a:ahLst/>
              <a:cxnLst>
                <a:cxn ang="T10">
                  <a:pos x="T0" y="T1"/>
                </a:cxn>
                <a:cxn ang="T11">
                  <a:pos x="T2" y="T3"/>
                </a:cxn>
                <a:cxn ang="T12">
                  <a:pos x="T4" y="T5"/>
                </a:cxn>
                <a:cxn ang="T13">
                  <a:pos x="T6" y="T7"/>
                </a:cxn>
                <a:cxn ang="T14">
                  <a:pos x="T8" y="T9"/>
                </a:cxn>
              </a:cxnLst>
              <a:rect l="T15" t="T16" r="T17" b="T18"/>
              <a:pathLst>
                <a:path w="37" h="18">
                  <a:moveTo>
                    <a:pt x="0" y="4"/>
                  </a:moveTo>
                  <a:lnTo>
                    <a:pt x="35" y="0"/>
                  </a:lnTo>
                  <a:lnTo>
                    <a:pt x="37" y="15"/>
                  </a:lnTo>
                  <a:lnTo>
                    <a:pt x="2" y="18"/>
                  </a:lnTo>
                  <a:lnTo>
                    <a:pt x="0" y="4"/>
                  </a:lnTo>
                  <a:close/>
                </a:path>
              </a:pathLst>
            </a:custGeom>
            <a:solidFill>
              <a:srgbClr val="E83F35"/>
            </a:solidFill>
            <a:ln w="9525">
              <a:noFill/>
              <a:round/>
              <a:headEnd/>
              <a:tailEnd/>
            </a:ln>
          </p:spPr>
          <p:txBody>
            <a:bodyPr/>
            <a:lstStyle/>
            <a:p>
              <a:endParaRPr lang="en-US"/>
            </a:p>
          </p:txBody>
        </p:sp>
        <p:sp>
          <p:nvSpPr>
            <p:cNvPr id="57380" name="Freeform 32"/>
            <p:cNvSpPr>
              <a:spLocks/>
            </p:cNvSpPr>
            <p:nvPr/>
          </p:nvSpPr>
          <p:spPr bwMode="auto">
            <a:xfrm>
              <a:off x="1495" y="2710"/>
              <a:ext cx="37" cy="17"/>
            </a:xfrm>
            <a:custGeom>
              <a:avLst/>
              <a:gdLst>
                <a:gd name="T0" fmla="*/ 0 w 37"/>
                <a:gd name="T1" fmla="*/ 3 h 17"/>
                <a:gd name="T2" fmla="*/ 35 w 37"/>
                <a:gd name="T3" fmla="*/ 0 h 17"/>
                <a:gd name="T4" fmla="*/ 37 w 37"/>
                <a:gd name="T5" fmla="*/ 14 h 17"/>
                <a:gd name="T6" fmla="*/ 2 w 37"/>
                <a:gd name="T7" fmla="*/ 17 h 17"/>
                <a:gd name="T8" fmla="*/ 0 w 37"/>
                <a:gd name="T9" fmla="*/ 3 h 17"/>
                <a:gd name="T10" fmla="*/ 0 60000 65536"/>
                <a:gd name="T11" fmla="*/ 0 60000 65536"/>
                <a:gd name="T12" fmla="*/ 0 60000 65536"/>
                <a:gd name="T13" fmla="*/ 0 60000 65536"/>
                <a:gd name="T14" fmla="*/ 0 60000 65536"/>
                <a:gd name="T15" fmla="*/ 0 w 37"/>
                <a:gd name="T16" fmla="*/ 0 h 17"/>
                <a:gd name="T17" fmla="*/ 37 w 37"/>
                <a:gd name="T18" fmla="*/ 17 h 17"/>
              </a:gdLst>
              <a:ahLst/>
              <a:cxnLst>
                <a:cxn ang="T10">
                  <a:pos x="T0" y="T1"/>
                </a:cxn>
                <a:cxn ang="T11">
                  <a:pos x="T2" y="T3"/>
                </a:cxn>
                <a:cxn ang="T12">
                  <a:pos x="T4" y="T5"/>
                </a:cxn>
                <a:cxn ang="T13">
                  <a:pos x="T6" y="T7"/>
                </a:cxn>
                <a:cxn ang="T14">
                  <a:pos x="T8" y="T9"/>
                </a:cxn>
              </a:cxnLst>
              <a:rect l="T15" t="T16" r="T17" b="T18"/>
              <a:pathLst>
                <a:path w="37" h="17">
                  <a:moveTo>
                    <a:pt x="0" y="3"/>
                  </a:moveTo>
                  <a:lnTo>
                    <a:pt x="35" y="0"/>
                  </a:lnTo>
                  <a:lnTo>
                    <a:pt x="37" y="14"/>
                  </a:lnTo>
                  <a:lnTo>
                    <a:pt x="2" y="17"/>
                  </a:lnTo>
                  <a:lnTo>
                    <a:pt x="0" y="3"/>
                  </a:lnTo>
                  <a:close/>
                </a:path>
              </a:pathLst>
            </a:custGeom>
            <a:solidFill>
              <a:srgbClr val="E83F35"/>
            </a:solidFill>
            <a:ln w="9525">
              <a:noFill/>
              <a:round/>
              <a:headEnd/>
              <a:tailEnd/>
            </a:ln>
          </p:spPr>
          <p:txBody>
            <a:bodyPr/>
            <a:lstStyle/>
            <a:p>
              <a:endParaRPr lang="en-US"/>
            </a:p>
          </p:txBody>
        </p:sp>
        <p:sp>
          <p:nvSpPr>
            <p:cNvPr id="57381" name="Freeform 33"/>
            <p:cNvSpPr>
              <a:spLocks/>
            </p:cNvSpPr>
            <p:nvPr/>
          </p:nvSpPr>
          <p:spPr bwMode="auto">
            <a:xfrm>
              <a:off x="1599" y="2700"/>
              <a:ext cx="37" cy="18"/>
            </a:xfrm>
            <a:custGeom>
              <a:avLst/>
              <a:gdLst>
                <a:gd name="T0" fmla="*/ 0 w 37"/>
                <a:gd name="T1" fmla="*/ 4 h 18"/>
                <a:gd name="T2" fmla="*/ 35 w 37"/>
                <a:gd name="T3" fmla="*/ 0 h 18"/>
                <a:gd name="T4" fmla="*/ 37 w 37"/>
                <a:gd name="T5" fmla="*/ 14 h 18"/>
                <a:gd name="T6" fmla="*/ 2 w 37"/>
                <a:gd name="T7" fmla="*/ 18 h 18"/>
                <a:gd name="T8" fmla="*/ 0 w 37"/>
                <a:gd name="T9" fmla="*/ 4 h 18"/>
                <a:gd name="T10" fmla="*/ 0 60000 65536"/>
                <a:gd name="T11" fmla="*/ 0 60000 65536"/>
                <a:gd name="T12" fmla="*/ 0 60000 65536"/>
                <a:gd name="T13" fmla="*/ 0 60000 65536"/>
                <a:gd name="T14" fmla="*/ 0 60000 65536"/>
                <a:gd name="T15" fmla="*/ 0 w 37"/>
                <a:gd name="T16" fmla="*/ 0 h 18"/>
                <a:gd name="T17" fmla="*/ 37 w 37"/>
                <a:gd name="T18" fmla="*/ 18 h 18"/>
              </a:gdLst>
              <a:ahLst/>
              <a:cxnLst>
                <a:cxn ang="T10">
                  <a:pos x="T0" y="T1"/>
                </a:cxn>
                <a:cxn ang="T11">
                  <a:pos x="T2" y="T3"/>
                </a:cxn>
                <a:cxn ang="T12">
                  <a:pos x="T4" y="T5"/>
                </a:cxn>
                <a:cxn ang="T13">
                  <a:pos x="T6" y="T7"/>
                </a:cxn>
                <a:cxn ang="T14">
                  <a:pos x="T8" y="T9"/>
                </a:cxn>
              </a:cxnLst>
              <a:rect l="T15" t="T16" r="T17" b="T18"/>
              <a:pathLst>
                <a:path w="37" h="18">
                  <a:moveTo>
                    <a:pt x="0" y="4"/>
                  </a:moveTo>
                  <a:lnTo>
                    <a:pt x="35" y="0"/>
                  </a:lnTo>
                  <a:lnTo>
                    <a:pt x="37" y="14"/>
                  </a:lnTo>
                  <a:lnTo>
                    <a:pt x="2" y="18"/>
                  </a:lnTo>
                  <a:lnTo>
                    <a:pt x="0" y="4"/>
                  </a:lnTo>
                  <a:close/>
                </a:path>
              </a:pathLst>
            </a:custGeom>
            <a:solidFill>
              <a:srgbClr val="E83F35"/>
            </a:solidFill>
            <a:ln w="9525">
              <a:noFill/>
              <a:round/>
              <a:headEnd/>
              <a:tailEnd/>
            </a:ln>
          </p:spPr>
          <p:txBody>
            <a:bodyPr/>
            <a:lstStyle/>
            <a:p>
              <a:endParaRPr lang="en-US"/>
            </a:p>
          </p:txBody>
        </p:sp>
        <p:sp>
          <p:nvSpPr>
            <p:cNvPr id="57382" name="Freeform 34"/>
            <p:cNvSpPr>
              <a:spLocks/>
            </p:cNvSpPr>
            <p:nvPr/>
          </p:nvSpPr>
          <p:spPr bwMode="auto">
            <a:xfrm>
              <a:off x="1704" y="2690"/>
              <a:ext cx="37" cy="18"/>
            </a:xfrm>
            <a:custGeom>
              <a:avLst/>
              <a:gdLst>
                <a:gd name="T0" fmla="*/ 0 w 37"/>
                <a:gd name="T1" fmla="*/ 4 h 18"/>
                <a:gd name="T2" fmla="*/ 35 w 37"/>
                <a:gd name="T3" fmla="*/ 0 h 18"/>
                <a:gd name="T4" fmla="*/ 37 w 37"/>
                <a:gd name="T5" fmla="*/ 14 h 18"/>
                <a:gd name="T6" fmla="*/ 2 w 37"/>
                <a:gd name="T7" fmla="*/ 18 h 18"/>
                <a:gd name="T8" fmla="*/ 0 w 37"/>
                <a:gd name="T9" fmla="*/ 4 h 18"/>
                <a:gd name="T10" fmla="*/ 0 60000 65536"/>
                <a:gd name="T11" fmla="*/ 0 60000 65536"/>
                <a:gd name="T12" fmla="*/ 0 60000 65536"/>
                <a:gd name="T13" fmla="*/ 0 60000 65536"/>
                <a:gd name="T14" fmla="*/ 0 60000 65536"/>
                <a:gd name="T15" fmla="*/ 0 w 37"/>
                <a:gd name="T16" fmla="*/ 0 h 18"/>
                <a:gd name="T17" fmla="*/ 37 w 37"/>
                <a:gd name="T18" fmla="*/ 18 h 18"/>
              </a:gdLst>
              <a:ahLst/>
              <a:cxnLst>
                <a:cxn ang="T10">
                  <a:pos x="T0" y="T1"/>
                </a:cxn>
                <a:cxn ang="T11">
                  <a:pos x="T2" y="T3"/>
                </a:cxn>
                <a:cxn ang="T12">
                  <a:pos x="T4" y="T5"/>
                </a:cxn>
                <a:cxn ang="T13">
                  <a:pos x="T6" y="T7"/>
                </a:cxn>
                <a:cxn ang="T14">
                  <a:pos x="T8" y="T9"/>
                </a:cxn>
              </a:cxnLst>
              <a:rect l="T15" t="T16" r="T17" b="T18"/>
              <a:pathLst>
                <a:path w="37" h="18">
                  <a:moveTo>
                    <a:pt x="0" y="4"/>
                  </a:moveTo>
                  <a:lnTo>
                    <a:pt x="35" y="0"/>
                  </a:lnTo>
                  <a:lnTo>
                    <a:pt x="37" y="14"/>
                  </a:lnTo>
                  <a:lnTo>
                    <a:pt x="2" y="18"/>
                  </a:lnTo>
                  <a:lnTo>
                    <a:pt x="0" y="4"/>
                  </a:lnTo>
                  <a:close/>
                </a:path>
              </a:pathLst>
            </a:custGeom>
            <a:solidFill>
              <a:srgbClr val="E83F35"/>
            </a:solidFill>
            <a:ln w="9525">
              <a:noFill/>
              <a:round/>
              <a:headEnd/>
              <a:tailEnd/>
            </a:ln>
          </p:spPr>
          <p:txBody>
            <a:bodyPr/>
            <a:lstStyle/>
            <a:p>
              <a:endParaRPr lang="en-US"/>
            </a:p>
          </p:txBody>
        </p:sp>
        <p:sp>
          <p:nvSpPr>
            <p:cNvPr id="57383" name="Freeform 35"/>
            <p:cNvSpPr>
              <a:spLocks/>
            </p:cNvSpPr>
            <p:nvPr/>
          </p:nvSpPr>
          <p:spPr bwMode="auto">
            <a:xfrm>
              <a:off x="1809" y="2681"/>
              <a:ext cx="36" cy="17"/>
            </a:xfrm>
            <a:custGeom>
              <a:avLst/>
              <a:gdLst>
                <a:gd name="T0" fmla="*/ 0 w 36"/>
                <a:gd name="T1" fmla="*/ 3 h 17"/>
                <a:gd name="T2" fmla="*/ 35 w 36"/>
                <a:gd name="T3" fmla="*/ 0 h 17"/>
                <a:gd name="T4" fmla="*/ 36 w 36"/>
                <a:gd name="T5" fmla="*/ 14 h 17"/>
                <a:gd name="T6" fmla="*/ 1 w 36"/>
                <a:gd name="T7" fmla="*/ 17 h 17"/>
                <a:gd name="T8" fmla="*/ 0 w 36"/>
                <a:gd name="T9" fmla="*/ 3 h 17"/>
                <a:gd name="T10" fmla="*/ 0 60000 65536"/>
                <a:gd name="T11" fmla="*/ 0 60000 65536"/>
                <a:gd name="T12" fmla="*/ 0 60000 65536"/>
                <a:gd name="T13" fmla="*/ 0 60000 65536"/>
                <a:gd name="T14" fmla="*/ 0 60000 65536"/>
                <a:gd name="T15" fmla="*/ 0 w 36"/>
                <a:gd name="T16" fmla="*/ 0 h 17"/>
                <a:gd name="T17" fmla="*/ 36 w 36"/>
                <a:gd name="T18" fmla="*/ 17 h 17"/>
              </a:gdLst>
              <a:ahLst/>
              <a:cxnLst>
                <a:cxn ang="T10">
                  <a:pos x="T0" y="T1"/>
                </a:cxn>
                <a:cxn ang="T11">
                  <a:pos x="T2" y="T3"/>
                </a:cxn>
                <a:cxn ang="T12">
                  <a:pos x="T4" y="T5"/>
                </a:cxn>
                <a:cxn ang="T13">
                  <a:pos x="T6" y="T7"/>
                </a:cxn>
                <a:cxn ang="T14">
                  <a:pos x="T8" y="T9"/>
                </a:cxn>
              </a:cxnLst>
              <a:rect l="T15" t="T16" r="T17" b="T18"/>
              <a:pathLst>
                <a:path w="36" h="17">
                  <a:moveTo>
                    <a:pt x="0" y="3"/>
                  </a:moveTo>
                  <a:lnTo>
                    <a:pt x="35" y="0"/>
                  </a:lnTo>
                  <a:lnTo>
                    <a:pt x="36" y="14"/>
                  </a:lnTo>
                  <a:lnTo>
                    <a:pt x="1" y="17"/>
                  </a:lnTo>
                  <a:lnTo>
                    <a:pt x="0" y="3"/>
                  </a:lnTo>
                  <a:close/>
                </a:path>
              </a:pathLst>
            </a:custGeom>
            <a:solidFill>
              <a:srgbClr val="E83F35"/>
            </a:solidFill>
            <a:ln w="9525">
              <a:noFill/>
              <a:round/>
              <a:headEnd/>
              <a:tailEnd/>
            </a:ln>
          </p:spPr>
          <p:txBody>
            <a:bodyPr/>
            <a:lstStyle/>
            <a:p>
              <a:endParaRPr lang="en-US"/>
            </a:p>
          </p:txBody>
        </p:sp>
        <p:sp>
          <p:nvSpPr>
            <p:cNvPr id="57384" name="Freeform 36"/>
            <p:cNvSpPr>
              <a:spLocks/>
            </p:cNvSpPr>
            <p:nvPr/>
          </p:nvSpPr>
          <p:spPr bwMode="auto">
            <a:xfrm>
              <a:off x="1913" y="2671"/>
              <a:ext cx="37" cy="17"/>
            </a:xfrm>
            <a:custGeom>
              <a:avLst/>
              <a:gdLst>
                <a:gd name="T0" fmla="*/ 0 w 37"/>
                <a:gd name="T1" fmla="*/ 3 h 17"/>
                <a:gd name="T2" fmla="*/ 35 w 37"/>
                <a:gd name="T3" fmla="*/ 0 h 17"/>
                <a:gd name="T4" fmla="*/ 37 w 37"/>
                <a:gd name="T5" fmla="*/ 14 h 17"/>
                <a:gd name="T6" fmla="*/ 2 w 37"/>
                <a:gd name="T7" fmla="*/ 17 h 17"/>
                <a:gd name="T8" fmla="*/ 0 w 37"/>
                <a:gd name="T9" fmla="*/ 3 h 17"/>
                <a:gd name="T10" fmla="*/ 0 60000 65536"/>
                <a:gd name="T11" fmla="*/ 0 60000 65536"/>
                <a:gd name="T12" fmla="*/ 0 60000 65536"/>
                <a:gd name="T13" fmla="*/ 0 60000 65536"/>
                <a:gd name="T14" fmla="*/ 0 60000 65536"/>
                <a:gd name="T15" fmla="*/ 0 w 37"/>
                <a:gd name="T16" fmla="*/ 0 h 17"/>
                <a:gd name="T17" fmla="*/ 37 w 37"/>
                <a:gd name="T18" fmla="*/ 17 h 17"/>
              </a:gdLst>
              <a:ahLst/>
              <a:cxnLst>
                <a:cxn ang="T10">
                  <a:pos x="T0" y="T1"/>
                </a:cxn>
                <a:cxn ang="T11">
                  <a:pos x="T2" y="T3"/>
                </a:cxn>
                <a:cxn ang="T12">
                  <a:pos x="T4" y="T5"/>
                </a:cxn>
                <a:cxn ang="T13">
                  <a:pos x="T6" y="T7"/>
                </a:cxn>
                <a:cxn ang="T14">
                  <a:pos x="T8" y="T9"/>
                </a:cxn>
              </a:cxnLst>
              <a:rect l="T15" t="T16" r="T17" b="T18"/>
              <a:pathLst>
                <a:path w="37" h="17">
                  <a:moveTo>
                    <a:pt x="0" y="3"/>
                  </a:moveTo>
                  <a:lnTo>
                    <a:pt x="35" y="0"/>
                  </a:lnTo>
                  <a:lnTo>
                    <a:pt x="37" y="14"/>
                  </a:lnTo>
                  <a:lnTo>
                    <a:pt x="2" y="17"/>
                  </a:lnTo>
                  <a:lnTo>
                    <a:pt x="0" y="3"/>
                  </a:lnTo>
                  <a:close/>
                </a:path>
              </a:pathLst>
            </a:custGeom>
            <a:solidFill>
              <a:srgbClr val="E83F35"/>
            </a:solidFill>
            <a:ln w="9525">
              <a:noFill/>
              <a:round/>
              <a:headEnd/>
              <a:tailEnd/>
            </a:ln>
          </p:spPr>
          <p:txBody>
            <a:bodyPr/>
            <a:lstStyle/>
            <a:p>
              <a:endParaRPr lang="en-US"/>
            </a:p>
          </p:txBody>
        </p:sp>
        <p:sp>
          <p:nvSpPr>
            <p:cNvPr id="57385" name="Freeform 37"/>
            <p:cNvSpPr>
              <a:spLocks/>
            </p:cNvSpPr>
            <p:nvPr/>
          </p:nvSpPr>
          <p:spPr bwMode="auto">
            <a:xfrm>
              <a:off x="2019" y="2669"/>
              <a:ext cx="35" cy="15"/>
            </a:xfrm>
            <a:custGeom>
              <a:avLst/>
              <a:gdLst>
                <a:gd name="T0" fmla="*/ 0 w 35"/>
                <a:gd name="T1" fmla="*/ 0 h 15"/>
                <a:gd name="T2" fmla="*/ 35 w 35"/>
                <a:gd name="T3" fmla="*/ 0 h 15"/>
                <a:gd name="T4" fmla="*/ 35 w 35"/>
                <a:gd name="T5" fmla="*/ 14 h 15"/>
                <a:gd name="T6" fmla="*/ 0 w 35"/>
                <a:gd name="T7" fmla="*/ 15 h 15"/>
                <a:gd name="T8" fmla="*/ 0 w 35"/>
                <a:gd name="T9" fmla="*/ 0 h 15"/>
                <a:gd name="T10" fmla="*/ 0 60000 65536"/>
                <a:gd name="T11" fmla="*/ 0 60000 65536"/>
                <a:gd name="T12" fmla="*/ 0 60000 65536"/>
                <a:gd name="T13" fmla="*/ 0 60000 65536"/>
                <a:gd name="T14" fmla="*/ 0 60000 65536"/>
                <a:gd name="T15" fmla="*/ 0 w 35"/>
                <a:gd name="T16" fmla="*/ 0 h 15"/>
                <a:gd name="T17" fmla="*/ 35 w 35"/>
                <a:gd name="T18" fmla="*/ 15 h 15"/>
              </a:gdLst>
              <a:ahLst/>
              <a:cxnLst>
                <a:cxn ang="T10">
                  <a:pos x="T0" y="T1"/>
                </a:cxn>
                <a:cxn ang="T11">
                  <a:pos x="T2" y="T3"/>
                </a:cxn>
                <a:cxn ang="T12">
                  <a:pos x="T4" y="T5"/>
                </a:cxn>
                <a:cxn ang="T13">
                  <a:pos x="T6" y="T7"/>
                </a:cxn>
                <a:cxn ang="T14">
                  <a:pos x="T8" y="T9"/>
                </a:cxn>
              </a:cxnLst>
              <a:rect l="T15" t="T16" r="T17" b="T18"/>
              <a:pathLst>
                <a:path w="35" h="15">
                  <a:moveTo>
                    <a:pt x="0" y="0"/>
                  </a:moveTo>
                  <a:lnTo>
                    <a:pt x="35" y="0"/>
                  </a:lnTo>
                  <a:lnTo>
                    <a:pt x="35" y="14"/>
                  </a:lnTo>
                  <a:lnTo>
                    <a:pt x="0" y="15"/>
                  </a:lnTo>
                  <a:lnTo>
                    <a:pt x="0" y="0"/>
                  </a:lnTo>
                  <a:close/>
                </a:path>
              </a:pathLst>
            </a:custGeom>
            <a:solidFill>
              <a:srgbClr val="E83F35"/>
            </a:solidFill>
            <a:ln w="9525">
              <a:noFill/>
              <a:round/>
              <a:headEnd/>
              <a:tailEnd/>
            </a:ln>
          </p:spPr>
          <p:txBody>
            <a:bodyPr/>
            <a:lstStyle/>
            <a:p>
              <a:endParaRPr lang="en-US"/>
            </a:p>
          </p:txBody>
        </p:sp>
        <p:sp>
          <p:nvSpPr>
            <p:cNvPr id="57386" name="Freeform 38"/>
            <p:cNvSpPr>
              <a:spLocks/>
            </p:cNvSpPr>
            <p:nvPr/>
          </p:nvSpPr>
          <p:spPr bwMode="auto">
            <a:xfrm>
              <a:off x="2125" y="2667"/>
              <a:ext cx="35" cy="15"/>
            </a:xfrm>
            <a:custGeom>
              <a:avLst/>
              <a:gdLst>
                <a:gd name="T0" fmla="*/ 0 w 35"/>
                <a:gd name="T1" fmla="*/ 1 h 15"/>
                <a:gd name="T2" fmla="*/ 35 w 35"/>
                <a:gd name="T3" fmla="*/ 0 h 15"/>
                <a:gd name="T4" fmla="*/ 35 w 35"/>
                <a:gd name="T5" fmla="*/ 14 h 15"/>
                <a:gd name="T6" fmla="*/ 0 w 35"/>
                <a:gd name="T7" fmla="*/ 15 h 15"/>
                <a:gd name="T8" fmla="*/ 0 w 35"/>
                <a:gd name="T9" fmla="*/ 1 h 15"/>
                <a:gd name="T10" fmla="*/ 0 60000 65536"/>
                <a:gd name="T11" fmla="*/ 0 60000 65536"/>
                <a:gd name="T12" fmla="*/ 0 60000 65536"/>
                <a:gd name="T13" fmla="*/ 0 60000 65536"/>
                <a:gd name="T14" fmla="*/ 0 60000 65536"/>
                <a:gd name="T15" fmla="*/ 0 w 35"/>
                <a:gd name="T16" fmla="*/ 0 h 15"/>
                <a:gd name="T17" fmla="*/ 35 w 35"/>
                <a:gd name="T18" fmla="*/ 15 h 15"/>
              </a:gdLst>
              <a:ahLst/>
              <a:cxnLst>
                <a:cxn ang="T10">
                  <a:pos x="T0" y="T1"/>
                </a:cxn>
                <a:cxn ang="T11">
                  <a:pos x="T2" y="T3"/>
                </a:cxn>
                <a:cxn ang="T12">
                  <a:pos x="T4" y="T5"/>
                </a:cxn>
                <a:cxn ang="T13">
                  <a:pos x="T6" y="T7"/>
                </a:cxn>
                <a:cxn ang="T14">
                  <a:pos x="T8" y="T9"/>
                </a:cxn>
              </a:cxnLst>
              <a:rect l="T15" t="T16" r="T17" b="T18"/>
              <a:pathLst>
                <a:path w="35" h="15">
                  <a:moveTo>
                    <a:pt x="0" y="1"/>
                  </a:moveTo>
                  <a:lnTo>
                    <a:pt x="35" y="0"/>
                  </a:lnTo>
                  <a:lnTo>
                    <a:pt x="35" y="14"/>
                  </a:lnTo>
                  <a:lnTo>
                    <a:pt x="0" y="15"/>
                  </a:lnTo>
                  <a:lnTo>
                    <a:pt x="0" y="1"/>
                  </a:lnTo>
                  <a:close/>
                </a:path>
              </a:pathLst>
            </a:custGeom>
            <a:solidFill>
              <a:srgbClr val="E83F35"/>
            </a:solidFill>
            <a:ln w="9525">
              <a:noFill/>
              <a:round/>
              <a:headEnd/>
              <a:tailEnd/>
            </a:ln>
          </p:spPr>
          <p:txBody>
            <a:bodyPr/>
            <a:lstStyle/>
            <a:p>
              <a:endParaRPr lang="en-US"/>
            </a:p>
          </p:txBody>
        </p:sp>
        <p:sp>
          <p:nvSpPr>
            <p:cNvPr id="57387" name="Rectangle 39"/>
            <p:cNvSpPr>
              <a:spLocks noChangeArrowheads="1"/>
            </p:cNvSpPr>
            <p:nvPr/>
          </p:nvSpPr>
          <p:spPr bwMode="auto">
            <a:xfrm>
              <a:off x="2230" y="2665"/>
              <a:ext cx="35" cy="14"/>
            </a:xfrm>
            <a:prstGeom prst="rect">
              <a:avLst/>
            </a:prstGeom>
            <a:solidFill>
              <a:srgbClr val="E83F35"/>
            </a:solidFill>
            <a:ln w="9525">
              <a:noFill/>
              <a:miter lim="800000"/>
              <a:headEnd/>
              <a:tailEnd/>
            </a:ln>
          </p:spPr>
          <p:txBody>
            <a:bodyPr/>
            <a:lstStyle/>
            <a:p>
              <a:endParaRPr lang="en-US"/>
            </a:p>
          </p:txBody>
        </p:sp>
        <p:sp>
          <p:nvSpPr>
            <p:cNvPr id="57388" name="Freeform 40"/>
            <p:cNvSpPr>
              <a:spLocks/>
            </p:cNvSpPr>
            <p:nvPr/>
          </p:nvSpPr>
          <p:spPr bwMode="auto">
            <a:xfrm>
              <a:off x="2335" y="2663"/>
              <a:ext cx="35" cy="15"/>
            </a:xfrm>
            <a:custGeom>
              <a:avLst/>
              <a:gdLst>
                <a:gd name="T0" fmla="*/ 0 w 35"/>
                <a:gd name="T1" fmla="*/ 1 h 15"/>
                <a:gd name="T2" fmla="*/ 35 w 35"/>
                <a:gd name="T3" fmla="*/ 0 h 15"/>
                <a:gd name="T4" fmla="*/ 35 w 35"/>
                <a:gd name="T5" fmla="*/ 14 h 15"/>
                <a:gd name="T6" fmla="*/ 0 w 35"/>
                <a:gd name="T7" fmla="*/ 15 h 15"/>
                <a:gd name="T8" fmla="*/ 0 w 35"/>
                <a:gd name="T9" fmla="*/ 1 h 15"/>
                <a:gd name="T10" fmla="*/ 0 60000 65536"/>
                <a:gd name="T11" fmla="*/ 0 60000 65536"/>
                <a:gd name="T12" fmla="*/ 0 60000 65536"/>
                <a:gd name="T13" fmla="*/ 0 60000 65536"/>
                <a:gd name="T14" fmla="*/ 0 60000 65536"/>
                <a:gd name="T15" fmla="*/ 0 w 35"/>
                <a:gd name="T16" fmla="*/ 0 h 15"/>
                <a:gd name="T17" fmla="*/ 35 w 35"/>
                <a:gd name="T18" fmla="*/ 15 h 15"/>
              </a:gdLst>
              <a:ahLst/>
              <a:cxnLst>
                <a:cxn ang="T10">
                  <a:pos x="T0" y="T1"/>
                </a:cxn>
                <a:cxn ang="T11">
                  <a:pos x="T2" y="T3"/>
                </a:cxn>
                <a:cxn ang="T12">
                  <a:pos x="T4" y="T5"/>
                </a:cxn>
                <a:cxn ang="T13">
                  <a:pos x="T6" y="T7"/>
                </a:cxn>
                <a:cxn ang="T14">
                  <a:pos x="T8" y="T9"/>
                </a:cxn>
              </a:cxnLst>
              <a:rect l="T15" t="T16" r="T17" b="T18"/>
              <a:pathLst>
                <a:path w="35" h="15">
                  <a:moveTo>
                    <a:pt x="0" y="1"/>
                  </a:moveTo>
                  <a:lnTo>
                    <a:pt x="35" y="0"/>
                  </a:lnTo>
                  <a:lnTo>
                    <a:pt x="35" y="14"/>
                  </a:lnTo>
                  <a:lnTo>
                    <a:pt x="0" y="15"/>
                  </a:lnTo>
                  <a:lnTo>
                    <a:pt x="0" y="1"/>
                  </a:lnTo>
                  <a:close/>
                </a:path>
              </a:pathLst>
            </a:custGeom>
            <a:solidFill>
              <a:srgbClr val="E83F35"/>
            </a:solidFill>
            <a:ln w="9525">
              <a:noFill/>
              <a:round/>
              <a:headEnd/>
              <a:tailEnd/>
            </a:ln>
          </p:spPr>
          <p:txBody>
            <a:bodyPr/>
            <a:lstStyle/>
            <a:p>
              <a:endParaRPr lang="en-US"/>
            </a:p>
          </p:txBody>
        </p:sp>
        <p:sp>
          <p:nvSpPr>
            <p:cNvPr id="57389" name="Freeform 41"/>
            <p:cNvSpPr>
              <a:spLocks/>
            </p:cNvSpPr>
            <p:nvPr/>
          </p:nvSpPr>
          <p:spPr bwMode="auto">
            <a:xfrm>
              <a:off x="2440" y="2661"/>
              <a:ext cx="36" cy="15"/>
            </a:xfrm>
            <a:custGeom>
              <a:avLst/>
              <a:gdLst>
                <a:gd name="T0" fmla="*/ 0 w 36"/>
                <a:gd name="T1" fmla="*/ 1 h 15"/>
                <a:gd name="T2" fmla="*/ 36 w 36"/>
                <a:gd name="T3" fmla="*/ 0 h 15"/>
                <a:gd name="T4" fmla="*/ 36 w 36"/>
                <a:gd name="T5" fmla="*/ 14 h 15"/>
                <a:gd name="T6" fmla="*/ 0 w 36"/>
                <a:gd name="T7" fmla="*/ 15 h 15"/>
                <a:gd name="T8" fmla="*/ 0 w 36"/>
                <a:gd name="T9" fmla="*/ 1 h 15"/>
                <a:gd name="T10" fmla="*/ 0 60000 65536"/>
                <a:gd name="T11" fmla="*/ 0 60000 65536"/>
                <a:gd name="T12" fmla="*/ 0 60000 65536"/>
                <a:gd name="T13" fmla="*/ 0 60000 65536"/>
                <a:gd name="T14" fmla="*/ 0 60000 65536"/>
                <a:gd name="T15" fmla="*/ 0 w 36"/>
                <a:gd name="T16" fmla="*/ 0 h 15"/>
                <a:gd name="T17" fmla="*/ 36 w 36"/>
                <a:gd name="T18" fmla="*/ 15 h 15"/>
              </a:gdLst>
              <a:ahLst/>
              <a:cxnLst>
                <a:cxn ang="T10">
                  <a:pos x="T0" y="T1"/>
                </a:cxn>
                <a:cxn ang="T11">
                  <a:pos x="T2" y="T3"/>
                </a:cxn>
                <a:cxn ang="T12">
                  <a:pos x="T4" y="T5"/>
                </a:cxn>
                <a:cxn ang="T13">
                  <a:pos x="T6" y="T7"/>
                </a:cxn>
                <a:cxn ang="T14">
                  <a:pos x="T8" y="T9"/>
                </a:cxn>
              </a:cxnLst>
              <a:rect l="T15" t="T16" r="T17" b="T18"/>
              <a:pathLst>
                <a:path w="36" h="15">
                  <a:moveTo>
                    <a:pt x="0" y="1"/>
                  </a:moveTo>
                  <a:lnTo>
                    <a:pt x="36" y="0"/>
                  </a:lnTo>
                  <a:lnTo>
                    <a:pt x="36" y="14"/>
                  </a:lnTo>
                  <a:lnTo>
                    <a:pt x="0" y="15"/>
                  </a:lnTo>
                  <a:lnTo>
                    <a:pt x="0" y="1"/>
                  </a:lnTo>
                  <a:close/>
                </a:path>
              </a:pathLst>
            </a:custGeom>
            <a:solidFill>
              <a:srgbClr val="E83F35"/>
            </a:solidFill>
            <a:ln w="9525">
              <a:noFill/>
              <a:round/>
              <a:headEnd/>
              <a:tailEnd/>
            </a:ln>
          </p:spPr>
          <p:txBody>
            <a:bodyPr/>
            <a:lstStyle/>
            <a:p>
              <a:endParaRPr lang="en-US"/>
            </a:p>
          </p:txBody>
        </p:sp>
        <p:sp>
          <p:nvSpPr>
            <p:cNvPr id="57390" name="Freeform 42"/>
            <p:cNvSpPr>
              <a:spLocks/>
            </p:cNvSpPr>
            <p:nvPr/>
          </p:nvSpPr>
          <p:spPr bwMode="auto">
            <a:xfrm>
              <a:off x="2545" y="2656"/>
              <a:ext cx="36" cy="16"/>
            </a:xfrm>
            <a:custGeom>
              <a:avLst/>
              <a:gdLst>
                <a:gd name="T0" fmla="*/ 0 w 36"/>
                <a:gd name="T1" fmla="*/ 2 h 16"/>
                <a:gd name="T2" fmla="*/ 35 w 36"/>
                <a:gd name="T3" fmla="*/ 0 h 16"/>
                <a:gd name="T4" fmla="*/ 36 w 36"/>
                <a:gd name="T5" fmla="*/ 15 h 16"/>
                <a:gd name="T6" fmla="*/ 1 w 36"/>
                <a:gd name="T7" fmla="*/ 16 h 16"/>
                <a:gd name="T8" fmla="*/ 0 w 36"/>
                <a:gd name="T9" fmla="*/ 2 h 16"/>
                <a:gd name="T10" fmla="*/ 0 60000 65536"/>
                <a:gd name="T11" fmla="*/ 0 60000 65536"/>
                <a:gd name="T12" fmla="*/ 0 60000 65536"/>
                <a:gd name="T13" fmla="*/ 0 60000 65536"/>
                <a:gd name="T14" fmla="*/ 0 60000 65536"/>
                <a:gd name="T15" fmla="*/ 0 w 36"/>
                <a:gd name="T16" fmla="*/ 0 h 16"/>
                <a:gd name="T17" fmla="*/ 36 w 36"/>
                <a:gd name="T18" fmla="*/ 16 h 16"/>
              </a:gdLst>
              <a:ahLst/>
              <a:cxnLst>
                <a:cxn ang="T10">
                  <a:pos x="T0" y="T1"/>
                </a:cxn>
                <a:cxn ang="T11">
                  <a:pos x="T2" y="T3"/>
                </a:cxn>
                <a:cxn ang="T12">
                  <a:pos x="T4" y="T5"/>
                </a:cxn>
                <a:cxn ang="T13">
                  <a:pos x="T6" y="T7"/>
                </a:cxn>
                <a:cxn ang="T14">
                  <a:pos x="T8" y="T9"/>
                </a:cxn>
              </a:cxnLst>
              <a:rect l="T15" t="T16" r="T17" b="T18"/>
              <a:pathLst>
                <a:path w="36" h="16">
                  <a:moveTo>
                    <a:pt x="0" y="2"/>
                  </a:moveTo>
                  <a:lnTo>
                    <a:pt x="35" y="0"/>
                  </a:lnTo>
                  <a:lnTo>
                    <a:pt x="36" y="15"/>
                  </a:lnTo>
                  <a:lnTo>
                    <a:pt x="1" y="16"/>
                  </a:lnTo>
                  <a:lnTo>
                    <a:pt x="0" y="2"/>
                  </a:lnTo>
                  <a:close/>
                </a:path>
              </a:pathLst>
            </a:custGeom>
            <a:solidFill>
              <a:srgbClr val="E83F35"/>
            </a:solidFill>
            <a:ln w="9525">
              <a:noFill/>
              <a:round/>
              <a:headEnd/>
              <a:tailEnd/>
            </a:ln>
          </p:spPr>
          <p:txBody>
            <a:bodyPr/>
            <a:lstStyle/>
            <a:p>
              <a:endParaRPr lang="en-US"/>
            </a:p>
          </p:txBody>
        </p:sp>
        <p:sp>
          <p:nvSpPr>
            <p:cNvPr id="57391" name="Freeform 43"/>
            <p:cNvSpPr>
              <a:spLocks/>
            </p:cNvSpPr>
            <p:nvPr/>
          </p:nvSpPr>
          <p:spPr bwMode="auto">
            <a:xfrm>
              <a:off x="2650" y="2650"/>
              <a:ext cx="37" cy="16"/>
            </a:xfrm>
            <a:custGeom>
              <a:avLst/>
              <a:gdLst>
                <a:gd name="T0" fmla="*/ 0 w 37"/>
                <a:gd name="T1" fmla="*/ 2 h 16"/>
                <a:gd name="T2" fmla="*/ 35 w 37"/>
                <a:gd name="T3" fmla="*/ 0 h 16"/>
                <a:gd name="T4" fmla="*/ 37 w 37"/>
                <a:gd name="T5" fmla="*/ 14 h 16"/>
                <a:gd name="T6" fmla="*/ 2 w 37"/>
                <a:gd name="T7" fmla="*/ 16 h 16"/>
                <a:gd name="T8" fmla="*/ 0 w 37"/>
                <a:gd name="T9" fmla="*/ 2 h 16"/>
                <a:gd name="T10" fmla="*/ 0 60000 65536"/>
                <a:gd name="T11" fmla="*/ 0 60000 65536"/>
                <a:gd name="T12" fmla="*/ 0 60000 65536"/>
                <a:gd name="T13" fmla="*/ 0 60000 65536"/>
                <a:gd name="T14" fmla="*/ 0 60000 65536"/>
                <a:gd name="T15" fmla="*/ 0 w 37"/>
                <a:gd name="T16" fmla="*/ 0 h 16"/>
                <a:gd name="T17" fmla="*/ 37 w 37"/>
                <a:gd name="T18" fmla="*/ 16 h 16"/>
              </a:gdLst>
              <a:ahLst/>
              <a:cxnLst>
                <a:cxn ang="T10">
                  <a:pos x="T0" y="T1"/>
                </a:cxn>
                <a:cxn ang="T11">
                  <a:pos x="T2" y="T3"/>
                </a:cxn>
                <a:cxn ang="T12">
                  <a:pos x="T4" y="T5"/>
                </a:cxn>
                <a:cxn ang="T13">
                  <a:pos x="T6" y="T7"/>
                </a:cxn>
                <a:cxn ang="T14">
                  <a:pos x="T8" y="T9"/>
                </a:cxn>
              </a:cxnLst>
              <a:rect l="T15" t="T16" r="T17" b="T18"/>
              <a:pathLst>
                <a:path w="37" h="16">
                  <a:moveTo>
                    <a:pt x="0" y="2"/>
                  </a:moveTo>
                  <a:lnTo>
                    <a:pt x="35" y="0"/>
                  </a:lnTo>
                  <a:lnTo>
                    <a:pt x="37" y="14"/>
                  </a:lnTo>
                  <a:lnTo>
                    <a:pt x="2" y="16"/>
                  </a:lnTo>
                  <a:lnTo>
                    <a:pt x="0" y="2"/>
                  </a:lnTo>
                  <a:close/>
                </a:path>
              </a:pathLst>
            </a:custGeom>
            <a:solidFill>
              <a:srgbClr val="E83F35"/>
            </a:solidFill>
            <a:ln w="9525">
              <a:noFill/>
              <a:round/>
              <a:headEnd/>
              <a:tailEnd/>
            </a:ln>
          </p:spPr>
          <p:txBody>
            <a:bodyPr/>
            <a:lstStyle/>
            <a:p>
              <a:endParaRPr lang="en-US"/>
            </a:p>
          </p:txBody>
        </p:sp>
        <p:sp>
          <p:nvSpPr>
            <p:cNvPr id="57392" name="Freeform 44"/>
            <p:cNvSpPr>
              <a:spLocks/>
            </p:cNvSpPr>
            <p:nvPr/>
          </p:nvSpPr>
          <p:spPr bwMode="auto">
            <a:xfrm>
              <a:off x="2755" y="2644"/>
              <a:ext cx="36" cy="16"/>
            </a:xfrm>
            <a:custGeom>
              <a:avLst/>
              <a:gdLst>
                <a:gd name="T0" fmla="*/ 0 w 36"/>
                <a:gd name="T1" fmla="*/ 2 h 16"/>
                <a:gd name="T2" fmla="*/ 35 w 36"/>
                <a:gd name="T3" fmla="*/ 0 h 16"/>
                <a:gd name="T4" fmla="*/ 36 w 36"/>
                <a:gd name="T5" fmla="*/ 14 h 16"/>
                <a:gd name="T6" fmla="*/ 2 w 36"/>
                <a:gd name="T7" fmla="*/ 16 h 16"/>
                <a:gd name="T8" fmla="*/ 0 w 36"/>
                <a:gd name="T9" fmla="*/ 2 h 16"/>
                <a:gd name="T10" fmla="*/ 0 60000 65536"/>
                <a:gd name="T11" fmla="*/ 0 60000 65536"/>
                <a:gd name="T12" fmla="*/ 0 60000 65536"/>
                <a:gd name="T13" fmla="*/ 0 60000 65536"/>
                <a:gd name="T14" fmla="*/ 0 60000 65536"/>
                <a:gd name="T15" fmla="*/ 0 w 36"/>
                <a:gd name="T16" fmla="*/ 0 h 16"/>
                <a:gd name="T17" fmla="*/ 36 w 36"/>
                <a:gd name="T18" fmla="*/ 16 h 16"/>
              </a:gdLst>
              <a:ahLst/>
              <a:cxnLst>
                <a:cxn ang="T10">
                  <a:pos x="T0" y="T1"/>
                </a:cxn>
                <a:cxn ang="T11">
                  <a:pos x="T2" y="T3"/>
                </a:cxn>
                <a:cxn ang="T12">
                  <a:pos x="T4" y="T5"/>
                </a:cxn>
                <a:cxn ang="T13">
                  <a:pos x="T6" y="T7"/>
                </a:cxn>
                <a:cxn ang="T14">
                  <a:pos x="T8" y="T9"/>
                </a:cxn>
              </a:cxnLst>
              <a:rect l="T15" t="T16" r="T17" b="T18"/>
              <a:pathLst>
                <a:path w="36" h="16">
                  <a:moveTo>
                    <a:pt x="0" y="2"/>
                  </a:moveTo>
                  <a:lnTo>
                    <a:pt x="35" y="0"/>
                  </a:lnTo>
                  <a:lnTo>
                    <a:pt x="36" y="14"/>
                  </a:lnTo>
                  <a:lnTo>
                    <a:pt x="2" y="16"/>
                  </a:lnTo>
                  <a:lnTo>
                    <a:pt x="0" y="2"/>
                  </a:lnTo>
                  <a:close/>
                </a:path>
              </a:pathLst>
            </a:custGeom>
            <a:solidFill>
              <a:srgbClr val="E83F35"/>
            </a:solidFill>
            <a:ln w="9525">
              <a:noFill/>
              <a:round/>
              <a:headEnd/>
              <a:tailEnd/>
            </a:ln>
          </p:spPr>
          <p:txBody>
            <a:bodyPr/>
            <a:lstStyle/>
            <a:p>
              <a:endParaRPr lang="en-US"/>
            </a:p>
          </p:txBody>
        </p:sp>
        <p:sp>
          <p:nvSpPr>
            <p:cNvPr id="57393" name="Freeform 45"/>
            <p:cNvSpPr>
              <a:spLocks/>
            </p:cNvSpPr>
            <p:nvPr/>
          </p:nvSpPr>
          <p:spPr bwMode="auto">
            <a:xfrm>
              <a:off x="2860" y="2638"/>
              <a:ext cx="36" cy="16"/>
            </a:xfrm>
            <a:custGeom>
              <a:avLst/>
              <a:gdLst>
                <a:gd name="T0" fmla="*/ 0 w 36"/>
                <a:gd name="T1" fmla="*/ 2 h 16"/>
                <a:gd name="T2" fmla="*/ 35 w 36"/>
                <a:gd name="T3" fmla="*/ 0 h 16"/>
                <a:gd name="T4" fmla="*/ 36 w 36"/>
                <a:gd name="T5" fmla="*/ 14 h 16"/>
                <a:gd name="T6" fmla="*/ 1 w 36"/>
                <a:gd name="T7" fmla="*/ 16 h 16"/>
                <a:gd name="T8" fmla="*/ 0 w 36"/>
                <a:gd name="T9" fmla="*/ 2 h 16"/>
                <a:gd name="T10" fmla="*/ 0 60000 65536"/>
                <a:gd name="T11" fmla="*/ 0 60000 65536"/>
                <a:gd name="T12" fmla="*/ 0 60000 65536"/>
                <a:gd name="T13" fmla="*/ 0 60000 65536"/>
                <a:gd name="T14" fmla="*/ 0 60000 65536"/>
                <a:gd name="T15" fmla="*/ 0 w 36"/>
                <a:gd name="T16" fmla="*/ 0 h 16"/>
                <a:gd name="T17" fmla="*/ 36 w 36"/>
                <a:gd name="T18" fmla="*/ 16 h 16"/>
              </a:gdLst>
              <a:ahLst/>
              <a:cxnLst>
                <a:cxn ang="T10">
                  <a:pos x="T0" y="T1"/>
                </a:cxn>
                <a:cxn ang="T11">
                  <a:pos x="T2" y="T3"/>
                </a:cxn>
                <a:cxn ang="T12">
                  <a:pos x="T4" y="T5"/>
                </a:cxn>
                <a:cxn ang="T13">
                  <a:pos x="T6" y="T7"/>
                </a:cxn>
                <a:cxn ang="T14">
                  <a:pos x="T8" y="T9"/>
                </a:cxn>
              </a:cxnLst>
              <a:rect l="T15" t="T16" r="T17" b="T18"/>
              <a:pathLst>
                <a:path w="36" h="16">
                  <a:moveTo>
                    <a:pt x="0" y="2"/>
                  </a:moveTo>
                  <a:lnTo>
                    <a:pt x="35" y="0"/>
                  </a:lnTo>
                  <a:lnTo>
                    <a:pt x="36" y="14"/>
                  </a:lnTo>
                  <a:lnTo>
                    <a:pt x="1" y="16"/>
                  </a:lnTo>
                  <a:lnTo>
                    <a:pt x="0" y="2"/>
                  </a:lnTo>
                  <a:close/>
                </a:path>
              </a:pathLst>
            </a:custGeom>
            <a:solidFill>
              <a:srgbClr val="E83F35"/>
            </a:solidFill>
            <a:ln w="9525">
              <a:noFill/>
              <a:round/>
              <a:headEnd/>
              <a:tailEnd/>
            </a:ln>
          </p:spPr>
          <p:txBody>
            <a:bodyPr/>
            <a:lstStyle/>
            <a:p>
              <a:endParaRPr lang="en-US"/>
            </a:p>
          </p:txBody>
        </p:sp>
        <p:sp>
          <p:nvSpPr>
            <p:cNvPr id="57394" name="Freeform 46"/>
            <p:cNvSpPr>
              <a:spLocks/>
            </p:cNvSpPr>
            <p:nvPr/>
          </p:nvSpPr>
          <p:spPr bwMode="auto">
            <a:xfrm>
              <a:off x="2965" y="2632"/>
              <a:ext cx="37" cy="16"/>
            </a:xfrm>
            <a:custGeom>
              <a:avLst/>
              <a:gdLst>
                <a:gd name="T0" fmla="*/ 0 w 37"/>
                <a:gd name="T1" fmla="*/ 2 h 16"/>
                <a:gd name="T2" fmla="*/ 35 w 37"/>
                <a:gd name="T3" fmla="*/ 0 h 16"/>
                <a:gd name="T4" fmla="*/ 37 w 37"/>
                <a:gd name="T5" fmla="*/ 14 h 16"/>
                <a:gd name="T6" fmla="*/ 2 w 37"/>
                <a:gd name="T7" fmla="*/ 16 h 16"/>
                <a:gd name="T8" fmla="*/ 0 w 37"/>
                <a:gd name="T9" fmla="*/ 2 h 16"/>
                <a:gd name="T10" fmla="*/ 0 60000 65536"/>
                <a:gd name="T11" fmla="*/ 0 60000 65536"/>
                <a:gd name="T12" fmla="*/ 0 60000 65536"/>
                <a:gd name="T13" fmla="*/ 0 60000 65536"/>
                <a:gd name="T14" fmla="*/ 0 60000 65536"/>
                <a:gd name="T15" fmla="*/ 0 w 37"/>
                <a:gd name="T16" fmla="*/ 0 h 16"/>
                <a:gd name="T17" fmla="*/ 37 w 37"/>
                <a:gd name="T18" fmla="*/ 16 h 16"/>
              </a:gdLst>
              <a:ahLst/>
              <a:cxnLst>
                <a:cxn ang="T10">
                  <a:pos x="T0" y="T1"/>
                </a:cxn>
                <a:cxn ang="T11">
                  <a:pos x="T2" y="T3"/>
                </a:cxn>
                <a:cxn ang="T12">
                  <a:pos x="T4" y="T5"/>
                </a:cxn>
                <a:cxn ang="T13">
                  <a:pos x="T6" y="T7"/>
                </a:cxn>
                <a:cxn ang="T14">
                  <a:pos x="T8" y="T9"/>
                </a:cxn>
              </a:cxnLst>
              <a:rect l="T15" t="T16" r="T17" b="T18"/>
              <a:pathLst>
                <a:path w="37" h="16">
                  <a:moveTo>
                    <a:pt x="0" y="2"/>
                  </a:moveTo>
                  <a:lnTo>
                    <a:pt x="35" y="0"/>
                  </a:lnTo>
                  <a:lnTo>
                    <a:pt x="37" y="14"/>
                  </a:lnTo>
                  <a:lnTo>
                    <a:pt x="2" y="16"/>
                  </a:lnTo>
                  <a:lnTo>
                    <a:pt x="0" y="2"/>
                  </a:lnTo>
                  <a:close/>
                </a:path>
              </a:pathLst>
            </a:custGeom>
            <a:solidFill>
              <a:srgbClr val="E83F35"/>
            </a:solidFill>
            <a:ln w="9525">
              <a:noFill/>
              <a:round/>
              <a:headEnd/>
              <a:tailEnd/>
            </a:ln>
          </p:spPr>
          <p:txBody>
            <a:bodyPr/>
            <a:lstStyle/>
            <a:p>
              <a:endParaRPr lang="en-US"/>
            </a:p>
          </p:txBody>
        </p:sp>
        <p:sp>
          <p:nvSpPr>
            <p:cNvPr id="57395" name="Freeform 47"/>
            <p:cNvSpPr>
              <a:spLocks/>
            </p:cNvSpPr>
            <p:nvPr/>
          </p:nvSpPr>
          <p:spPr bwMode="auto">
            <a:xfrm>
              <a:off x="3070" y="2623"/>
              <a:ext cx="37" cy="19"/>
            </a:xfrm>
            <a:custGeom>
              <a:avLst/>
              <a:gdLst>
                <a:gd name="T0" fmla="*/ 0 w 37"/>
                <a:gd name="T1" fmla="*/ 5 h 19"/>
                <a:gd name="T2" fmla="*/ 34 w 37"/>
                <a:gd name="T3" fmla="*/ 0 h 19"/>
                <a:gd name="T4" fmla="*/ 37 w 37"/>
                <a:gd name="T5" fmla="*/ 14 h 19"/>
                <a:gd name="T6" fmla="*/ 3 w 37"/>
                <a:gd name="T7" fmla="*/ 19 h 19"/>
                <a:gd name="T8" fmla="*/ 0 w 37"/>
                <a:gd name="T9" fmla="*/ 5 h 19"/>
                <a:gd name="T10" fmla="*/ 0 60000 65536"/>
                <a:gd name="T11" fmla="*/ 0 60000 65536"/>
                <a:gd name="T12" fmla="*/ 0 60000 65536"/>
                <a:gd name="T13" fmla="*/ 0 60000 65536"/>
                <a:gd name="T14" fmla="*/ 0 60000 65536"/>
                <a:gd name="T15" fmla="*/ 0 w 37"/>
                <a:gd name="T16" fmla="*/ 0 h 19"/>
                <a:gd name="T17" fmla="*/ 37 w 37"/>
                <a:gd name="T18" fmla="*/ 19 h 19"/>
              </a:gdLst>
              <a:ahLst/>
              <a:cxnLst>
                <a:cxn ang="T10">
                  <a:pos x="T0" y="T1"/>
                </a:cxn>
                <a:cxn ang="T11">
                  <a:pos x="T2" y="T3"/>
                </a:cxn>
                <a:cxn ang="T12">
                  <a:pos x="T4" y="T5"/>
                </a:cxn>
                <a:cxn ang="T13">
                  <a:pos x="T6" y="T7"/>
                </a:cxn>
                <a:cxn ang="T14">
                  <a:pos x="T8" y="T9"/>
                </a:cxn>
              </a:cxnLst>
              <a:rect l="T15" t="T16" r="T17" b="T18"/>
              <a:pathLst>
                <a:path w="37" h="19">
                  <a:moveTo>
                    <a:pt x="0" y="5"/>
                  </a:moveTo>
                  <a:lnTo>
                    <a:pt x="34" y="0"/>
                  </a:lnTo>
                  <a:lnTo>
                    <a:pt x="37" y="14"/>
                  </a:lnTo>
                  <a:lnTo>
                    <a:pt x="3" y="19"/>
                  </a:lnTo>
                  <a:lnTo>
                    <a:pt x="0" y="5"/>
                  </a:lnTo>
                  <a:close/>
                </a:path>
              </a:pathLst>
            </a:custGeom>
            <a:solidFill>
              <a:srgbClr val="E83F35"/>
            </a:solidFill>
            <a:ln w="9525">
              <a:noFill/>
              <a:round/>
              <a:headEnd/>
              <a:tailEnd/>
            </a:ln>
          </p:spPr>
          <p:txBody>
            <a:bodyPr/>
            <a:lstStyle/>
            <a:p>
              <a:endParaRPr lang="en-US"/>
            </a:p>
          </p:txBody>
        </p:sp>
        <p:sp>
          <p:nvSpPr>
            <p:cNvPr id="57396" name="Freeform 48"/>
            <p:cNvSpPr>
              <a:spLocks/>
            </p:cNvSpPr>
            <p:nvPr/>
          </p:nvSpPr>
          <p:spPr bwMode="auto">
            <a:xfrm>
              <a:off x="3174" y="2611"/>
              <a:ext cx="37" cy="18"/>
            </a:xfrm>
            <a:custGeom>
              <a:avLst/>
              <a:gdLst>
                <a:gd name="T0" fmla="*/ 0 w 37"/>
                <a:gd name="T1" fmla="*/ 4 h 18"/>
                <a:gd name="T2" fmla="*/ 35 w 37"/>
                <a:gd name="T3" fmla="*/ 0 h 18"/>
                <a:gd name="T4" fmla="*/ 37 w 37"/>
                <a:gd name="T5" fmla="*/ 14 h 18"/>
                <a:gd name="T6" fmla="*/ 2 w 37"/>
                <a:gd name="T7" fmla="*/ 18 h 18"/>
                <a:gd name="T8" fmla="*/ 0 w 37"/>
                <a:gd name="T9" fmla="*/ 4 h 18"/>
                <a:gd name="T10" fmla="*/ 0 60000 65536"/>
                <a:gd name="T11" fmla="*/ 0 60000 65536"/>
                <a:gd name="T12" fmla="*/ 0 60000 65536"/>
                <a:gd name="T13" fmla="*/ 0 60000 65536"/>
                <a:gd name="T14" fmla="*/ 0 60000 65536"/>
                <a:gd name="T15" fmla="*/ 0 w 37"/>
                <a:gd name="T16" fmla="*/ 0 h 18"/>
                <a:gd name="T17" fmla="*/ 37 w 37"/>
                <a:gd name="T18" fmla="*/ 18 h 18"/>
              </a:gdLst>
              <a:ahLst/>
              <a:cxnLst>
                <a:cxn ang="T10">
                  <a:pos x="T0" y="T1"/>
                </a:cxn>
                <a:cxn ang="T11">
                  <a:pos x="T2" y="T3"/>
                </a:cxn>
                <a:cxn ang="T12">
                  <a:pos x="T4" y="T5"/>
                </a:cxn>
                <a:cxn ang="T13">
                  <a:pos x="T6" y="T7"/>
                </a:cxn>
                <a:cxn ang="T14">
                  <a:pos x="T8" y="T9"/>
                </a:cxn>
              </a:cxnLst>
              <a:rect l="T15" t="T16" r="T17" b="T18"/>
              <a:pathLst>
                <a:path w="37" h="18">
                  <a:moveTo>
                    <a:pt x="0" y="4"/>
                  </a:moveTo>
                  <a:lnTo>
                    <a:pt x="35" y="0"/>
                  </a:lnTo>
                  <a:lnTo>
                    <a:pt x="37" y="14"/>
                  </a:lnTo>
                  <a:lnTo>
                    <a:pt x="2" y="18"/>
                  </a:lnTo>
                  <a:lnTo>
                    <a:pt x="0" y="4"/>
                  </a:lnTo>
                  <a:close/>
                </a:path>
              </a:pathLst>
            </a:custGeom>
            <a:solidFill>
              <a:srgbClr val="E83F35"/>
            </a:solidFill>
            <a:ln w="9525">
              <a:noFill/>
              <a:round/>
              <a:headEnd/>
              <a:tailEnd/>
            </a:ln>
          </p:spPr>
          <p:txBody>
            <a:bodyPr/>
            <a:lstStyle/>
            <a:p>
              <a:endParaRPr lang="en-US"/>
            </a:p>
          </p:txBody>
        </p:sp>
        <p:sp>
          <p:nvSpPr>
            <p:cNvPr id="57397" name="Freeform 49"/>
            <p:cNvSpPr>
              <a:spLocks/>
            </p:cNvSpPr>
            <p:nvPr/>
          </p:nvSpPr>
          <p:spPr bwMode="auto">
            <a:xfrm>
              <a:off x="3278" y="2598"/>
              <a:ext cx="37" cy="18"/>
            </a:xfrm>
            <a:custGeom>
              <a:avLst/>
              <a:gdLst>
                <a:gd name="T0" fmla="*/ 0 w 37"/>
                <a:gd name="T1" fmla="*/ 4 h 18"/>
                <a:gd name="T2" fmla="*/ 34 w 37"/>
                <a:gd name="T3" fmla="*/ 0 h 18"/>
                <a:gd name="T4" fmla="*/ 37 w 37"/>
                <a:gd name="T5" fmla="*/ 14 h 18"/>
                <a:gd name="T6" fmla="*/ 3 w 37"/>
                <a:gd name="T7" fmla="*/ 18 h 18"/>
                <a:gd name="T8" fmla="*/ 0 w 37"/>
                <a:gd name="T9" fmla="*/ 4 h 18"/>
                <a:gd name="T10" fmla="*/ 0 60000 65536"/>
                <a:gd name="T11" fmla="*/ 0 60000 65536"/>
                <a:gd name="T12" fmla="*/ 0 60000 65536"/>
                <a:gd name="T13" fmla="*/ 0 60000 65536"/>
                <a:gd name="T14" fmla="*/ 0 60000 65536"/>
                <a:gd name="T15" fmla="*/ 0 w 37"/>
                <a:gd name="T16" fmla="*/ 0 h 18"/>
                <a:gd name="T17" fmla="*/ 37 w 37"/>
                <a:gd name="T18" fmla="*/ 18 h 18"/>
              </a:gdLst>
              <a:ahLst/>
              <a:cxnLst>
                <a:cxn ang="T10">
                  <a:pos x="T0" y="T1"/>
                </a:cxn>
                <a:cxn ang="T11">
                  <a:pos x="T2" y="T3"/>
                </a:cxn>
                <a:cxn ang="T12">
                  <a:pos x="T4" y="T5"/>
                </a:cxn>
                <a:cxn ang="T13">
                  <a:pos x="T6" y="T7"/>
                </a:cxn>
                <a:cxn ang="T14">
                  <a:pos x="T8" y="T9"/>
                </a:cxn>
              </a:cxnLst>
              <a:rect l="T15" t="T16" r="T17" b="T18"/>
              <a:pathLst>
                <a:path w="37" h="18">
                  <a:moveTo>
                    <a:pt x="0" y="4"/>
                  </a:moveTo>
                  <a:lnTo>
                    <a:pt x="34" y="0"/>
                  </a:lnTo>
                  <a:lnTo>
                    <a:pt x="37" y="14"/>
                  </a:lnTo>
                  <a:lnTo>
                    <a:pt x="3" y="18"/>
                  </a:lnTo>
                  <a:lnTo>
                    <a:pt x="0" y="4"/>
                  </a:lnTo>
                  <a:close/>
                </a:path>
              </a:pathLst>
            </a:custGeom>
            <a:solidFill>
              <a:srgbClr val="E83F35"/>
            </a:solidFill>
            <a:ln w="9525">
              <a:noFill/>
              <a:round/>
              <a:headEnd/>
              <a:tailEnd/>
            </a:ln>
          </p:spPr>
          <p:txBody>
            <a:bodyPr/>
            <a:lstStyle/>
            <a:p>
              <a:endParaRPr lang="en-US"/>
            </a:p>
          </p:txBody>
        </p:sp>
        <p:sp>
          <p:nvSpPr>
            <p:cNvPr id="57398" name="Freeform 50"/>
            <p:cNvSpPr>
              <a:spLocks/>
            </p:cNvSpPr>
            <p:nvPr/>
          </p:nvSpPr>
          <p:spPr bwMode="auto">
            <a:xfrm>
              <a:off x="3382" y="2586"/>
              <a:ext cx="37" cy="18"/>
            </a:xfrm>
            <a:custGeom>
              <a:avLst/>
              <a:gdLst>
                <a:gd name="T0" fmla="*/ 0 w 37"/>
                <a:gd name="T1" fmla="*/ 4 h 18"/>
                <a:gd name="T2" fmla="*/ 35 w 37"/>
                <a:gd name="T3" fmla="*/ 0 h 18"/>
                <a:gd name="T4" fmla="*/ 37 w 37"/>
                <a:gd name="T5" fmla="*/ 14 h 18"/>
                <a:gd name="T6" fmla="*/ 2 w 37"/>
                <a:gd name="T7" fmla="*/ 18 h 18"/>
                <a:gd name="T8" fmla="*/ 0 w 37"/>
                <a:gd name="T9" fmla="*/ 4 h 18"/>
                <a:gd name="T10" fmla="*/ 0 60000 65536"/>
                <a:gd name="T11" fmla="*/ 0 60000 65536"/>
                <a:gd name="T12" fmla="*/ 0 60000 65536"/>
                <a:gd name="T13" fmla="*/ 0 60000 65536"/>
                <a:gd name="T14" fmla="*/ 0 60000 65536"/>
                <a:gd name="T15" fmla="*/ 0 w 37"/>
                <a:gd name="T16" fmla="*/ 0 h 18"/>
                <a:gd name="T17" fmla="*/ 37 w 37"/>
                <a:gd name="T18" fmla="*/ 18 h 18"/>
              </a:gdLst>
              <a:ahLst/>
              <a:cxnLst>
                <a:cxn ang="T10">
                  <a:pos x="T0" y="T1"/>
                </a:cxn>
                <a:cxn ang="T11">
                  <a:pos x="T2" y="T3"/>
                </a:cxn>
                <a:cxn ang="T12">
                  <a:pos x="T4" y="T5"/>
                </a:cxn>
                <a:cxn ang="T13">
                  <a:pos x="T6" y="T7"/>
                </a:cxn>
                <a:cxn ang="T14">
                  <a:pos x="T8" y="T9"/>
                </a:cxn>
              </a:cxnLst>
              <a:rect l="T15" t="T16" r="T17" b="T18"/>
              <a:pathLst>
                <a:path w="37" h="18">
                  <a:moveTo>
                    <a:pt x="0" y="4"/>
                  </a:moveTo>
                  <a:lnTo>
                    <a:pt x="35" y="0"/>
                  </a:lnTo>
                  <a:lnTo>
                    <a:pt x="37" y="14"/>
                  </a:lnTo>
                  <a:lnTo>
                    <a:pt x="2" y="18"/>
                  </a:lnTo>
                  <a:lnTo>
                    <a:pt x="0" y="4"/>
                  </a:lnTo>
                  <a:close/>
                </a:path>
              </a:pathLst>
            </a:custGeom>
            <a:solidFill>
              <a:srgbClr val="E83F35"/>
            </a:solidFill>
            <a:ln w="9525">
              <a:noFill/>
              <a:round/>
              <a:headEnd/>
              <a:tailEnd/>
            </a:ln>
          </p:spPr>
          <p:txBody>
            <a:bodyPr/>
            <a:lstStyle/>
            <a:p>
              <a:endParaRPr lang="en-US"/>
            </a:p>
          </p:txBody>
        </p:sp>
        <p:sp>
          <p:nvSpPr>
            <p:cNvPr id="57399" name="Freeform 51"/>
            <p:cNvSpPr>
              <a:spLocks/>
            </p:cNvSpPr>
            <p:nvPr/>
          </p:nvSpPr>
          <p:spPr bwMode="auto">
            <a:xfrm>
              <a:off x="3486" y="2573"/>
              <a:ext cx="38" cy="19"/>
            </a:xfrm>
            <a:custGeom>
              <a:avLst/>
              <a:gdLst>
                <a:gd name="T0" fmla="*/ 0 w 38"/>
                <a:gd name="T1" fmla="*/ 5 h 19"/>
                <a:gd name="T2" fmla="*/ 35 w 38"/>
                <a:gd name="T3" fmla="*/ 0 h 19"/>
                <a:gd name="T4" fmla="*/ 38 w 38"/>
                <a:gd name="T5" fmla="*/ 15 h 19"/>
                <a:gd name="T6" fmla="*/ 3 w 38"/>
                <a:gd name="T7" fmla="*/ 19 h 19"/>
                <a:gd name="T8" fmla="*/ 0 w 38"/>
                <a:gd name="T9" fmla="*/ 5 h 19"/>
                <a:gd name="T10" fmla="*/ 0 60000 65536"/>
                <a:gd name="T11" fmla="*/ 0 60000 65536"/>
                <a:gd name="T12" fmla="*/ 0 60000 65536"/>
                <a:gd name="T13" fmla="*/ 0 60000 65536"/>
                <a:gd name="T14" fmla="*/ 0 60000 65536"/>
                <a:gd name="T15" fmla="*/ 0 w 38"/>
                <a:gd name="T16" fmla="*/ 0 h 19"/>
                <a:gd name="T17" fmla="*/ 38 w 38"/>
                <a:gd name="T18" fmla="*/ 19 h 19"/>
              </a:gdLst>
              <a:ahLst/>
              <a:cxnLst>
                <a:cxn ang="T10">
                  <a:pos x="T0" y="T1"/>
                </a:cxn>
                <a:cxn ang="T11">
                  <a:pos x="T2" y="T3"/>
                </a:cxn>
                <a:cxn ang="T12">
                  <a:pos x="T4" y="T5"/>
                </a:cxn>
                <a:cxn ang="T13">
                  <a:pos x="T6" y="T7"/>
                </a:cxn>
                <a:cxn ang="T14">
                  <a:pos x="T8" y="T9"/>
                </a:cxn>
              </a:cxnLst>
              <a:rect l="T15" t="T16" r="T17" b="T18"/>
              <a:pathLst>
                <a:path w="38" h="19">
                  <a:moveTo>
                    <a:pt x="0" y="5"/>
                  </a:moveTo>
                  <a:lnTo>
                    <a:pt x="35" y="0"/>
                  </a:lnTo>
                  <a:lnTo>
                    <a:pt x="38" y="15"/>
                  </a:lnTo>
                  <a:lnTo>
                    <a:pt x="3" y="19"/>
                  </a:lnTo>
                  <a:lnTo>
                    <a:pt x="0" y="5"/>
                  </a:lnTo>
                  <a:close/>
                </a:path>
              </a:pathLst>
            </a:custGeom>
            <a:solidFill>
              <a:srgbClr val="E83F35"/>
            </a:solidFill>
            <a:ln w="9525">
              <a:noFill/>
              <a:round/>
              <a:headEnd/>
              <a:tailEnd/>
            </a:ln>
          </p:spPr>
          <p:txBody>
            <a:bodyPr/>
            <a:lstStyle/>
            <a:p>
              <a:endParaRPr lang="en-US"/>
            </a:p>
          </p:txBody>
        </p:sp>
        <p:sp>
          <p:nvSpPr>
            <p:cNvPr id="57400" name="Freeform 52"/>
            <p:cNvSpPr>
              <a:spLocks/>
            </p:cNvSpPr>
            <p:nvPr/>
          </p:nvSpPr>
          <p:spPr bwMode="auto">
            <a:xfrm>
              <a:off x="3590" y="2562"/>
              <a:ext cx="32" cy="17"/>
            </a:xfrm>
            <a:custGeom>
              <a:avLst/>
              <a:gdLst>
                <a:gd name="T0" fmla="*/ 0 w 32"/>
                <a:gd name="T1" fmla="*/ 3 h 17"/>
                <a:gd name="T2" fmla="*/ 30 w 32"/>
                <a:gd name="T3" fmla="*/ 0 h 17"/>
                <a:gd name="T4" fmla="*/ 32 w 32"/>
                <a:gd name="T5" fmla="*/ 14 h 17"/>
                <a:gd name="T6" fmla="*/ 2 w 32"/>
                <a:gd name="T7" fmla="*/ 17 h 17"/>
                <a:gd name="T8" fmla="*/ 0 w 32"/>
                <a:gd name="T9" fmla="*/ 3 h 17"/>
                <a:gd name="T10" fmla="*/ 0 60000 65536"/>
                <a:gd name="T11" fmla="*/ 0 60000 65536"/>
                <a:gd name="T12" fmla="*/ 0 60000 65536"/>
                <a:gd name="T13" fmla="*/ 0 60000 65536"/>
                <a:gd name="T14" fmla="*/ 0 60000 65536"/>
                <a:gd name="T15" fmla="*/ 0 w 32"/>
                <a:gd name="T16" fmla="*/ 0 h 17"/>
                <a:gd name="T17" fmla="*/ 32 w 32"/>
                <a:gd name="T18" fmla="*/ 17 h 17"/>
              </a:gdLst>
              <a:ahLst/>
              <a:cxnLst>
                <a:cxn ang="T10">
                  <a:pos x="T0" y="T1"/>
                </a:cxn>
                <a:cxn ang="T11">
                  <a:pos x="T2" y="T3"/>
                </a:cxn>
                <a:cxn ang="T12">
                  <a:pos x="T4" y="T5"/>
                </a:cxn>
                <a:cxn ang="T13">
                  <a:pos x="T6" y="T7"/>
                </a:cxn>
                <a:cxn ang="T14">
                  <a:pos x="T8" y="T9"/>
                </a:cxn>
              </a:cxnLst>
              <a:rect l="T15" t="T16" r="T17" b="T18"/>
              <a:pathLst>
                <a:path w="32" h="17">
                  <a:moveTo>
                    <a:pt x="0" y="3"/>
                  </a:moveTo>
                  <a:lnTo>
                    <a:pt x="30" y="0"/>
                  </a:lnTo>
                  <a:lnTo>
                    <a:pt x="32" y="14"/>
                  </a:lnTo>
                  <a:lnTo>
                    <a:pt x="2" y="17"/>
                  </a:lnTo>
                  <a:lnTo>
                    <a:pt x="0" y="3"/>
                  </a:lnTo>
                  <a:close/>
                </a:path>
              </a:pathLst>
            </a:custGeom>
            <a:solidFill>
              <a:srgbClr val="E83F35"/>
            </a:solidFill>
            <a:ln w="9525">
              <a:noFill/>
              <a:round/>
              <a:headEnd/>
              <a:tailEnd/>
            </a:ln>
          </p:spPr>
          <p:txBody>
            <a:bodyPr/>
            <a:lstStyle/>
            <a:p>
              <a:endParaRPr lang="en-US"/>
            </a:p>
          </p:txBody>
        </p:sp>
        <p:sp>
          <p:nvSpPr>
            <p:cNvPr id="57401" name="Freeform 53"/>
            <p:cNvSpPr>
              <a:spLocks/>
            </p:cNvSpPr>
            <p:nvPr/>
          </p:nvSpPr>
          <p:spPr bwMode="auto">
            <a:xfrm>
              <a:off x="3620" y="2561"/>
              <a:ext cx="7" cy="15"/>
            </a:xfrm>
            <a:custGeom>
              <a:avLst/>
              <a:gdLst>
                <a:gd name="T0" fmla="*/ 0 w 7"/>
                <a:gd name="T1" fmla="*/ 1 h 15"/>
                <a:gd name="T2" fmla="*/ 5 w 7"/>
                <a:gd name="T3" fmla="*/ 0 h 15"/>
                <a:gd name="T4" fmla="*/ 7 w 7"/>
                <a:gd name="T5" fmla="*/ 14 h 15"/>
                <a:gd name="T6" fmla="*/ 2 w 7"/>
                <a:gd name="T7" fmla="*/ 15 h 15"/>
                <a:gd name="T8" fmla="*/ 0 w 7"/>
                <a:gd name="T9" fmla="*/ 1 h 15"/>
                <a:gd name="T10" fmla="*/ 0 60000 65536"/>
                <a:gd name="T11" fmla="*/ 0 60000 65536"/>
                <a:gd name="T12" fmla="*/ 0 60000 65536"/>
                <a:gd name="T13" fmla="*/ 0 60000 65536"/>
                <a:gd name="T14" fmla="*/ 0 60000 65536"/>
                <a:gd name="T15" fmla="*/ 0 w 7"/>
                <a:gd name="T16" fmla="*/ 0 h 15"/>
                <a:gd name="T17" fmla="*/ 7 w 7"/>
                <a:gd name="T18" fmla="*/ 15 h 15"/>
              </a:gdLst>
              <a:ahLst/>
              <a:cxnLst>
                <a:cxn ang="T10">
                  <a:pos x="T0" y="T1"/>
                </a:cxn>
                <a:cxn ang="T11">
                  <a:pos x="T2" y="T3"/>
                </a:cxn>
                <a:cxn ang="T12">
                  <a:pos x="T4" y="T5"/>
                </a:cxn>
                <a:cxn ang="T13">
                  <a:pos x="T6" y="T7"/>
                </a:cxn>
                <a:cxn ang="T14">
                  <a:pos x="T8" y="T9"/>
                </a:cxn>
              </a:cxnLst>
              <a:rect l="T15" t="T16" r="T17" b="T18"/>
              <a:pathLst>
                <a:path w="7" h="15">
                  <a:moveTo>
                    <a:pt x="0" y="1"/>
                  </a:moveTo>
                  <a:lnTo>
                    <a:pt x="5" y="0"/>
                  </a:lnTo>
                  <a:lnTo>
                    <a:pt x="7" y="14"/>
                  </a:lnTo>
                  <a:lnTo>
                    <a:pt x="2" y="15"/>
                  </a:lnTo>
                  <a:lnTo>
                    <a:pt x="0" y="1"/>
                  </a:lnTo>
                  <a:close/>
                </a:path>
              </a:pathLst>
            </a:custGeom>
            <a:solidFill>
              <a:srgbClr val="E83F35"/>
            </a:solidFill>
            <a:ln w="9525">
              <a:noFill/>
              <a:round/>
              <a:headEnd/>
              <a:tailEnd/>
            </a:ln>
          </p:spPr>
          <p:txBody>
            <a:bodyPr/>
            <a:lstStyle/>
            <a:p>
              <a:endParaRPr lang="en-US"/>
            </a:p>
          </p:txBody>
        </p:sp>
        <p:sp>
          <p:nvSpPr>
            <p:cNvPr id="57402" name="Freeform 54"/>
            <p:cNvSpPr>
              <a:spLocks/>
            </p:cNvSpPr>
            <p:nvPr/>
          </p:nvSpPr>
          <p:spPr bwMode="auto">
            <a:xfrm>
              <a:off x="3693" y="2545"/>
              <a:ext cx="38" cy="19"/>
            </a:xfrm>
            <a:custGeom>
              <a:avLst/>
              <a:gdLst>
                <a:gd name="T0" fmla="*/ 0 w 38"/>
                <a:gd name="T1" fmla="*/ 5 h 19"/>
                <a:gd name="T2" fmla="*/ 35 w 38"/>
                <a:gd name="T3" fmla="*/ 0 h 19"/>
                <a:gd name="T4" fmla="*/ 38 w 38"/>
                <a:gd name="T5" fmla="*/ 14 h 19"/>
                <a:gd name="T6" fmla="*/ 4 w 38"/>
                <a:gd name="T7" fmla="*/ 19 h 19"/>
                <a:gd name="T8" fmla="*/ 0 w 38"/>
                <a:gd name="T9" fmla="*/ 5 h 19"/>
                <a:gd name="T10" fmla="*/ 0 60000 65536"/>
                <a:gd name="T11" fmla="*/ 0 60000 65536"/>
                <a:gd name="T12" fmla="*/ 0 60000 65536"/>
                <a:gd name="T13" fmla="*/ 0 60000 65536"/>
                <a:gd name="T14" fmla="*/ 0 60000 65536"/>
                <a:gd name="T15" fmla="*/ 0 w 38"/>
                <a:gd name="T16" fmla="*/ 0 h 19"/>
                <a:gd name="T17" fmla="*/ 38 w 38"/>
                <a:gd name="T18" fmla="*/ 19 h 19"/>
              </a:gdLst>
              <a:ahLst/>
              <a:cxnLst>
                <a:cxn ang="T10">
                  <a:pos x="T0" y="T1"/>
                </a:cxn>
                <a:cxn ang="T11">
                  <a:pos x="T2" y="T3"/>
                </a:cxn>
                <a:cxn ang="T12">
                  <a:pos x="T4" y="T5"/>
                </a:cxn>
                <a:cxn ang="T13">
                  <a:pos x="T6" y="T7"/>
                </a:cxn>
                <a:cxn ang="T14">
                  <a:pos x="T8" y="T9"/>
                </a:cxn>
              </a:cxnLst>
              <a:rect l="T15" t="T16" r="T17" b="T18"/>
              <a:pathLst>
                <a:path w="38" h="19">
                  <a:moveTo>
                    <a:pt x="0" y="5"/>
                  </a:moveTo>
                  <a:lnTo>
                    <a:pt x="35" y="0"/>
                  </a:lnTo>
                  <a:lnTo>
                    <a:pt x="38" y="14"/>
                  </a:lnTo>
                  <a:lnTo>
                    <a:pt x="4" y="19"/>
                  </a:lnTo>
                  <a:lnTo>
                    <a:pt x="0" y="5"/>
                  </a:lnTo>
                  <a:close/>
                </a:path>
              </a:pathLst>
            </a:custGeom>
            <a:solidFill>
              <a:srgbClr val="E83F35"/>
            </a:solidFill>
            <a:ln w="9525">
              <a:noFill/>
              <a:round/>
              <a:headEnd/>
              <a:tailEnd/>
            </a:ln>
          </p:spPr>
          <p:txBody>
            <a:bodyPr/>
            <a:lstStyle/>
            <a:p>
              <a:endParaRPr lang="en-US"/>
            </a:p>
          </p:txBody>
        </p:sp>
        <p:sp>
          <p:nvSpPr>
            <p:cNvPr id="57403" name="Freeform 55"/>
            <p:cNvSpPr>
              <a:spLocks/>
            </p:cNvSpPr>
            <p:nvPr/>
          </p:nvSpPr>
          <p:spPr bwMode="auto">
            <a:xfrm>
              <a:off x="3797" y="2528"/>
              <a:ext cx="38" cy="20"/>
            </a:xfrm>
            <a:custGeom>
              <a:avLst/>
              <a:gdLst>
                <a:gd name="T0" fmla="*/ 0 w 38"/>
                <a:gd name="T1" fmla="*/ 6 h 20"/>
                <a:gd name="T2" fmla="*/ 34 w 38"/>
                <a:gd name="T3" fmla="*/ 0 h 20"/>
                <a:gd name="T4" fmla="*/ 38 w 38"/>
                <a:gd name="T5" fmla="*/ 14 h 20"/>
                <a:gd name="T6" fmla="*/ 4 w 38"/>
                <a:gd name="T7" fmla="*/ 20 h 20"/>
                <a:gd name="T8" fmla="*/ 0 w 38"/>
                <a:gd name="T9" fmla="*/ 6 h 20"/>
                <a:gd name="T10" fmla="*/ 0 60000 65536"/>
                <a:gd name="T11" fmla="*/ 0 60000 65536"/>
                <a:gd name="T12" fmla="*/ 0 60000 65536"/>
                <a:gd name="T13" fmla="*/ 0 60000 65536"/>
                <a:gd name="T14" fmla="*/ 0 60000 65536"/>
                <a:gd name="T15" fmla="*/ 0 w 38"/>
                <a:gd name="T16" fmla="*/ 0 h 20"/>
                <a:gd name="T17" fmla="*/ 38 w 38"/>
                <a:gd name="T18" fmla="*/ 20 h 20"/>
              </a:gdLst>
              <a:ahLst/>
              <a:cxnLst>
                <a:cxn ang="T10">
                  <a:pos x="T0" y="T1"/>
                </a:cxn>
                <a:cxn ang="T11">
                  <a:pos x="T2" y="T3"/>
                </a:cxn>
                <a:cxn ang="T12">
                  <a:pos x="T4" y="T5"/>
                </a:cxn>
                <a:cxn ang="T13">
                  <a:pos x="T6" y="T7"/>
                </a:cxn>
                <a:cxn ang="T14">
                  <a:pos x="T8" y="T9"/>
                </a:cxn>
              </a:cxnLst>
              <a:rect l="T15" t="T16" r="T17" b="T18"/>
              <a:pathLst>
                <a:path w="38" h="20">
                  <a:moveTo>
                    <a:pt x="0" y="6"/>
                  </a:moveTo>
                  <a:lnTo>
                    <a:pt x="34" y="0"/>
                  </a:lnTo>
                  <a:lnTo>
                    <a:pt x="38" y="14"/>
                  </a:lnTo>
                  <a:lnTo>
                    <a:pt x="4" y="20"/>
                  </a:lnTo>
                  <a:lnTo>
                    <a:pt x="0" y="6"/>
                  </a:lnTo>
                  <a:close/>
                </a:path>
              </a:pathLst>
            </a:custGeom>
            <a:solidFill>
              <a:srgbClr val="E83F35"/>
            </a:solidFill>
            <a:ln w="9525">
              <a:noFill/>
              <a:round/>
              <a:headEnd/>
              <a:tailEnd/>
            </a:ln>
          </p:spPr>
          <p:txBody>
            <a:bodyPr/>
            <a:lstStyle/>
            <a:p>
              <a:endParaRPr lang="en-US"/>
            </a:p>
          </p:txBody>
        </p:sp>
        <p:sp>
          <p:nvSpPr>
            <p:cNvPr id="57404" name="Freeform 56"/>
            <p:cNvSpPr>
              <a:spLocks/>
            </p:cNvSpPr>
            <p:nvPr/>
          </p:nvSpPr>
          <p:spPr bwMode="auto">
            <a:xfrm>
              <a:off x="3900" y="2512"/>
              <a:ext cx="38" cy="20"/>
            </a:xfrm>
            <a:custGeom>
              <a:avLst/>
              <a:gdLst>
                <a:gd name="T0" fmla="*/ 0 w 38"/>
                <a:gd name="T1" fmla="*/ 6 h 20"/>
                <a:gd name="T2" fmla="*/ 34 w 38"/>
                <a:gd name="T3" fmla="*/ 0 h 20"/>
                <a:gd name="T4" fmla="*/ 38 w 38"/>
                <a:gd name="T5" fmla="*/ 14 h 20"/>
                <a:gd name="T6" fmla="*/ 4 w 38"/>
                <a:gd name="T7" fmla="*/ 20 h 20"/>
                <a:gd name="T8" fmla="*/ 0 w 38"/>
                <a:gd name="T9" fmla="*/ 6 h 20"/>
                <a:gd name="T10" fmla="*/ 0 60000 65536"/>
                <a:gd name="T11" fmla="*/ 0 60000 65536"/>
                <a:gd name="T12" fmla="*/ 0 60000 65536"/>
                <a:gd name="T13" fmla="*/ 0 60000 65536"/>
                <a:gd name="T14" fmla="*/ 0 60000 65536"/>
                <a:gd name="T15" fmla="*/ 0 w 38"/>
                <a:gd name="T16" fmla="*/ 0 h 20"/>
                <a:gd name="T17" fmla="*/ 38 w 38"/>
                <a:gd name="T18" fmla="*/ 20 h 20"/>
              </a:gdLst>
              <a:ahLst/>
              <a:cxnLst>
                <a:cxn ang="T10">
                  <a:pos x="T0" y="T1"/>
                </a:cxn>
                <a:cxn ang="T11">
                  <a:pos x="T2" y="T3"/>
                </a:cxn>
                <a:cxn ang="T12">
                  <a:pos x="T4" y="T5"/>
                </a:cxn>
                <a:cxn ang="T13">
                  <a:pos x="T6" y="T7"/>
                </a:cxn>
                <a:cxn ang="T14">
                  <a:pos x="T8" y="T9"/>
                </a:cxn>
              </a:cxnLst>
              <a:rect l="T15" t="T16" r="T17" b="T18"/>
              <a:pathLst>
                <a:path w="38" h="20">
                  <a:moveTo>
                    <a:pt x="0" y="6"/>
                  </a:moveTo>
                  <a:lnTo>
                    <a:pt x="34" y="0"/>
                  </a:lnTo>
                  <a:lnTo>
                    <a:pt x="38" y="14"/>
                  </a:lnTo>
                  <a:lnTo>
                    <a:pt x="4" y="20"/>
                  </a:lnTo>
                  <a:lnTo>
                    <a:pt x="0" y="6"/>
                  </a:lnTo>
                  <a:close/>
                </a:path>
              </a:pathLst>
            </a:custGeom>
            <a:solidFill>
              <a:srgbClr val="E83F35"/>
            </a:solidFill>
            <a:ln w="9525">
              <a:noFill/>
              <a:round/>
              <a:headEnd/>
              <a:tailEnd/>
            </a:ln>
          </p:spPr>
          <p:txBody>
            <a:bodyPr/>
            <a:lstStyle/>
            <a:p>
              <a:endParaRPr lang="en-US"/>
            </a:p>
          </p:txBody>
        </p:sp>
        <p:sp>
          <p:nvSpPr>
            <p:cNvPr id="57405" name="Freeform 57"/>
            <p:cNvSpPr>
              <a:spLocks/>
            </p:cNvSpPr>
            <p:nvPr/>
          </p:nvSpPr>
          <p:spPr bwMode="auto">
            <a:xfrm>
              <a:off x="4003" y="2496"/>
              <a:ext cx="38" cy="19"/>
            </a:xfrm>
            <a:custGeom>
              <a:avLst/>
              <a:gdLst>
                <a:gd name="T0" fmla="*/ 0 w 38"/>
                <a:gd name="T1" fmla="*/ 5 h 19"/>
                <a:gd name="T2" fmla="*/ 35 w 38"/>
                <a:gd name="T3" fmla="*/ 0 h 19"/>
                <a:gd name="T4" fmla="*/ 38 w 38"/>
                <a:gd name="T5" fmla="*/ 14 h 19"/>
                <a:gd name="T6" fmla="*/ 4 w 38"/>
                <a:gd name="T7" fmla="*/ 19 h 19"/>
                <a:gd name="T8" fmla="*/ 0 w 38"/>
                <a:gd name="T9" fmla="*/ 5 h 19"/>
                <a:gd name="T10" fmla="*/ 0 60000 65536"/>
                <a:gd name="T11" fmla="*/ 0 60000 65536"/>
                <a:gd name="T12" fmla="*/ 0 60000 65536"/>
                <a:gd name="T13" fmla="*/ 0 60000 65536"/>
                <a:gd name="T14" fmla="*/ 0 60000 65536"/>
                <a:gd name="T15" fmla="*/ 0 w 38"/>
                <a:gd name="T16" fmla="*/ 0 h 19"/>
                <a:gd name="T17" fmla="*/ 38 w 38"/>
                <a:gd name="T18" fmla="*/ 19 h 19"/>
              </a:gdLst>
              <a:ahLst/>
              <a:cxnLst>
                <a:cxn ang="T10">
                  <a:pos x="T0" y="T1"/>
                </a:cxn>
                <a:cxn ang="T11">
                  <a:pos x="T2" y="T3"/>
                </a:cxn>
                <a:cxn ang="T12">
                  <a:pos x="T4" y="T5"/>
                </a:cxn>
                <a:cxn ang="T13">
                  <a:pos x="T6" y="T7"/>
                </a:cxn>
                <a:cxn ang="T14">
                  <a:pos x="T8" y="T9"/>
                </a:cxn>
              </a:cxnLst>
              <a:rect l="T15" t="T16" r="T17" b="T18"/>
              <a:pathLst>
                <a:path w="38" h="19">
                  <a:moveTo>
                    <a:pt x="0" y="5"/>
                  </a:moveTo>
                  <a:lnTo>
                    <a:pt x="35" y="0"/>
                  </a:lnTo>
                  <a:lnTo>
                    <a:pt x="38" y="14"/>
                  </a:lnTo>
                  <a:lnTo>
                    <a:pt x="4" y="19"/>
                  </a:lnTo>
                  <a:lnTo>
                    <a:pt x="0" y="5"/>
                  </a:lnTo>
                  <a:close/>
                </a:path>
              </a:pathLst>
            </a:custGeom>
            <a:solidFill>
              <a:srgbClr val="E83F35"/>
            </a:solidFill>
            <a:ln w="9525">
              <a:noFill/>
              <a:round/>
              <a:headEnd/>
              <a:tailEnd/>
            </a:ln>
          </p:spPr>
          <p:txBody>
            <a:bodyPr/>
            <a:lstStyle/>
            <a:p>
              <a:endParaRPr lang="en-US"/>
            </a:p>
          </p:txBody>
        </p:sp>
        <p:sp>
          <p:nvSpPr>
            <p:cNvPr id="57406" name="Freeform 58"/>
            <p:cNvSpPr>
              <a:spLocks/>
            </p:cNvSpPr>
            <p:nvPr/>
          </p:nvSpPr>
          <p:spPr bwMode="auto">
            <a:xfrm>
              <a:off x="4107" y="2480"/>
              <a:ext cx="38" cy="19"/>
            </a:xfrm>
            <a:custGeom>
              <a:avLst/>
              <a:gdLst>
                <a:gd name="T0" fmla="*/ 0 w 38"/>
                <a:gd name="T1" fmla="*/ 5 h 19"/>
                <a:gd name="T2" fmla="*/ 34 w 38"/>
                <a:gd name="T3" fmla="*/ 0 h 19"/>
                <a:gd name="T4" fmla="*/ 38 w 38"/>
                <a:gd name="T5" fmla="*/ 14 h 19"/>
                <a:gd name="T6" fmla="*/ 4 w 38"/>
                <a:gd name="T7" fmla="*/ 19 h 19"/>
                <a:gd name="T8" fmla="*/ 0 w 38"/>
                <a:gd name="T9" fmla="*/ 5 h 19"/>
                <a:gd name="T10" fmla="*/ 0 60000 65536"/>
                <a:gd name="T11" fmla="*/ 0 60000 65536"/>
                <a:gd name="T12" fmla="*/ 0 60000 65536"/>
                <a:gd name="T13" fmla="*/ 0 60000 65536"/>
                <a:gd name="T14" fmla="*/ 0 60000 65536"/>
                <a:gd name="T15" fmla="*/ 0 w 38"/>
                <a:gd name="T16" fmla="*/ 0 h 19"/>
                <a:gd name="T17" fmla="*/ 38 w 38"/>
                <a:gd name="T18" fmla="*/ 19 h 19"/>
              </a:gdLst>
              <a:ahLst/>
              <a:cxnLst>
                <a:cxn ang="T10">
                  <a:pos x="T0" y="T1"/>
                </a:cxn>
                <a:cxn ang="T11">
                  <a:pos x="T2" y="T3"/>
                </a:cxn>
                <a:cxn ang="T12">
                  <a:pos x="T4" y="T5"/>
                </a:cxn>
                <a:cxn ang="T13">
                  <a:pos x="T6" y="T7"/>
                </a:cxn>
                <a:cxn ang="T14">
                  <a:pos x="T8" y="T9"/>
                </a:cxn>
              </a:cxnLst>
              <a:rect l="T15" t="T16" r="T17" b="T18"/>
              <a:pathLst>
                <a:path w="38" h="19">
                  <a:moveTo>
                    <a:pt x="0" y="5"/>
                  </a:moveTo>
                  <a:lnTo>
                    <a:pt x="34" y="0"/>
                  </a:lnTo>
                  <a:lnTo>
                    <a:pt x="38" y="14"/>
                  </a:lnTo>
                  <a:lnTo>
                    <a:pt x="4" y="19"/>
                  </a:lnTo>
                  <a:lnTo>
                    <a:pt x="0" y="5"/>
                  </a:lnTo>
                  <a:close/>
                </a:path>
              </a:pathLst>
            </a:custGeom>
            <a:solidFill>
              <a:srgbClr val="E83F35"/>
            </a:solidFill>
            <a:ln w="9525">
              <a:noFill/>
              <a:round/>
              <a:headEnd/>
              <a:tailEnd/>
            </a:ln>
          </p:spPr>
          <p:txBody>
            <a:bodyPr/>
            <a:lstStyle/>
            <a:p>
              <a:endParaRPr lang="en-US"/>
            </a:p>
          </p:txBody>
        </p:sp>
        <p:sp>
          <p:nvSpPr>
            <p:cNvPr id="57407" name="Freeform 59"/>
            <p:cNvSpPr>
              <a:spLocks/>
            </p:cNvSpPr>
            <p:nvPr/>
          </p:nvSpPr>
          <p:spPr bwMode="auto">
            <a:xfrm>
              <a:off x="833" y="2412"/>
              <a:ext cx="37" cy="17"/>
            </a:xfrm>
            <a:custGeom>
              <a:avLst/>
              <a:gdLst>
                <a:gd name="T0" fmla="*/ 2 w 37"/>
                <a:gd name="T1" fmla="*/ 0 h 17"/>
                <a:gd name="T2" fmla="*/ 37 w 37"/>
                <a:gd name="T3" fmla="*/ 3 h 17"/>
                <a:gd name="T4" fmla="*/ 35 w 37"/>
                <a:gd name="T5" fmla="*/ 17 h 17"/>
                <a:gd name="T6" fmla="*/ 0 w 37"/>
                <a:gd name="T7" fmla="*/ 14 h 17"/>
                <a:gd name="T8" fmla="*/ 2 w 37"/>
                <a:gd name="T9" fmla="*/ 0 h 17"/>
                <a:gd name="T10" fmla="*/ 0 60000 65536"/>
                <a:gd name="T11" fmla="*/ 0 60000 65536"/>
                <a:gd name="T12" fmla="*/ 0 60000 65536"/>
                <a:gd name="T13" fmla="*/ 0 60000 65536"/>
                <a:gd name="T14" fmla="*/ 0 60000 65536"/>
                <a:gd name="T15" fmla="*/ 0 w 37"/>
                <a:gd name="T16" fmla="*/ 0 h 17"/>
                <a:gd name="T17" fmla="*/ 37 w 37"/>
                <a:gd name="T18" fmla="*/ 17 h 17"/>
              </a:gdLst>
              <a:ahLst/>
              <a:cxnLst>
                <a:cxn ang="T10">
                  <a:pos x="T0" y="T1"/>
                </a:cxn>
                <a:cxn ang="T11">
                  <a:pos x="T2" y="T3"/>
                </a:cxn>
                <a:cxn ang="T12">
                  <a:pos x="T4" y="T5"/>
                </a:cxn>
                <a:cxn ang="T13">
                  <a:pos x="T6" y="T7"/>
                </a:cxn>
                <a:cxn ang="T14">
                  <a:pos x="T8" y="T9"/>
                </a:cxn>
              </a:cxnLst>
              <a:rect l="T15" t="T16" r="T17" b="T18"/>
              <a:pathLst>
                <a:path w="37" h="17">
                  <a:moveTo>
                    <a:pt x="2" y="0"/>
                  </a:moveTo>
                  <a:lnTo>
                    <a:pt x="37" y="3"/>
                  </a:lnTo>
                  <a:lnTo>
                    <a:pt x="35" y="17"/>
                  </a:lnTo>
                  <a:lnTo>
                    <a:pt x="0" y="14"/>
                  </a:lnTo>
                  <a:lnTo>
                    <a:pt x="2" y="0"/>
                  </a:lnTo>
                  <a:close/>
                </a:path>
              </a:pathLst>
            </a:custGeom>
            <a:solidFill>
              <a:srgbClr val="000000"/>
            </a:solidFill>
            <a:ln w="9525">
              <a:noFill/>
              <a:round/>
              <a:headEnd/>
              <a:tailEnd/>
            </a:ln>
          </p:spPr>
          <p:txBody>
            <a:bodyPr/>
            <a:lstStyle/>
            <a:p>
              <a:endParaRPr lang="en-US"/>
            </a:p>
          </p:txBody>
        </p:sp>
        <p:sp>
          <p:nvSpPr>
            <p:cNvPr id="57408" name="Freeform 60"/>
            <p:cNvSpPr>
              <a:spLocks/>
            </p:cNvSpPr>
            <p:nvPr/>
          </p:nvSpPr>
          <p:spPr bwMode="auto">
            <a:xfrm>
              <a:off x="938" y="2420"/>
              <a:ext cx="36" cy="18"/>
            </a:xfrm>
            <a:custGeom>
              <a:avLst/>
              <a:gdLst>
                <a:gd name="T0" fmla="*/ 1 w 36"/>
                <a:gd name="T1" fmla="*/ 0 h 18"/>
                <a:gd name="T2" fmla="*/ 36 w 36"/>
                <a:gd name="T3" fmla="*/ 3 h 18"/>
                <a:gd name="T4" fmla="*/ 35 w 36"/>
                <a:gd name="T5" fmla="*/ 18 h 18"/>
                <a:gd name="T6" fmla="*/ 0 w 36"/>
                <a:gd name="T7" fmla="*/ 15 h 18"/>
                <a:gd name="T8" fmla="*/ 1 w 36"/>
                <a:gd name="T9" fmla="*/ 0 h 18"/>
                <a:gd name="T10" fmla="*/ 0 60000 65536"/>
                <a:gd name="T11" fmla="*/ 0 60000 65536"/>
                <a:gd name="T12" fmla="*/ 0 60000 65536"/>
                <a:gd name="T13" fmla="*/ 0 60000 65536"/>
                <a:gd name="T14" fmla="*/ 0 60000 65536"/>
                <a:gd name="T15" fmla="*/ 0 w 36"/>
                <a:gd name="T16" fmla="*/ 0 h 18"/>
                <a:gd name="T17" fmla="*/ 36 w 36"/>
                <a:gd name="T18" fmla="*/ 18 h 18"/>
              </a:gdLst>
              <a:ahLst/>
              <a:cxnLst>
                <a:cxn ang="T10">
                  <a:pos x="T0" y="T1"/>
                </a:cxn>
                <a:cxn ang="T11">
                  <a:pos x="T2" y="T3"/>
                </a:cxn>
                <a:cxn ang="T12">
                  <a:pos x="T4" y="T5"/>
                </a:cxn>
                <a:cxn ang="T13">
                  <a:pos x="T6" y="T7"/>
                </a:cxn>
                <a:cxn ang="T14">
                  <a:pos x="T8" y="T9"/>
                </a:cxn>
              </a:cxnLst>
              <a:rect l="T15" t="T16" r="T17" b="T18"/>
              <a:pathLst>
                <a:path w="36" h="18">
                  <a:moveTo>
                    <a:pt x="1" y="0"/>
                  </a:moveTo>
                  <a:lnTo>
                    <a:pt x="36" y="3"/>
                  </a:lnTo>
                  <a:lnTo>
                    <a:pt x="35" y="18"/>
                  </a:lnTo>
                  <a:lnTo>
                    <a:pt x="0" y="15"/>
                  </a:lnTo>
                  <a:lnTo>
                    <a:pt x="1" y="0"/>
                  </a:lnTo>
                  <a:close/>
                </a:path>
              </a:pathLst>
            </a:custGeom>
            <a:solidFill>
              <a:srgbClr val="000000"/>
            </a:solidFill>
            <a:ln w="9525">
              <a:noFill/>
              <a:round/>
              <a:headEnd/>
              <a:tailEnd/>
            </a:ln>
          </p:spPr>
          <p:txBody>
            <a:bodyPr/>
            <a:lstStyle/>
            <a:p>
              <a:endParaRPr lang="en-US"/>
            </a:p>
          </p:txBody>
        </p:sp>
        <p:sp>
          <p:nvSpPr>
            <p:cNvPr id="57409" name="Freeform 61"/>
            <p:cNvSpPr>
              <a:spLocks/>
            </p:cNvSpPr>
            <p:nvPr/>
          </p:nvSpPr>
          <p:spPr bwMode="auto">
            <a:xfrm>
              <a:off x="1043" y="2429"/>
              <a:ext cx="36" cy="17"/>
            </a:xfrm>
            <a:custGeom>
              <a:avLst/>
              <a:gdLst>
                <a:gd name="T0" fmla="*/ 1 w 36"/>
                <a:gd name="T1" fmla="*/ 0 h 17"/>
                <a:gd name="T2" fmla="*/ 36 w 36"/>
                <a:gd name="T3" fmla="*/ 3 h 17"/>
                <a:gd name="T4" fmla="*/ 35 w 36"/>
                <a:gd name="T5" fmla="*/ 17 h 17"/>
                <a:gd name="T6" fmla="*/ 0 w 36"/>
                <a:gd name="T7" fmla="*/ 14 h 17"/>
                <a:gd name="T8" fmla="*/ 1 w 36"/>
                <a:gd name="T9" fmla="*/ 0 h 17"/>
                <a:gd name="T10" fmla="*/ 0 60000 65536"/>
                <a:gd name="T11" fmla="*/ 0 60000 65536"/>
                <a:gd name="T12" fmla="*/ 0 60000 65536"/>
                <a:gd name="T13" fmla="*/ 0 60000 65536"/>
                <a:gd name="T14" fmla="*/ 0 60000 65536"/>
                <a:gd name="T15" fmla="*/ 0 w 36"/>
                <a:gd name="T16" fmla="*/ 0 h 17"/>
                <a:gd name="T17" fmla="*/ 36 w 36"/>
                <a:gd name="T18" fmla="*/ 17 h 17"/>
              </a:gdLst>
              <a:ahLst/>
              <a:cxnLst>
                <a:cxn ang="T10">
                  <a:pos x="T0" y="T1"/>
                </a:cxn>
                <a:cxn ang="T11">
                  <a:pos x="T2" y="T3"/>
                </a:cxn>
                <a:cxn ang="T12">
                  <a:pos x="T4" y="T5"/>
                </a:cxn>
                <a:cxn ang="T13">
                  <a:pos x="T6" y="T7"/>
                </a:cxn>
                <a:cxn ang="T14">
                  <a:pos x="T8" y="T9"/>
                </a:cxn>
              </a:cxnLst>
              <a:rect l="T15" t="T16" r="T17" b="T18"/>
              <a:pathLst>
                <a:path w="36" h="17">
                  <a:moveTo>
                    <a:pt x="1" y="0"/>
                  </a:moveTo>
                  <a:lnTo>
                    <a:pt x="36" y="3"/>
                  </a:lnTo>
                  <a:lnTo>
                    <a:pt x="35" y="17"/>
                  </a:lnTo>
                  <a:lnTo>
                    <a:pt x="0" y="14"/>
                  </a:lnTo>
                  <a:lnTo>
                    <a:pt x="1" y="0"/>
                  </a:lnTo>
                  <a:close/>
                </a:path>
              </a:pathLst>
            </a:custGeom>
            <a:solidFill>
              <a:srgbClr val="000000"/>
            </a:solidFill>
            <a:ln w="9525">
              <a:noFill/>
              <a:round/>
              <a:headEnd/>
              <a:tailEnd/>
            </a:ln>
          </p:spPr>
          <p:txBody>
            <a:bodyPr/>
            <a:lstStyle/>
            <a:p>
              <a:endParaRPr lang="en-US"/>
            </a:p>
          </p:txBody>
        </p:sp>
        <p:sp>
          <p:nvSpPr>
            <p:cNvPr id="57410" name="Freeform 62"/>
            <p:cNvSpPr>
              <a:spLocks/>
            </p:cNvSpPr>
            <p:nvPr/>
          </p:nvSpPr>
          <p:spPr bwMode="auto">
            <a:xfrm>
              <a:off x="1147" y="2438"/>
              <a:ext cx="37" cy="17"/>
            </a:xfrm>
            <a:custGeom>
              <a:avLst/>
              <a:gdLst>
                <a:gd name="T0" fmla="*/ 2 w 37"/>
                <a:gd name="T1" fmla="*/ 0 h 17"/>
                <a:gd name="T2" fmla="*/ 37 w 37"/>
                <a:gd name="T3" fmla="*/ 2 h 17"/>
                <a:gd name="T4" fmla="*/ 35 w 37"/>
                <a:gd name="T5" fmla="*/ 17 h 17"/>
                <a:gd name="T6" fmla="*/ 0 w 37"/>
                <a:gd name="T7" fmla="*/ 14 h 17"/>
                <a:gd name="T8" fmla="*/ 2 w 37"/>
                <a:gd name="T9" fmla="*/ 0 h 17"/>
                <a:gd name="T10" fmla="*/ 0 60000 65536"/>
                <a:gd name="T11" fmla="*/ 0 60000 65536"/>
                <a:gd name="T12" fmla="*/ 0 60000 65536"/>
                <a:gd name="T13" fmla="*/ 0 60000 65536"/>
                <a:gd name="T14" fmla="*/ 0 60000 65536"/>
                <a:gd name="T15" fmla="*/ 0 w 37"/>
                <a:gd name="T16" fmla="*/ 0 h 17"/>
                <a:gd name="T17" fmla="*/ 37 w 37"/>
                <a:gd name="T18" fmla="*/ 17 h 17"/>
              </a:gdLst>
              <a:ahLst/>
              <a:cxnLst>
                <a:cxn ang="T10">
                  <a:pos x="T0" y="T1"/>
                </a:cxn>
                <a:cxn ang="T11">
                  <a:pos x="T2" y="T3"/>
                </a:cxn>
                <a:cxn ang="T12">
                  <a:pos x="T4" y="T5"/>
                </a:cxn>
                <a:cxn ang="T13">
                  <a:pos x="T6" y="T7"/>
                </a:cxn>
                <a:cxn ang="T14">
                  <a:pos x="T8" y="T9"/>
                </a:cxn>
              </a:cxnLst>
              <a:rect l="T15" t="T16" r="T17" b="T18"/>
              <a:pathLst>
                <a:path w="37" h="17">
                  <a:moveTo>
                    <a:pt x="2" y="0"/>
                  </a:moveTo>
                  <a:lnTo>
                    <a:pt x="37" y="2"/>
                  </a:lnTo>
                  <a:lnTo>
                    <a:pt x="35" y="17"/>
                  </a:lnTo>
                  <a:lnTo>
                    <a:pt x="0" y="14"/>
                  </a:lnTo>
                  <a:lnTo>
                    <a:pt x="2" y="0"/>
                  </a:lnTo>
                  <a:close/>
                </a:path>
              </a:pathLst>
            </a:custGeom>
            <a:solidFill>
              <a:srgbClr val="000000"/>
            </a:solidFill>
            <a:ln w="9525">
              <a:noFill/>
              <a:round/>
              <a:headEnd/>
              <a:tailEnd/>
            </a:ln>
          </p:spPr>
          <p:txBody>
            <a:bodyPr/>
            <a:lstStyle/>
            <a:p>
              <a:endParaRPr lang="en-US"/>
            </a:p>
          </p:txBody>
        </p:sp>
        <p:sp>
          <p:nvSpPr>
            <p:cNvPr id="57411" name="Freeform 63"/>
            <p:cNvSpPr>
              <a:spLocks/>
            </p:cNvSpPr>
            <p:nvPr/>
          </p:nvSpPr>
          <p:spPr bwMode="auto">
            <a:xfrm>
              <a:off x="1253" y="2446"/>
              <a:ext cx="36" cy="17"/>
            </a:xfrm>
            <a:custGeom>
              <a:avLst/>
              <a:gdLst>
                <a:gd name="T0" fmla="*/ 1 w 36"/>
                <a:gd name="T1" fmla="*/ 0 h 17"/>
                <a:gd name="T2" fmla="*/ 36 w 36"/>
                <a:gd name="T3" fmla="*/ 3 h 17"/>
                <a:gd name="T4" fmla="*/ 35 w 36"/>
                <a:gd name="T5" fmla="*/ 17 h 17"/>
                <a:gd name="T6" fmla="*/ 0 w 36"/>
                <a:gd name="T7" fmla="*/ 14 h 17"/>
                <a:gd name="T8" fmla="*/ 1 w 36"/>
                <a:gd name="T9" fmla="*/ 0 h 17"/>
                <a:gd name="T10" fmla="*/ 0 60000 65536"/>
                <a:gd name="T11" fmla="*/ 0 60000 65536"/>
                <a:gd name="T12" fmla="*/ 0 60000 65536"/>
                <a:gd name="T13" fmla="*/ 0 60000 65536"/>
                <a:gd name="T14" fmla="*/ 0 60000 65536"/>
                <a:gd name="T15" fmla="*/ 0 w 36"/>
                <a:gd name="T16" fmla="*/ 0 h 17"/>
                <a:gd name="T17" fmla="*/ 36 w 36"/>
                <a:gd name="T18" fmla="*/ 17 h 17"/>
              </a:gdLst>
              <a:ahLst/>
              <a:cxnLst>
                <a:cxn ang="T10">
                  <a:pos x="T0" y="T1"/>
                </a:cxn>
                <a:cxn ang="T11">
                  <a:pos x="T2" y="T3"/>
                </a:cxn>
                <a:cxn ang="T12">
                  <a:pos x="T4" y="T5"/>
                </a:cxn>
                <a:cxn ang="T13">
                  <a:pos x="T6" y="T7"/>
                </a:cxn>
                <a:cxn ang="T14">
                  <a:pos x="T8" y="T9"/>
                </a:cxn>
              </a:cxnLst>
              <a:rect l="T15" t="T16" r="T17" b="T18"/>
              <a:pathLst>
                <a:path w="36" h="17">
                  <a:moveTo>
                    <a:pt x="1" y="0"/>
                  </a:moveTo>
                  <a:lnTo>
                    <a:pt x="36" y="3"/>
                  </a:lnTo>
                  <a:lnTo>
                    <a:pt x="35" y="17"/>
                  </a:lnTo>
                  <a:lnTo>
                    <a:pt x="0" y="14"/>
                  </a:lnTo>
                  <a:lnTo>
                    <a:pt x="1" y="0"/>
                  </a:lnTo>
                  <a:close/>
                </a:path>
              </a:pathLst>
            </a:custGeom>
            <a:solidFill>
              <a:srgbClr val="000000"/>
            </a:solidFill>
            <a:ln w="9525">
              <a:noFill/>
              <a:round/>
              <a:headEnd/>
              <a:tailEnd/>
            </a:ln>
          </p:spPr>
          <p:txBody>
            <a:bodyPr/>
            <a:lstStyle/>
            <a:p>
              <a:endParaRPr lang="en-US"/>
            </a:p>
          </p:txBody>
        </p:sp>
        <p:sp>
          <p:nvSpPr>
            <p:cNvPr id="57412" name="Freeform 64"/>
            <p:cNvSpPr>
              <a:spLocks/>
            </p:cNvSpPr>
            <p:nvPr/>
          </p:nvSpPr>
          <p:spPr bwMode="auto">
            <a:xfrm>
              <a:off x="1357" y="2455"/>
              <a:ext cx="36" cy="17"/>
            </a:xfrm>
            <a:custGeom>
              <a:avLst/>
              <a:gdLst>
                <a:gd name="T0" fmla="*/ 2 w 36"/>
                <a:gd name="T1" fmla="*/ 0 h 17"/>
                <a:gd name="T2" fmla="*/ 36 w 36"/>
                <a:gd name="T3" fmla="*/ 3 h 17"/>
                <a:gd name="T4" fmla="*/ 34 w 36"/>
                <a:gd name="T5" fmla="*/ 17 h 17"/>
                <a:gd name="T6" fmla="*/ 0 w 36"/>
                <a:gd name="T7" fmla="*/ 14 h 17"/>
                <a:gd name="T8" fmla="*/ 2 w 36"/>
                <a:gd name="T9" fmla="*/ 0 h 17"/>
                <a:gd name="T10" fmla="*/ 0 60000 65536"/>
                <a:gd name="T11" fmla="*/ 0 60000 65536"/>
                <a:gd name="T12" fmla="*/ 0 60000 65536"/>
                <a:gd name="T13" fmla="*/ 0 60000 65536"/>
                <a:gd name="T14" fmla="*/ 0 60000 65536"/>
                <a:gd name="T15" fmla="*/ 0 w 36"/>
                <a:gd name="T16" fmla="*/ 0 h 17"/>
                <a:gd name="T17" fmla="*/ 36 w 36"/>
                <a:gd name="T18" fmla="*/ 17 h 17"/>
              </a:gdLst>
              <a:ahLst/>
              <a:cxnLst>
                <a:cxn ang="T10">
                  <a:pos x="T0" y="T1"/>
                </a:cxn>
                <a:cxn ang="T11">
                  <a:pos x="T2" y="T3"/>
                </a:cxn>
                <a:cxn ang="T12">
                  <a:pos x="T4" y="T5"/>
                </a:cxn>
                <a:cxn ang="T13">
                  <a:pos x="T6" y="T7"/>
                </a:cxn>
                <a:cxn ang="T14">
                  <a:pos x="T8" y="T9"/>
                </a:cxn>
              </a:cxnLst>
              <a:rect l="T15" t="T16" r="T17" b="T18"/>
              <a:pathLst>
                <a:path w="36" h="17">
                  <a:moveTo>
                    <a:pt x="2" y="0"/>
                  </a:moveTo>
                  <a:lnTo>
                    <a:pt x="36" y="3"/>
                  </a:lnTo>
                  <a:lnTo>
                    <a:pt x="34" y="17"/>
                  </a:lnTo>
                  <a:lnTo>
                    <a:pt x="0" y="14"/>
                  </a:lnTo>
                  <a:lnTo>
                    <a:pt x="2" y="0"/>
                  </a:lnTo>
                  <a:close/>
                </a:path>
              </a:pathLst>
            </a:custGeom>
            <a:solidFill>
              <a:srgbClr val="000000"/>
            </a:solidFill>
            <a:ln w="9525">
              <a:noFill/>
              <a:round/>
              <a:headEnd/>
              <a:tailEnd/>
            </a:ln>
          </p:spPr>
          <p:txBody>
            <a:bodyPr/>
            <a:lstStyle/>
            <a:p>
              <a:endParaRPr lang="en-US"/>
            </a:p>
          </p:txBody>
        </p:sp>
        <p:sp>
          <p:nvSpPr>
            <p:cNvPr id="57413" name="Freeform 65"/>
            <p:cNvSpPr>
              <a:spLocks/>
            </p:cNvSpPr>
            <p:nvPr/>
          </p:nvSpPr>
          <p:spPr bwMode="auto">
            <a:xfrm>
              <a:off x="1387" y="2458"/>
              <a:ext cx="10" cy="12"/>
            </a:xfrm>
            <a:custGeom>
              <a:avLst/>
              <a:gdLst>
                <a:gd name="T0" fmla="*/ 0 w 10"/>
                <a:gd name="T1" fmla="*/ 0 h 12"/>
                <a:gd name="T2" fmla="*/ 2 w 10"/>
                <a:gd name="T3" fmla="*/ 0 h 12"/>
                <a:gd name="T4" fmla="*/ 10 w 10"/>
                <a:gd name="T5" fmla="*/ 12 h 12"/>
                <a:gd name="T6" fmla="*/ 8 w 10"/>
                <a:gd name="T7" fmla="*/ 12 h 12"/>
                <a:gd name="T8" fmla="*/ 0 w 10"/>
                <a:gd name="T9" fmla="*/ 0 h 12"/>
                <a:gd name="T10" fmla="*/ 0 60000 65536"/>
                <a:gd name="T11" fmla="*/ 0 60000 65536"/>
                <a:gd name="T12" fmla="*/ 0 60000 65536"/>
                <a:gd name="T13" fmla="*/ 0 60000 65536"/>
                <a:gd name="T14" fmla="*/ 0 60000 65536"/>
                <a:gd name="T15" fmla="*/ 0 w 10"/>
                <a:gd name="T16" fmla="*/ 0 h 12"/>
                <a:gd name="T17" fmla="*/ 10 w 10"/>
                <a:gd name="T18" fmla="*/ 12 h 12"/>
              </a:gdLst>
              <a:ahLst/>
              <a:cxnLst>
                <a:cxn ang="T10">
                  <a:pos x="T0" y="T1"/>
                </a:cxn>
                <a:cxn ang="T11">
                  <a:pos x="T2" y="T3"/>
                </a:cxn>
                <a:cxn ang="T12">
                  <a:pos x="T4" y="T5"/>
                </a:cxn>
                <a:cxn ang="T13">
                  <a:pos x="T6" y="T7"/>
                </a:cxn>
                <a:cxn ang="T14">
                  <a:pos x="T8" y="T9"/>
                </a:cxn>
              </a:cxnLst>
              <a:rect l="T15" t="T16" r="T17" b="T18"/>
              <a:pathLst>
                <a:path w="10" h="12">
                  <a:moveTo>
                    <a:pt x="0" y="0"/>
                  </a:moveTo>
                  <a:lnTo>
                    <a:pt x="2" y="0"/>
                  </a:lnTo>
                  <a:lnTo>
                    <a:pt x="10" y="12"/>
                  </a:lnTo>
                  <a:lnTo>
                    <a:pt x="8" y="12"/>
                  </a:lnTo>
                  <a:lnTo>
                    <a:pt x="0" y="0"/>
                  </a:lnTo>
                  <a:close/>
                </a:path>
              </a:pathLst>
            </a:custGeom>
            <a:solidFill>
              <a:srgbClr val="000000"/>
            </a:solidFill>
            <a:ln w="9525">
              <a:noFill/>
              <a:round/>
              <a:headEnd/>
              <a:tailEnd/>
            </a:ln>
          </p:spPr>
          <p:txBody>
            <a:bodyPr/>
            <a:lstStyle/>
            <a:p>
              <a:endParaRPr lang="en-US"/>
            </a:p>
          </p:txBody>
        </p:sp>
        <p:sp>
          <p:nvSpPr>
            <p:cNvPr id="57414" name="Freeform 66"/>
            <p:cNvSpPr>
              <a:spLocks/>
            </p:cNvSpPr>
            <p:nvPr/>
          </p:nvSpPr>
          <p:spPr bwMode="auto">
            <a:xfrm>
              <a:off x="1454" y="2426"/>
              <a:ext cx="39" cy="23"/>
            </a:xfrm>
            <a:custGeom>
              <a:avLst/>
              <a:gdLst>
                <a:gd name="T0" fmla="*/ 0 w 39"/>
                <a:gd name="T1" fmla="*/ 10 h 23"/>
                <a:gd name="T2" fmla="*/ 33 w 39"/>
                <a:gd name="T3" fmla="*/ 0 h 23"/>
                <a:gd name="T4" fmla="*/ 39 w 39"/>
                <a:gd name="T5" fmla="*/ 13 h 23"/>
                <a:gd name="T6" fmla="*/ 7 w 39"/>
                <a:gd name="T7" fmla="*/ 23 h 23"/>
                <a:gd name="T8" fmla="*/ 0 w 39"/>
                <a:gd name="T9" fmla="*/ 10 h 23"/>
                <a:gd name="T10" fmla="*/ 0 60000 65536"/>
                <a:gd name="T11" fmla="*/ 0 60000 65536"/>
                <a:gd name="T12" fmla="*/ 0 60000 65536"/>
                <a:gd name="T13" fmla="*/ 0 60000 65536"/>
                <a:gd name="T14" fmla="*/ 0 60000 65536"/>
                <a:gd name="T15" fmla="*/ 0 w 39"/>
                <a:gd name="T16" fmla="*/ 0 h 23"/>
                <a:gd name="T17" fmla="*/ 39 w 39"/>
                <a:gd name="T18" fmla="*/ 23 h 23"/>
              </a:gdLst>
              <a:ahLst/>
              <a:cxnLst>
                <a:cxn ang="T10">
                  <a:pos x="T0" y="T1"/>
                </a:cxn>
                <a:cxn ang="T11">
                  <a:pos x="T2" y="T3"/>
                </a:cxn>
                <a:cxn ang="T12">
                  <a:pos x="T4" y="T5"/>
                </a:cxn>
                <a:cxn ang="T13">
                  <a:pos x="T6" y="T7"/>
                </a:cxn>
                <a:cxn ang="T14">
                  <a:pos x="T8" y="T9"/>
                </a:cxn>
              </a:cxnLst>
              <a:rect l="T15" t="T16" r="T17" b="T18"/>
              <a:pathLst>
                <a:path w="39" h="23">
                  <a:moveTo>
                    <a:pt x="0" y="10"/>
                  </a:moveTo>
                  <a:lnTo>
                    <a:pt x="33" y="0"/>
                  </a:lnTo>
                  <a:lnTo>
                    <a:pt x="39" y="13"/>
                  </a:lnTo>
                  <a:lnTo>
                    <a:pt x="7" y="23"/>
                  </a:lnTo>
                  <a:lnTo>
                    <a:pt x="0" y="10"/>
                  </a:lnTo>
                  <a:close/>
                </a:path>
              </a:pathLst>
            </a:custGeom>
            <a:solidFill>
              <a:srgbClr val="000000"/>
            </a:solidFill>
            <a:ln w="9525">
              <a:noFill/>
              <a:round/>
              <a:headEnd/>
              <a:tailEnd/>
            </a:ln>
          </p:spPr>
          <p:txBody>
            <a:bodyPr/>
            <a:lstStyle/>
            <a:p>
              <a:endParaRPr lang="en-US"/>
            </a:p>
          </p:txBody>
        </p:sp>
        <p:sp>
          <p:nvSpPr>
            <p:cNvPr id="57415" name="Freeform 67"/>
            <p:cNvSpPr>
              <a:spLocks/>
            </p:cNvSpPr>
            <p:nvPr/>
          </p:nvSpPr>
          <p:spPr bwMode="auto">
            <a:xfrm>
              <a:off x="1552" y="2393"/>
              <a:ext cx="39" cy="25"/>
            </a:xfrm>
            <a:custGeom>
              <a:avLst/>
              <a:gdLst>
                <a:gd name="T0" fmla="*/ 0 w 39"/>
                <a:gd name="T1" fmla="*/ 12 h 25"/>
                <a:gd name="T2" fmla="*/ 32 w 39"/>
                <a:gd name="T3" fmla="*/ 0 h 25"/>
                <a:gd name="T4" fmla="*/ 39 w 39"/>
                <a:gd name="T5" fmla="*/ 13 h 25"/>
                <a:gd name="T6" fmla="*/ 6 w 39"/>
                <a:gd name="T7" fmla="*/ 25 h 25"/>
                <a:gd name="T8" fmla="*/ 0 w 39"/>
                <a:gd name="T9" fmla="*/ 12 h 25"/>
                <a:gd name="T10" fmla="*/ 0 60000 65536"/>
                <a:gd name="T11" fmla="*/ 0 60000 65536"/>
                <a:gd name="T12" fmla="*/ 0 60000 65536"/>
                <a:gd name="T13" fmla="*/ 0 60000 65536"/>
                <a:gd name="T14" fmla="*/ 0 60000 65536"/>
                <a:gd name="T15" fmla="*/ 0 w 39"/>
                <a:gd name="T16" fmla="*/ 0 h 25"/>
                <a:gd name="T17" fmla="*/ 39 w 39"/>
                <a:gd name="T18" fmla="*/ 25 h 25"/>
              </a:gdLst>
              <a:ahLst/>
              <a:cxnLst>
                <a:cxn ang="T10">
                  <a:pos x="T0" y="T1"/>
                </a:cxn>
                <a:cxn ang="T11">
                  <a:pos x="T2" y="T3"/>
                </a:cxn>
                <a:cxn ang="T12">
                  <a:pos x="T4" y="T5"/>
                </a:cxn>
                <a:cxn ang="T13">
                  <a:pos x="T6" y="T7"/>
                </a:cxn>
                <a:cxn ang="T14">
                  <a:pos x="T8" y="T9"/>
                </a:cxn>
              </a:cxnLst>
              <a:rect l="T15" t="T16" r="T17" b="T18"/>
              <a:pathLst>
                <a:path w="39" h="25">
                  <a:moveTo>
                    <a:pt x="0" y="12"/>
                  </a:moveTo>
                  <a:lnTo>
                    <a:pt x="32" y="0"/>
                  </a:lnTo>
                  <a:lnTo>
                    <a:pt x="39" y="13"/>
                  </a:lnTo>
                  <a:lnTo>
                    <a:pt x="6" y="25"/>
                  </a:lnTo>
                  <a:lnTo>
                    <a:pt x="0" y="12"/>
                  </a:lnTo>
                  <a:close/>
                </a:path>
              </a:pathLst>
            </a:custGeom>
            <a:solidFill>
              <a:srgbClr val="000000"/>
            </a:solidFill>
            <a:ln w="9525">
              <a:noFill/>
              <a:round/>
              <a:headEnd/>
              <a:tailEnd/>
            </a:ln>
          </p:spPr>
          <p:txBody>
            <a:bodyPr/>
            <a:lstStyle/>
            <a:p>
              <a:endParaRPr lang="en-US"/>
            </a:p>
          </p:txBody>
        </p:sp>
        <p:sp>
          <p:nvSpPr>
            <p:cNvPr id="57416" name="Freeform 68"/>
            <p:cNvSpPr>
              <a:spLocks/>
            </p:cNvSpPr>
            <p:nvPr/>
          </p:nvSpPr>
          <p:spPr bwMode="auto">
            <a:xfrm>
              <a:off x="1650" y="2362"/>
              <a:ext cx="38" cy="23"/>
            </a:xfrm>
            <a:custGeom>
              <a:avLst/>
              <a:gdLst>
                <a:gd name="T0" fmla="*/ 0 w 38"/>
                <a:gd name="T1" fmla="*/ 10 h 23"/>
                <a:gd name="T2" fmla="*/ 32 w 38"/>
                <a:gd name="T3" fmla="*/ 0 h 23"/>
                <a:gd name="T4" fmla="*/ 38 w 38"/>
                <a:gd name="T5" fmla="*/ 13 h 23"/>
                <a:gd name="T6" fmla="*/ 6 w 38"/>
                <a:gd name="T7" fmla="*/ 23 h 23"/>
                <a:gd name="T8" fmla="*/ 0 w 38"/>
                <a:gd name="T9" fmla="*/ 10 h 23"/>
                <a:gd name="T10" fmla="*/ 0 60000 65536"/>
                <a:gd name="T11" fmla="*/ 0 60000 65536"/>
                <a:gd name="T12" fmla="*/ 0 60000 65536"/>
                <a:gd name="T13" fmla="*/ 0 60000 65536"/>
                <a:gd name="T14" fmla="*/ 0 60000 65536"/>
                <a:gd name="T15" fmla="*/ 0 w 38"/>
                <a:gd name="T16" fmla="*/ 0 h 23"/>
                <a:gd name="T17" fmla="*/ 38 w 38"/>
                <a:gd name="T18" fmla="*/ 23 h 23"/>
              </a:gdLst>
              <a:ahLst/>
              <a:cxnLst>
                <a:cxn ang="T10">
                  <a:pos x="T0" y="T1"/>
                </a:cxn>
                <a:cxn ang="T11">
                  <a:pos x="T2" y="T3"/>
                </a:cxn>
                <a:cxn ang="T12">
                  <a:pos x="T4" y="T5"/>
                </a:cxn>
                <a:cxn ang="T13">
                  <a:pos x="T6" y="T7"/>
                </a:cxn>
                <a:cxn ang="T14">
                  <a:pos x="T8" y="T9"/>
                </a:cxn>
              </a:cxnLst>
              <a:rect l="T15" t="T16" r="T17" b="T18"/>
              <a:pathLst>
                <a:path w="38" h="23">
                  <a:moveTo>
                    <a:pt x="0" y="10"/>
                  </a:moveTo>
                  <a:lnTo>
                    <a:pt x="32" y="0"/>
                  </a:lnTo>
                  <a:lnTo>
                    <a:pt x="38" y="13"/>
                  </a:lnTo>
                  <a:lnTo>
                    <a:pt x="6" y="23"/>
                  </a:lnTo>
                  <a:lnTo>
                    <a:pt x="0" y="10"/>
                  </a:lnTo>
                  <a:close/>
                </a:path>
              </a:pathLst>
            </a:custGeom>
            <a:solidFill>
              <a:srgbClr val="000000"/>
            </a:solidFill>
            <a:ln w="9525">
              <a:noFill/>
              <a:round/>
              <a:headEnd/>
              <a:tailEnd/>
            </a:ln>
          </p:spPr>
          <p:txBody>
            <a:bodyPr/>
            <a:lstStyle/>
            <a:p>
              <a:endParaRPr lang="en-US"/>
            </a:p>
          </p:txBody>
        </p:sp>
        <p:sp>
          <p:nvSpPr>
            <p:cNvPr id="57417" name="Freeform 69"/>
            <p:cNvSpPr>
              <a:spLocks/>
            </p:cNvSpPr>
            <p:nvPr/>
          </p:nvSpPr>
          <p:spPr bwMode="auto">
            <a:xfrm>
              <a:off x="1747" y="2330"/>
              <a:ext cx="39" cy="23"/>
            </a:xfrm>
            <a:custGeom>
              <a:avLst/>
              <a:gdLst>
                <a:gd name="T0" fmla="*/ 0 w 39"/>
                <a:gd name="T1" fmla="*/ 10 h 23"/>
                <a:gd name="T2" fmla="*/ 33 w 39"/>
                <a:gd name="T3" fmla="*/ 0 h 23"/>
                <a:gd name="T4" fmla="*/ 39 w 39"/>
                <a:gd name="T5" fmla="*/ 13 h 23"/>
                <a:gd name="T6" fmla="*/ 6 w 39"/>
                <a:gd name="T7" fmla="*/ 23 h 23"/>
                <a:gd name="T8" fmla="*/ 0 w 39"/>
                <a:gd name="T9" fmla="*/ 10 h 23"/>
                <a:gd name="T10" fmla="*/ 0 60000 65536"/>
                <a:gd name="T11" fmla="*/ 0 60000 65536"/>
                <a:gd name="T12" fmla="*/ 0 60000 65536"/>
                <a:gd name="T13" fmla="*/ 0 60000 65536"/>
                <a:gd name="T14" fmla="*/ 0 60000 65536"/>
                <a:gd name="T15" fmla="*/ 0 w 39"/>
                <a:gd name="T16" fmla="*/ 0 h 23"/>
                <a:gd name="T17" fmla="*/ 39 w 39"/>
                <a:gd name="T18" fmla="*/ 23 h 23"/>
              </a:gdLst>
              <a:ahLst/>
              <a:cxnLst>
                <a:cxn ang="T10">
                  <a:pos x="T0" y="T1"/>
                </a:cxn>
                <a:cxn ang="T11">
                  <a:pos x="T2" y="T3"/>
                </a:cxn>
                <a:cxn ang="T12">
                  <a:pos x="T4" y="T5"/>
                </a:cxn>
                <a:cxn ang="T13">
                  <a:pos x="T6" y="T7"/>
                </a:cxn>
                <a:cxn ang="T14">
                  <a:pos x="T8" y="T9"/>
                </a:cxn>
              </a:cxnLst>
              <a:rect l="T15" t="T16" r="T17" b="T18"/>
              <a:pathLst>
                <a:path w="39" h="23">
                  <a:moveTo>
                    <a:pt x="0" y="10"/>
                  </a:moveTo>
                  <a:lnTo>
                    <a:pt x="33" y="0"/>
                  </a:lnTo>
                  <a:lnTo>
                    <a:pt x="39" y="13"/>
                  </a:lnTo>
                  <a:lnTo>
                    <a:pt x="6" y="23"/>
                  </a:lnTo>
                  <a:lnTo>
                    <a:pt x="0" y="10"/>
                  </a:lnTo>
                  <a:close/>
                </a:path>
              </a:pathLst>
            </a:custGeom>
            <a:solidFill>
              <a:srgbClr val="000000"/>
            </a:solidFill>
            <a:ln w="9525">
              <a:noFill/>
              <a:round/>
              <a:headEnd/>
              <a:tailEnd/>
            </a:ln>
          </p:spPr>
          <p:txBody>
            <a:bodyPr/>
            <a:lstStyle/>
            <a:p>
              <a:endParaRPr lang="en-US"/>
            </a:p>
          </p:txBody>
        </p:sp>
        <p:sp>
          <p:nvSpPr>
            <p:cNvPr id="57418" name="Freeform 70"/>
            <p:cNvSpPr>
              <a:spLocks/>
            </p:cNvSpPr>
            <p:nvPr/>
          </p:nvSpPr>
          <p:spPr bwMode="auto">
            <a:xfrm>
              <a:off x="1845" y="2297"/>
              <a:ext cx="38" cy="24"/>
            </a:xfrm>
            <a:custGeom>
              <a:avLst/>
              <a:gdLst>
                <a:gd name="T0" fmla="*/ 0 w 38"/>
                <a:gd name="T1" fmla="*/ 11 h 24"/>
                <a:gd name="T2" fmla="*/ 32 w 38"/>
                <a:gd name="T3" fmla="*/ 0 h 24"/>
                <a:gd name="T4" fmla="*/ 38 w 38"/>
                <a:gd name="T5" fmla="*/ 13 h 24"/>
                <a:gd name="T6" fmla="*/ 6 w 38"/>
                <a:gd name="T7" fmla="*/ 24 h 24"/>
                <a:gd name="T8" fmla="*/ 0 w 38"/>
                <a:gd name="T9" fmla="*/ 11 h 24"/>
                <a:gd name="T10" fmla="*/ 0 60000 65536"/>
                <a:gd name="T11" fmla="*/ 0 60000 65536"/>
                <a:gd name="T12" fmla="*/ 0 60000 65536"/>
                <a:gd name="T13" fmla="*/ 0 60000 65536"/>
                <a:gd name="T14" fmla="*/ 0 60000 65536"/>
                <a:gd name="T15" fmla="*/ 0 w 38"/>
                <a:gd name="T16" fmla="*/ 0 h 24"/>
                <a:gd name="T17" fmla="*/ 38 w 38"/>
                <a:gd name="T18" fmla="*/ 24 h 24"/>
              </a:gdLst>
              <a:ahLst/>
              <a:cxnLst>
                <a:cxn ang="T10">
                  <a:pos x="T0" y="T1"/>
                </a:cxn>
                <a:cxn ang="T11">
                  <a:pos x="T2" y="T3"/>
                </a:cxn>
                <a:cxn ang="T12">
                  <a:pos x="T4" y="T5"/>
                </a:cxn>
                <a:cxn ang="T13">
                  <a:pos x="T6" y="T7"/>
                </a:cxn>
                <a:cxn ang="T14">
                  <a:pos x="T8" y="T9"/>
                </a:cxn>
              </a:cxnLst>
              <a:rect l="T15" t="T16" r="T17" b="T18"/>
              <a:pathLst>
                <a:path w="38" h="24">
                  <a:moveTo>
                    <a:pt x="0" y="11"/>
                  </a:moveTo>
                  <a:lnTo>
                    <a:pt x="32" y="0"/>
                  </a:lnTo>
                  <a:lnTo>
                    <a:pt x="38" y="13"/>
                  </a:lnTo>
                  <a:lnTo>
                    <a:pt x="6" y="24"/>
                  </a:lnTo>
                  <a:lnTo>
                    <a:pt x="0" y="11"/>
                  </a:lnTo>
                  <a:close/>
                </a:path>
              </a:pathLst>
            </a:custGeom>
            <a:solidFill>
              <a:srgbClr val="000000"/>
            </a:solidFill>
            <a:ln w="9525">
              <a:noFill/>
              <a:round/>
              <a:headEnd/>
              <a:tailEnd/>
            </a:ln>
          </p:spPr>
          <p:txBody>
            <a:bodyPr/>
            <a:lstStyle/>
            <a:p>
              <a:endParaRPr lang="en-US"/>
            </a:p>
          </p:txBody>
        </p:sp>
        <p:sp>
          <p:nvSpPr>
            <p:cNvPr id="57419" name="Freeform 71"/>
            <p:cNvSpPr>
              <a:spLocks/>
            </p:cNvSpPr>
            <p:nvPr/>
          </p:nvSpPr>
          <p:spPr bwMode="auto">
            <a:xfrm>
              <a:off x="1942" y="2275"/>
              <a:ext cx="10" cy="14"/>
            </a:xfrm>
            <a:custGeom>
              <a:avLst/>
              <a:gdLst>
                <a:gd name="T0" fmla="*/ 0 w 10"/>
                <a:gd name="T1" fmla="*/ 1 h 14"/>
                <a:gd name="T2" fmla="*/ 4 w 10"/>
                <a:gd name="T3" fmla="*/ 0 h 14"/>
                <a:gd name="T4" fmla="*/ 10 w 10"/>
                <a:gd name="T5" fmla="*/ 13 h 14"/>
                <a:gd name="T6" fmla="*/ 6 w 10"/>
                <a:gd name="T7" fmla="*/ 14 h 14"/>
                <a:gd name="T8" fmla="*/ 0 w 10"/>
                <a:gd name="T9" fmla="*/ 1 h 14"/>
                <a:gd name="T10" fmla="*/ 0 60000 65536"/>
                <a:gd name="T11" fmla="*/ 0 60000 65536"/>
                <a:gd name="T12" fmla="*/ 0 60000 65536"/>
                <a:gd name="T13" fmla="*/ 0 60000 65536"/>
                <a:gd name="T14" fmla="*/ 0 60000 65536"/>
                <a:gd name="T15" fmla="*/ 0 w 10"/>
                <a:gd name="T16" fmla="*/ 0 h 14"/>
                <a:gd name="T17" fmla="*/ 10 w 10"/>
                <a:gd name="T18" fmla="*/ 14 h 14"/>
              </a:gdLst>
              <a:ahLst/>
              <a:cxnLst>
                <a:cxn ang="T10">
                  <a:pos x="T0" y="T1"/>
                </a:cxn>
                <a:cxn ang="T11">
                  <a:pos x="T2" y="T3"/>
                </a:cxn>
                <a:cxn ang="T12">
                  <a:pos x="T4" y="T5"/>
                </a:cxn>
                <a:cxn ang="T13">
                  <a:pos x="T6" y="T7"/>
                </a:cxn>
                <a:cxn ang="T14">
                  <a:pos x="T8" y="T9"/>
                </a:cxn>
              </a:cxnLst>
              <a:rect l="T15" t="T16" r="T17" b="T18"/>
              <a:pathLst>
                <a:path w="10" h="14">
                  <a:moveTo>
                    <a:pt x="0" y="1"/>
                  </a:moveTo>
                  <a:lnTo>
                    <a:pt x="4" y="0"/>
                  </a:lnTo>
                  <a:lnTo>
                    <a:pt x="10" y="13"/>
                  </a:lnTo>
                  <a:lnTo>
                    <a:pt x="6" y="14"/>
                  </a:lnTo>
                  <a:lnTo>
                    <a:pt x="0" y="1"/>
                  </a:lnTo>
                  <a:close/>
                </a:path>
              </a:pathLst>
            </a:custGeom>
            <a:solidFill>
              <a:srgbClr val="000000"/>
            </a:solidFill>
            <a:ln w="9525">
              <a:noFill/>
              <a:round/>
              <a:headEnd/>
              <a:tailEnd/>
            </a:ln>
          </p:spPr>
          <p:txBody>
            <a:bodyPr/>
            <a:lstStyle/>
            <a:p>
              <a:endParaRPr lang="en-US"/>
            </a:p>
          </p:txBody>
        </p:sp>
        <p:sp>
          <p:nvSpPr>
            <p:cNvPr id="57420" name="Freeform 72"/>
            <p:cNvSpPr>
              <a:spLocks/>
            </p:cNvSpPr>
            <p:nvPr/>
          </p:nvSpPr>
          <p:spPr bwMode="auto">
            <a:xfrm>
              <a:off x="1947" y="2269"/>
              <a:ext cx="34" cy="19"/>
            </a:xfrm>
            <a:custGeom>
              <a:avLst/>
              <a:gdLst>
                <a:gd name="T0" fmla="*/ 0 w 34"/>
                <a:gd name="T1" fmla="*/ 6 h 19"/>
                <a:gd name="T2" fmla="*/ 31 w 34"/>
                <a:gd name="T3" fmla="*/ 0 h 19"/>
                <a:gd name="T4" fmla="*/ 34 w 34"/>
                <a:gd name="T5" fmla="*/ 14 h 19"/>
                <a:gd name="T6" fmla="*/ 4 w 34"/>
                <a:gd name="T7" fmla="*/ 19 h 19"/>
                <a:gd name="T8" fmla="*/ 0 w 34"/>
                <a:gd name="T9" fmla="*/ 6 h 19"/>
                <a:gd name="T10" fmla="*/ 0 60000 65536"/>
                <a:gd name="T11" fmla="*/ 0 60000 65536"/>
                <a:gd name="T12" fmla="*/ 0 60000 65536"/>
                <a:gd name="T13" fmla="*/ 0 60000 65536"/>
                <a:gd name="T14" fmla="*/ 0 60000 65536"/>
                <a:gd name="T15" fmla="*/ 0 w 34"/>
                <a:gd name="T16" fmla="*/ 0 h 19"/>
                <a:gd name="T17" fmla="*/ 34 w 34"/>
                <a:gd name="T18" fmla="*/ 19 h 19"/>
              </a:gdLst>
              <a:ahLst/>
              <a:cxnLst>
                <a:cxn ang="T10">
                  <a:pos x="T0" y="T1"/>
                </a:cxn>
                <a:cxn ang="T11">
                  <a:pos x="T2" y="T3"/>
                </a:cxn>
                <a:cxn ang="T12">
                  <a:pos x="T4" y="T5"/>
                </a:cxn>
                <a:cxn ang="T13">
                  <a:pos x="T6" y="T7"/>
                </a:cxn>
                <a:cxn ang="T14">
                  <a:pos x="T8" y="T9"/>
                </a:cxn>
              </a:cxnLst>
              <a:rect l="T15" t="T16" r="T17" b="T18"/>
              <a:pathLst>
                <a:path w="34" h="19">
                  <a:moveTo>
                    <a:pt x="0" y="6"/>
                  </a:moveTo>
                  <a:lnTo>
                    <a:pt x="31" y="0"/>
                  </a:lnTo>
                  <a:lnTo>
                    <a:pt x="34" y="14"/>
                  </a:lnTo>
                  <a:lnTo>
                    <a:pt x="4" y="19"/>
                  </a:lnTo>
                  <a:lnTo>
                    <a:pt x="0" y="6"/>
                  </a:lnTo>
                  <a:close/>
                </a:path>
              </a:pathLst>
            </a:custGeom>
            <a:solidFill>
              <a:srgbClr val="000000"/>
            </a:solidFill>
            <a:ln w="9525">
              <a:noFill/>
              <a:round/>
              <a:headEnd/>
              <a:tailEnd/>
            </a:ln>
          </p:spPr>
          <p:txBody>
            <a:bodyPr/>
            <a:lstStyle/>
            <a:p>
              <a:endParaRPr lang="en-US"/>
            </a:p>
          </p:txBody>
        </p:sp>
        <p:sp>
          <p:nvSpPr>
            <p:cNvPr id="57421" name="Freeform 73"/>
            <p:cNvSpPr>
              <a:spLocks/>
            </p:cNvSpPr>
            <p:nvPr/>
          </p:nvSpPr>
          <p:spPr bwMode="auto">
            <a:xfrm>
              <a:off x="2046" y="2253"/>
              <a:ext cx="38" cy="19"/>
            </a:xfrm>
            <a:custGeom>
              <a:avLst/>
              <a:gdLst>
                <a:gd name="T0" fmla="*/ 0 w 38"/>
                <a:gd name="T1" fmla="*/ 5 h 19"/>
                <a:gd name="T2" fmla="*/ 35 w 38"/>
                <a:gd name="T3" fmla="*/ 0 h 19"/>
                <a:gd name="T4" fmla="*/ 38 w 38"/>
                <a:gd name="T5" fmla="*/ 14 h 19"/>
                <a:gd name="T6" fmla="*/ 4 w 38"/>
                <a:gd name="T7" fmla="*/ 19 h 19"/>
                <a:gd name="T8" fmla="*/ 0 w 38"/>
                <a:gd name="T9" fmla="*/ 5 h 19"/>
                <a:gd name="T10" fmla="*/ 0 60000 65536"/>
                <a:gd name="T11" fmla="*/ 0 60000 65536"/>
                <a:gd name="T12" fmla="*/ 0 60000 65536"/>
                <a:gd name="T13" fmla="*/ 0 60000 65536"/>
                <a:gd name="T14" fmla="*/ 0 60000 65536"/>
                <a:gd name="T15" fmla="*/ 0 w 38"/>
                <a:gd name="T16" fmla="*/ 0 h 19"/>
                <a:gd name="T17" fmla="*/ 38 w 38"/>
                <a:gd name="T18" fmla="*/ 19 h 19"/>
              </a:gdLst>
              <a:ahLst/>
              <a:cxnLst>
                <a:cxn ang="T10">
                  <a:pos x="T0" y="T1"/>
                </a:cxn>
                <a:cxn ang="T11">
                  <a:pos x="T2" y="T3"/>
                </a:cxn>
                <a:cxn ang="T12">
                  <a:pos x="T4" y="T5"/>
                </a:cxn>
                <a:cxn ang="T13">
                  <a:pos x="T6" y="T7"/>
                </a:cxn>
                <a:cxn ang="T14">
                  <a:pos x="T8" y="T9"/>
                </a:cxn>
              </a:cxnLst>
              <a:rect l="T15" t="T16" r="T17" b="T18"/>
              <a:pathLst>
                <a:path w="38" h="19">
                  <a:moveTo>
                    <a:pt x="0" y="5"/>
                  </a:moveTo>
                  <a:lnTo>
                    <a:pt x="35" y="0"/>
                  </a:lnTo>
                  <a:lnTo>
                    <a:pt x="38" y="14"/>
                  </a:lnTo>
                  <a:lnTo>
                    <a:pt x="4" y="19"/>
                  </a:lnTo>
                  <a:lnTo>
                    <a:pt x="0" y="5"/>
                  </a:lnTo>
                  <a:close/>
                </a:path>
              </a:pathLst>
            </a:custGeom>
            <a:solidFill>
              <a:srgbClr val="000000"/>
            </a:solidFill>
            <a:ln w="9525">
              <a:noFill/>
              <a:round/>
              <a:headEnd/>
              <a:tailEnd/>
            </a:ln>
          </p:spPr>
          <p:txBody>
            <a:bodyPr/>
            <a:lstStyle/>
            <a:p>
              <a:endParaRPr lang="en-US"/>
            </a:p>
          </p:txBody>
        </p:sp>
        <p:sp>
          <p:nvSpPr>
            <p:cNvPr id="57422" name="Freeform 74"/>
            <p:cNvSpPr>
              <a:spLocks/>
            </p:cNvSpPr>
            <p:nvPr/>
          </p:nvSpPr>
          <p:spPr bwMode="auto">
            <a:xfrm>
              <a:off x="2150" y="2236"/>
              <a:ext cx="38" cy="19"/>
            </a:xfrm>
            <a:custGeom>
              <a:avLst/>
              <a:gdLst>
                <a:gd name="T0" fmla="*/ 0 w 38"/>
                <a:gd name="T1" fmla="*/ 5 h 19"/>
                <a:gd name="T2" fmla="*/ 35 w 38"/>
                <a:gd name="T3" fmla="*/ 0 h 19"/>
                <a:gd name="T4" fmla="*/ 38 w 38"/>
                <a:gd name="T5" fmla="*/ 14 h 19"/>
                <a:gd name="T6" fmla="*/ 4 w 38"/>
                <a:gd name="T7" fmla="*/ 19 h 19"/>
                <a:gd name="T8" fmla="*/ 0 w 38"/>
                <a:gd name="T9" fmla="*/ 5 h 19"/>
                <a:gd name="T10" fmla="*/ 0 60000 65536"/>
                <a:gd name="T11" fmla="*/ 0 60000 65536"/>
                <a:gd name="T12" fmla="*/ 0 60000 65536"/>
                <a:gd name="T13" fmla="*/ 0 60000 65536"/>
                <a:gd name="T14" fmla="*/ 0 60000 65536"/>
                <a:gd name="T15" fmla="*/ 0 w 38"/>
                <a:gd name="T16" fmla="*/ 0 h 19"/>
                <a:gd name="T17" fmla="*/ 38 w 38"/>
                <a:gd name="T18" fmla="*/ 19 h 19"/>
              </a:gdLst>
              <a:ahLst/>
              <a:cxnLst>
                <a:cxn ang="T10">
                  <a:pos x="T0" y="T1"/>
                </a:cxn>
                <a:cxn ang="T11">
                  <a:pos x="T2" y="T3"/>
                </a:cxn>
                <a:cxn ang="T12">
                  <a:pos x="T4" y="T5"/>
                </a:cxn>
                <a:cxn ang="T13">
                  <a:pos x="T6" y="T7"/>
                </a:cxn>
                <a:cxn ang="T14">
                  <a:pos x="T8" y="T9"/>
                </a:cxn>
              </a:cxnLst>
              <a:rect l="T15" t="T16" r="T17" b="T18"/>
              <a:pathLst>
                <a:path w="38" h="19">
                  <a:moveTo>
                    <a:pt x="0" y="5"/>
                  </a:moveTo>
                  <a:lnTo>
                    <a:pt x="35" y="0"/>
                  </a:lnTo>
                  <a:lnTo>
                    <a:pt x="38" y="14"/>
                  </a:lnTo>
                  <a:lnTo>
                    <a:pt x="4" y="19"/>
                  </a:lnTo>
                  <a:lnTo>
                    <a:pt x="0" y="5"/>
                  </a:lnTo>
                  <a:close/>
                </a:path>
              </a:pathLst>
            </a:custGeom>
            <a:solidFill>
              <a:srgbClr val="000000"/>
            </a:solidFill>
            <a:ln w="9525">
              <a:noFill/>
              <a:round/>
              <a:headEnd/>
              <a:tailEnd/>
            </a:ln>
          </p:spPr>
          <p:txBody>
            <a:bodyPr/>
            <a:lstStyle/>
            <a:p>
              <a:endParaRPr lang="en-US"/>
            </a:p>
          </p:txBody>
        </p:sp>
        <p:sp>
          <p:nvSpPr>
            <p:cNvPr id="57423" name="Freeform 75"/>
            <p:cNvSpPr>
              <a:spLocks/>
            </p:cNvSpPr>
            <p:nvPr/>
          </p:nvSpPr>
          <p:spPr bwMode="auto">
            <a:xfrm>
              <a:off x="2253" y="2219"/>
              <a:ext cx="38" cy="19"/>
            </a:xfrm>
            <a:custGeom>
              <a:avLst/>
              <a:gdLst>
                <a:gd name="T0" fmla="*/ 0 w 38"/>
                <a:gd name="T1" fmla="*/ 5 h 19"/>
                <a:gd name="T2" fmla="*/ 35 w 38"/>
                <a:gd name="T3" fmla="*/ 0 h 19"/>
                <a:gd name="T4" fmla="*/ 38 w 38"/>
                <a:gd name="T5" fmla="*/ 14 h 19"/>
                <a:gd name="T6" fmla="*/ 4 w 38"/>
                <a:gd name="T7" fmla="*/ 19 h 19"/>
                <a:gd name="T8" fmla="*/ 0 w 38"/>
                <a:gd name="T9" fmla="*/ 5 h 19"/>
                <a:gd name="T10" fmla="*/ 0 60000 65536"/>
                <a:gd name="T11" fmla="*/ 0 60000 65536"/>
                <a:gd name="T12" fmla="*/ 0 60000 65536"/>
                <a:gd name="T13" fmla="*/ 0 60000 65536"/>
                <a:gd name="T14" fmla="*/ 0 60000 65536"/>
                <a:gd name="T15" fmla="*/ 0 w 38"/>
                <a:gd name="T16" fmla="*/ 0 h 19"/>
                <a:gd name="T17" fmla="*/ 38 w 38"/>
                <a:gd name="T18" fmla="*/ 19 h 19"/>
              </a:gdLst>
              <a:ahLst/>
              <a:cxnLst>
                <a:cxn ang="T10">
                  <a:pos x="T0" y="T1"/>
                </a:cxn>
                <a:cxn ang="T11">
                  <a:pos x="T2" y="T3"/>
                </a:cxn>
                <a:cxn ang="T12">
                  <a:pos x="T4" y="T5"/>
                </a:cxn>
                <a:cxn ang="T13">
                  <a:pos x="T6" y="T7"/>
                </a:cxn>
                <a:cxn ang="T14">
                  <a:pos x="T8" y="T9"/>
                </a:cxn>
              </a:cxnLst>
              <a:rect l="T15" t="T16" r="T17" b="T18"/>
              <a:pathLst>
                <a:path w="38" h="19">
                  <a:moveTo>
                    <a:pt x="0" y="5"/>
                  </a:moveTo>
                  <a:lnTo>
                    <a:pt x="35" y="0"/>
                  </a:lnTo>
                  <a:lnTo>
                    <a:pt x="38" y="14"/>
                  </a:lnTo>
                  <a:lnTo>
                    <a:pt x="4" y="19"/>
                  </a:lnTo>
                  <a:lnTo>
                    <a:pt x="0" y="5"/>
                  </a:lnTo>
                  <a:close/>
                </a:path>
              </a:pathLst>
            </a:custGeom>
            <a:solidFill>
              <a:srgbClr val="000000"/>
            </a:solidFill>
            <a:ln w="9525">
              <a:noFill/>
              <a:round/>
              <a:headEnd/>
              <a:tailEnd/>
            </a:ln>
          </p:spPr>
          <p:txBody>
            <a:bodyPr/>
            <a:lstStyle/>
            <a:p>
              <a:endParaRPr lang="en-US"/>
            </a:p>
          </p:txBody>
        </p:sp>
        <p:sp>
          <p:nvSpPr>
            <p:cNvPr id="57424" name="Freeform 76"/>
            <p:cNvSpPr>
              <a:spLocks/>
            </p:cNvSpPr>
            <p:nvPr/>
          </p:nvSpPr>
          <p:spPr bwMode="auto">
            <a:xfrm>
              <a:off x="2356" y="2202"/>
              <a:ext cx="38" cy="19"/>
            </a:xfrm>
            <a:custGeom>
              <a:avLst/>
              <a:gdLst>
                <a:gd name="T0" fmla="*/ 0 w 38"/>
                <a:gd name="T1" fmla="*/ 5 h 19"/>
                <a:gd name="T2" fmla="*/ 35 w 38"/>
                <a:gd name="T3" fmla="*/ 0 h 19"/>
                <a:gd name="T4" fmla="*/ 38 w 38"/>
                <a:gd name="T5" fmla="*/ 13 h 19"/>
                <a:gd name="T6" fmla="*/ 4 w 38"/>
                <a:gd name="T7" fmla="*/ 19 h 19"/>
                <a:gd name="T8" fmla="*/ 0 w 38"/>
                <a:gd name="T9" fmla="*/ 5 h 19"/>
                <a:gd name="T10" fmla="*/ 0 60000 65536"/>
                <a:gd name="T11" fmla="*/ 0 60000 65536"/>
                <a:gd name="T12" fmla="*/ 0 60000 65536"/>
                <a:gd name="T13" fmla="*/ 0 60000 65536"/>
                <a:gd name="T14" fmla="*/ 0 60000 65536"/>
                <a:gd name="T15" fmla="*/ 0 w 38"/>
                <a:gd name="T16" fmla="*/ 0 h 19"/>
                <a:gd name="T17" fmla="*/ 38 w 38"/>
                <a:gd name="T18" fmla="*/ 19 h 19"/>
              </a:gdLst>
              <a:ahLst/>
              <a:cxnLst>
                <a:cxn ang="T10">
                  <a:pos x="T0" y="T1"/>
                </a:cxn>
                <a:cxn ang="T11">
                  <a:pos x="T2" y="T3"/>
                </a:cxn>
                <a:cxn ang="T12">
                  <a:pos x="T4" y="T5"/>
                </a:cxn>
                <a:cxn ang="T13">
                  <a:pos x="T6" y="T7"/>
                </a:cxn>
                <a:cxn ang="T14">
                  <a:pos x="T8" y="T9"/>
                </a:cxn>
              </a:cxnLst>
              <a:rect l="T15" t="T16" r="T17" b="T18"/>
              <a:pathLst>
                <a:path w="38" h="19">
                  <a:moveTo>
                    <a:pt x="0" y="5"/>
                  </a:moveTo>
                  <a:lnTo>
                    <a:pt x="35" y="0"/>
                  </a:lnTo>
                  <a:lnTo>
                    <a:pt x="38" y="13"/>
                  </a:lnTo>
                  <a:lnTo>
                    <a:pt x="4" y="19"/>
                  </a:lnTo>
                  <a:lnTo>
                    <a:pt x="0" y="5"/>
                  </a:lnTo>
                  <a:close/>
                </a:path>
              </a:pathLst>
            </a:custGeom>
            <a:solidFill>
              <a:srgbClr val="000000"/>
            </a:solidFill>
            <a:ln w="9525">
              <a:noFill/>
              <a:round/>
              <a:headEnd/>
              <a:tailEnd/>
            </a:ln>
          </p:spPr>
          <p:txBody>
            <a:bodyPr/>
            <a:lstStyle/>
            <a:p>
              <a:endParaRPr lang="en-US"/>
            </a:p>
          </p:txBody>
        </p:sp>
        <p:sp>
          <p:nvSpPr>
            <p:cNvPr id="57425" name="Freeform 77"/>
            <p:cNvSpPr>
              <a:spLocks/>
            </p:cNvSpPr>
            <p:nvPr/>
          </p:nvSpPr>
          <p:spPr bwMode="auto">
            <a:xfrm>
              <a:off x="2459" y="2184"/>
              <a:ext cx="38" cy="20"/>
            </a:xfrm>
            <a:custGeom>
              <a:avLst/>
              <a:gdLst>
                <a:gd name="T0" fmla="*/ 0 w 38"/>
                <a:gd name="T1" fmla="*/ 6 h 20"/>
                <a:gd name="T2" fmla="*/ 35 w 38"/>
                <a:gd name="T3" fmla="*/ 0 h 20"/>
                <a:gd name="T4" fmla="*/ 38 w 38"/>
                <a:gd name="T5" fmla="*/ 14 h 20"/>
                <a:gd name="T6" fmla="*/ 4 w 38"/>
                <a:gd name="T7" fmla="*/ 20 h 20"/>
                <a:gd name="T8" fmla="*/ 0 w 38"/>
                <a:gd name="T9" fmla="*/ 6 h 20"/>
                <a:gd name="T10" fmla="*/ 0 60000 65536"/>
                <a:gd name="T11" fmla="*/ 0 60000 65536"/>
                <a:gd name="T12" fmla="*/ 0 60000 65536"/>
                <a:gd name="T13" fmla="*/ 0 60000 65536"/>
                <a:gd name="T14" fmla="*/ 0 60000 65536"/>
                <a:gd name="T15" fmla="*/ 0 w 38"/>
                <a:gd name="T16" fmla="*/ 0 h 20"/>
                <a:gd name="T17" fmla="*/ 38 w 38"/>
                <a:gd name="T18" fmla="*/ 20 h 20"/>
              </a:gdLst>
              <a:ahLst/>
              <a:cxnLst>
                <a:cxn ang="T10">
                  <a:pos x="T0" y="T1"/>
                </a:cxn>
                <a:cxn ang="T11">
                  <a:pos x="T2" y="T3"/>
                </a:cxn>
                <a:cxn ang="T12">
                  <a:pos x="T4" y="T5"/>
                </a:cxn>
                <a:cxn ang="T13">
                  <a:pos x="T6" y="T7"/>
                </a:cxn>
                <a:cxn ang="T14">
                  <a:pos x="T8" y="T9"/>
                </a:cxn>
              </a:cxnLst>
              <a:rect l="T15" t="T16" r="T17" b="T18"/>
              <a:pathLst>
                <a:path w="38" h="20">
                  <a:moveTo>
                    <a:pt x="0" y="6"/>
                  </a:moveTo>
                  <a:lnTo>
                    <a:pt x="35" y="0"/>
                  </a:lnTo>
                  <a:lnTo>
                    <a:pt x="38" y="14"/>
                  </a:lnTo>
                  <a:lnTo>
                    <a:pt x="4" y="20"/>
                  </a:lnTo>
                  <a:lnTo>
                    <a:pt x="0" y="6"/>
                  </a:lnTo>
                  <a:close/>
                </a:path>
              </a:pathLst>
            </a:custGeom>
            <a:solidFill>
              <a:srgbClr val="000000"/>
            </a:solidFill>
            <a:ln w="9525">
              <a:noFill/>
              <a:round/>
              <a:headEnd/>
              <a:tailEnd/>
            </a:ln>
          </p:spPr>
          <p:txBody>
            <a:bodyPr/>
            <a:lstStyle/>
            <a:p>
              <a:endParaRPr lang="en-US"/>
            </a:p>
          </p:txBody>
        </p:sp>
        <p:sp>
          <p:nvSpPr>
            <p:cNvPr id="57426" name="Freeform 78"/>
            <p:cNvSpPr>
              <a:spLocks/>
            </p:cNvSpPr>
            <p:nvPr/>
          </p:nvSpPr>
          <p:spPr bwMode="auto">
            <a:xfrm>
              <a:off x="2560" y="2160"/>
              <a:ext cx="39" cy="22"/>
            </a:xfrm>
            <a:custGeom>
              <a:avLst/>
              <a:gdLst>
                <a:gd name="T0" fmla="*/ 0 w 39"/>
                <a:gd name="T1" fmla="*/ 9 h 22"/>
                <a:gd name="T2" fmla="*/ 34 w 39"/>
                <a:gd name="T3" fmla="*/ 0 h 22"/>
                <a:gd name="T4" fmla="*/ 39 w 39"/>
                <a:gd name="T5" fmla="*/ 14 h 22"/>
                <a:gd name="T6" fmla="*/ 5 w 39"/>
                <a:gd name="T7" fmla="*/ 22 h 22"/>
                <a:gd name="T8" fmla="*/ 0 w 39"/>
                <a:gd name="T9" fmla="*/ 9 h 22"/>
                <a:gd name="T10" fmla="*/ 0 60000 65536"/>
                <a:gd name="T11" fmla="*/ 0 60000 65536"/>
                <a:gd name="T12" fmla="*/ 0 60000 65536"/>
                <a:gd name="T13" fmla="*/ 0 60000 65536"/>
                <a:gd name="T14" fmla="*/ 0 60000 65536"/>
                <a:gd name="T15" fmla="*/ 0 w 39"/>
                <a:gd name="T16" fmla="*/ 0 h 22"/>
                <a:gd name="T17" fmla="*/ 39 w 39"/>
                <a:gd name="T18" fmla="*/ 22 h 22"/>
              </a:gdLst>
              <a:ahLst/>
              <a:cxnLst>
                <a:cxn ang="T10">
                  <a:pos x="T0" y="T1"/>
                </a:cxn>
                <a:cxn ang="T11">
                  <a:pos x="T2" y="T3"/>
                </a:cxn>
                <a:cxn ang="T12">
                  <a:pos x="T4" y="T5"/>
                </a:cxn>
                <a:cxn ang="T13">
                  <a:pos x="T6" y="T7"/>
                </a:cxn>
                <a:cxn ang="T14">
                  <a:pos x="T8" y="T9"/>
                </a:cxn>
              </a:cxnLst>
              <a:rect l="T15" t="T16" r="T17" b="T18"/>
              <a:pathLst>
                <a:path w="39" h="22">
                  <a:moveTo>
                    <a:pt x="0" y="9"/>
                  </a:moveTo>
                  <a:lnTo>
                    <a:pt x="34" y="0"/>
                  </a:lnTo>
                  <a:lnTo>
                    <a:pt x="39" y="14"/>
                  </a:lnTo>
                  <a:lnTo>
                    <a:pt x="5" y="22"/>
                  </a:lnTo>
                  <a:lnTo>
                    <a:pt x="0" y="9"/>
                  </a:lnTo>
                  <a:close/>
                </a:path>
              </a:pathLst>
            </a:custGeom>
            <a:solidFill>
              <a:srgbClr val="000000"/>
            </a:solidFill>
            <a:ln w="9525">
              <a:noFill/>
              <a:round/>
              <a:headEnd/>
              <a:tailEnd/>
            </a:ln>
          </p:spPr>
          <p:txBody>
            <a:bodyPr/>
            <a:lstStyle/>
            <a:p>
              <a:endParaRPr lang="en-US"/>
            </a:p>
          </p:txBody>
        </p:sp>
        <p:sp>
          <p:nvSpPr>
            <p:cNvPr id="57427" name="Freeform 79"/>
            <p:cNvSpPr>
              <a:spLocks/>
            </p:cNvSpPr>
            <p:nvPr/>
          </p:nvSpPr>
          <p:spPr bwMode="auto">
            <a:xfrm>
              <a:off x="2661" y="2136"/>
              <a:ext cx="39" cy="21"/>
            </a:xfrm>
            <a:custGeom>
              <a:avLst/>
              <a:gdLst>
                <a:gd name="T0" fmla="*/ 0 w 39"/>
                <a:gd name="T1" fmla="*/ 8 h 21"/>
                <a:gd name="T2" fmla="*/ 34 w 39"/>
                <a:gd name="T3" fmla="*/ 0 h 21"/>
                <a:gd name="T4" fmla="*/ 39 w 39"/>
                <a:gd name="T5" fmla="*/ 13 h 21"/>
                <a:gd name="T6" fmla="*/ 5 w 39"/>
                <a:gd name="T7" fmla="*/ 21 h 21"/>
                <a:gd name="T8" fmla="*/ 0 w 39"/>
                <a:gd name="T9" fmla="*/ 8 h 21"/>
                <a:gd name="T10" fmla="*/ 0 60000 65536"/>
                <a:gd name="T11" fmla="*/ 0 60000 65536"/>
                <a:gd name="T12" fmla="*/ 0 60000 65536"/>
                <a:gd name="T13" fmla="*/ 0 60000 65536"/>
                <a:gd name="T14" fmla="*/ 0 60000 65536"/>
                <a:gd name="T15" fmla="*/ 0 w 39"/>
                <a:gd name="T16" fmla="*/ 0 h 21"/>
                <a:gd name="T17" fmla="*/ 39 w 39"/>
                <a:gd name="T18" fmla="*/ 21 h 21"/>
              </a:gdLst>
              <a:ahLst/>
              <a:cxnLst>
                <a:cxn ang="T10">
                  <a:pos x="T0" y="T1"/>
                </a:cxn>
                <a:cxn ang="T11">
                  <a:pos x="T2" y="T3"/>
                </a:cxn>
                <a:cxn ang="T12">
                  <a:pos x="T4" y="T5"/>
                </a:cxn>
                <a:cxn ang="T13">
                  <a:pos x="T6" y="T7"/>
                </a:cxn>
                <a:cxn ang="T14">
                  <a:pos x="T8" y="T9"/>
                </a:cxn>
              </a:cxnLst>
              <a:rect l="T15" t="T16" r="T17" b="T18"/>
              <a:pathLst>
                <a:path w="39" h="21">
                  <a:moveTo>
                    <a:pt x="0" y="8"/>
                  </a:moveTo>
                  <a:lnTo>
                    <a:pt x="34" y="0"/>
                  </a:lnTo>
                  <a:lnTo>
                    <a:pt x="39" y="13"/>
                  </a:lnTo>
                  <a:lnTo>
                    <a:pt x="5" y="21"/>
                  </a:lnTo>
                  <a:lnTo>
                    <a:pt x="0" y="8"/>
                  </a:lnTo>
                  <a:close/>
                </a:path>
              </a:pathLst>
            </a:custGeom>
            <a:solidFill>
              <a:srgbClr val="000000"/>
            </a:solidFill>
            <a:ln w="9525">
              <a:noFill/>
              <a:round/>
              <a:headEnd/>
              <a:tailEnd/>
            </a:ln>
          </p:spPr>
          <p:txBody>
            <a:bodyPr/>
            <a:lstStyle/>
            <a:p>
              <a:endParaRPr lang="en-US"/>
            </a:p>
          </p:txBody>
        </p:sp>
        <p:sp>
          <p:nvSpPr>
            <p:cNvPr id="57428" name="Freeform 80"/>
            <p:cNvSpPr>
              <a:spLocks/>
            </p:cNvSpPr>
            <p:nvPr/>
          </p:nvSpPr>
          <p:spPr bwMode="auto">
            <a:xfrm>
              <a:off x="2762" y="2111"/>
              <a:ext cx="39" cy="22"/>
            </a:xfrm>
            <a:custGeom>
              <a:avLst/>
              <a:gdLst>
                <a:gd name="T0" fmla="*/ 0 w 39"/>
                <a:gd name="T1" fmla="*/ 8 h 22"/>
                <a:gd name="T2" fmla="*/ 34 w 39"/>
                <a:gd name="T3" fmla="*/ 0 h 22"/>
                <a:gd name="T4" fmla="*/ 39 w 39"/>
                <a:gd name="T5" fmla="*/ 13 h 22"/>
                <a:gd name="T6" fmla="*/ 5 w 39"/>
                <a:gd name="T7" fmla="*/ 22 h 22"/>
                <a:gd name="T8" fmla="*/ 0 w 39"/>
                <a:gd name="T9" fmla="*/ 8 h 22"/>
                <a:gd name="T10" fmla="*/ 0 60000 65536"/>
                <a:gd name="T11" fmla="*/ 0 60000 65536"/>
                <a:gd name="T12" fmla="*/ 0 60000 65536"/>
                <a:gd name="T13" fmla="*/ 0 60000 65536"/>
                <a:gd name="T14" fmla="*/ 0 60000 65536"/>
                <a:gd name="T15" fmla="*/ 0 w 39"/>
                <a:gd name="T16" fmla="*/ 0 h 22"/>
                <a:gd name="T17" fmla="*/ 39 w 39"/>
                <a:gd name="T18" fmla="*/ 22 h 22"/>
              </a:gdLst>
              <a:ahLst/>
              <a:cxnLst>
                <a:cxn ang="T10">
                  <a:pos x="T0" y="T1"/>
                </a:cxn>
                <a:cxn ang="T11">
                  <a:pos x="T2" y="T3"/>
                </a:cxn>
                <a:cxn ang="T12">
                  <a:pos x="T4" y="T5"/>
                </a:cxn>
                <a:cxn ang="T13">
                  <a:pos x="T6" y="T7"/>
                </a:cxn>
                <a:cxn ang="T14">
                  <a:pos x="T8" y="T9"/>
                </a:cxn>
              </a:cxnLst>
              <a:rect l="T15" t="T16" r="T17" b="T18"/>
              <a:pathLst>
                <a:path w="39" h="22">
                  <a:moveTo>
                    <a:pt x="0" y="8"/>
                  </a:moveTo>
                  <a:lnTo>
                    <a:pt x="34" y="0"/>
                  </a:lnTo>
                  <a:lnTo>
                    <a:pt x="39" y="13"/>
                  </a:lnTo>
                  <a:lnTo>
                    <a:pt x="5" y="22"/>
                  </a:lnTo>
                  <a:lnTo>
                    <a:pt x="0" y="8"/>
                  </a:lnTo>
                  <a:close/>
                </a:path>
              </a:pathLst>
            </a:custGeom>
            <a:solidFill>
              <a:srgbClr val="000000"/>
            </a:solidFill>
            <a:ln w="9525">
              <a:noFill/>
              <a:round/>
              <a:headEnd/>
              <a:tailEnd/>
            </a:ln>
          </p:spPr>
          <p:txBody>
            <a:bodyPr/>
            <a:lstStyle/>
            <a:p>
              <a:endParaRPr lang="en-US"/>
            </a:p>
          </p:txBody>
        </p:sp>
        <p:sp>
          <p:nvSpPr>
            <p:cNvPr id="57429" name="Freeform 81"/>
            <p:cNvSpPr>
              <a:spLocks/>
            </p:cNvSpPr>
            <p:nvPr/>
          </p:nvSpPr>
          <p:spPr bwMode="auto">
            <a:xfrm>
              <a:off x="2862" y="2086"/>
              <a:ext cx="39" cy="21"/>
            </a:xfrm>
            <a:custGeom>
              <a:avLst/>
              <a:gdLst>
                <a:gd name="T0" fmla="*/ 0 w 39"/>
                <a:gd name="T1" fmla="*/ 8 h 21"/>
                <a:gd name="T2" fmla="*/ 34 w 39"/>
                <a:gd name="T3" fmla="*/ 0 h 21"/>
                <a:gd name="T4" fmla="*/ 39 w 39"/>
                <a:gd name="T5" fmla="*/ 13 h 21"/>
                <a:gd name="T6" fmla="*/ 5 w 39"/>
                <a:gd name="T7" fmla="*/ 21 h 21"/>
                <a:gd name="T8" fmla="*/ 0 w 39"/>
                <a:gd name="T9" fmla="*/ 8 h 21"/>
                <a:gd name="T10" fmla="*/ 0 60000 65536"/>
                <a:gd name="T11" fmla="*/ 0 60000 65536"/>
                <a:gd name="T12" fmla="*/ 0 60000 65536"/>
                <a:gd name="T13" fmla="*/ 0 60000 65536"/>
                <a:gd name="T14" fmla="*/ 0 60000 65536"/>
                <a:gd name="T15" fmla="*/ 0 w 39"/>
                <a:gd name="T16" fmla="*/ 0 h 21"/>
                <a:gd name="T17" fmla="*/ 39 w 39"/>
                <a:gd name="T18" fmla="*/ 21 h 21"/>
              </a:gdLst>
              <a:ahLst/>
              <a:cxnLst>
                <a:cxn ang="T10">
                  <a:pos x="T0" y="T1"/>
                </a:cxn>
                <a:cxn ang="T11">
                  <a:pos x="T2" y="T3"/>
                </a:cxn>
                <a:cxn ang="T12">
                  <a:pos x="T4" y="T5"/>
                </a:cxn>
                <a:cxn ang="T13">
                  <a:pos x="T6" y="T7"/>
                </a:cxn>
                <a:cxn ang="T14">
                  <a:pos x="T8" y="T9"/>
                </a:cxn>
              </a:cxnLst>
              <a:rect l="T15" t="T16" r="T17" b="T18"/>
              <a:pathLst>
                <a:path w="39" h="21">
                  <a:moveTo>
                    <a:pt x="0" y="8"/>
                  </a:moveTo>
                  <a:lnTo>
                    <a:pt x="34" y="0"/>
                  </a:lnTo>
                  <a:lnTo>
                    <a:pt x="39" y="13"/>
                  </a:lnTo>
                  <a:lnTo>
                    <a:pt x="5" y="21"/>
                  </a:lnTo>
                  <a:lnTo>
                    <a:pt x="0" y="8"/>
                  </a:lnTo>
                  <a:close/>
                </a:path>
              </a:pathLst>
            </a:custGeom>
            <a:solidFill>
              <a:srgbClr val="000000"/>
            </a:solidFill>
            <a:ln w="9525">
              <a:noFill/>
              <a:round/>
              <a:headEnd/>
              <a:tailEnd/>
            </a:ln>
          </p:spPr>
          <p:txBody>
            <a:bodyPr/>
            <a:lstStyle/>
            <a:p>
              <a:endParaRPr lang="en-US"/>
            </a:p>
          </p:txBody>
        </p:sp>
        <p:sp>
          <p:nvSpPr>
            <p:cNvPr id="57430" name="Freeform 82"/>
            <p:cNvSpPr>
              <a:spLocks/>
            </p:cNvSpPr>
            <p:nvPr/>
          </p:nvSpPr>
          <p:spPr bwMode="auto">
            <a:xfrm>
              <a:off x="2963" y="2061"/>
              <a:ext cx="39" cy="22"/>
            </a:xfrm>
            <a:custGeom>
              <a:avLst/>
              <a:gdLst>
                <a:gd name="T0" fmla="*/ 0 w 39"/>
                <a:gd name="T1" fmla="*/ 8 h 22"/>
                <a:gd name="T2" fmla="*/ 34 w 39"/>
                <a:gd name="T3" fmla="*/ 0 h 22"/>
                <a:gd name="T4" fmla="*/ 39 w 39"/>
                <a:gd name="T5" fmla="*/ 13 h 22"/>
                <a:gd name="T6" fmla="*/ 5 w 39"/>
                <a:gd name="T7" fmla="*/ 22 h 22"/>
                <a:gd name="T8" fmla="*/ 0 w 39"/>
                <a:gd name="T9" fmla="*/ 8 h 22"/>
                <a:gd name="T10" fmla="*/ 0 60000 65536"/>
                <a:gd name="T11" fmla="*/ 0 60000 65536"/>
                <a:gd name="T12" fmla="*/ 0 60000 65536"/>
                <a:gd name="T13" fmla="*/ 0 60000 65536"/>
                <a:gd name="T14" fmla="*/ 0 60000 65536"/>
                <a:gd name="T15" fmla="*/ 0 w 39"/>
                <a:gd name="T16" fmla="*/ 0 h 22"/>
                <a:gd name="T17" fmla="*/ 39 w 39"/>
                <a:gd name="T18" fmla="*/ 22 h 22"/>
              </a:gdLst>
              <a:ahLst/>
              <a:cxnLst>
                <a:cxn ang="T10">
                  <a:pos x="T0" y="T1"/>
                </a:cxn>
                <a:cxn ang="T11">
                  <a:pos x="T2" y="T3"/>
                </a:cxn>
                <a:cxn ang="T12">
                  <a:pos x="T4" y="T5"/>
                </a:cxn>
                <a:cxn ang="T13">
                  <a:pos x="T6" y="T7"/>
                </a:cxn>
                <a:cxn ang="T14">
                  <a:pos x="T8" y="T9"/>
                </a:cxn>
              </a:cxnLst>
              <a:rect l="T15" t="T16" r="T17" b="T18"/>
              <a:pathLst>
                <a:path w="39" h="22">
                  <a:moveTo>
                    <a:pt x="0" y="8"/>
                  </a:moveTo>
                  <a:lnTo>
                    <a:pt x="34" y="0"/>
                  </a:lnTo>
                  <a:lnTo>
                    <a:pt x="39" y="13"/>
                  </a:lnTo>
                  <a:lnTo>
                    <a:pt x="5" y="22"/>
                  </a:lnTo>
                  <a:lnTo>
                    <a:pt x="0" y="8"/>
                  </a:lnTo>
                  <a:close/>
                </a:path>
              </a:pathLst>
            </a:custGeom>
            <a:solidFill>
              <a:srgbClr val="000000"/>
            </a:solidFill>
            <a:ln w="9525">
              <a:noFill/>
              <a:round/>
              <a:headEnd/>
              <a:tailEnd/>
            </a:ln>
          </p:spPr>
          <p:txBody>
            <a:bodyPr/>
            <a:lstStyle/>
            <a:p>
              <a:endParaRPr lang="en-US"/>
            </a:p>
          </p:txBody>
        </p:sp>
        <p:sp>
          <p:nvSpPr>
            <p:cNvPr id="57431" name="Freeform 83"/>
            <p:cNvSpPr>
              <a:spLocks/>
            </p:cNvSpPr>
            <p:nvPr/>
          </p:nvSpPr>
          <p:spPr bwMode="auto">
            <a:xfrm>
              <a:off x="3065" y="2039"/>
              <a:ext cx="38" cy="20"/>
            </a:xfrm>
            <a:custGeom>
              <a:avLst/>
              <a:gdLst>
                <a:gd name="T0" fmla="*/ 0 w 38"/>
                <a:gd name="T1" fmla="*/ 5 h 20"/>
                <a:gd name="T2" fmla="*/ 34 w 38"/>
                <a:gd name="T3" fmla="*/ 0 h 20"/>
                <a:gd name="T4" fmla="*/ 38 w 38"/>
                <a:gd name="T5" fmla="*/ 14 h 20"/>
                <a:gd name="T6" fmla="*/ 3 w 38"/>
                <a:gd name="T7" fmla="*/ 20 h 20"/>
                <a:gd name="T8" fmla="*/ 0 w 38"/>
                <a:gd name="T9" fmla="*/ 5 h 20"/>
                <a:gd name="T10" fmla="*/ 0 60000 65536"/>
                <a:gd name="T11" fmla="*/ 0 60000 65536"/>
                <a:gd name="T12" fmla="*/ 0 60000 65536"/>
                <a:gd name="T13" fmla="*/ 0 60000 65536"/>
                <a:gd name="T14" fmla="*/ 0 60000 65536"/>
                <a:gd name="T15" fmla="*/ 0 w 38"/>
                <a:gd name="T16" fmla="*/ 0 h 20"/>
                <a:gd name="T17" fmla="*/ 38 w 38"/>
                <a:gd name="T18" fmla="*/ 20 h 20"/>
              </a:gdLst>
              <a:ahLst/>
              <a:cxnLst>
                <a:cxn ang="T10">
                  <a:pos x="T0" y="T1"/>
                </a:cxn>
                <a:cxn ang="T11">
                  <a:pos x="T2" y="T3"/>
                </a:cxn>
                <a:cxn ang="T12">
                  <a:pos x="T4" y="T5"/>
                </a:cxn>
                <a:cxn ang="T13">
                  <a:pos x="T6" y="T7"/>
                </a:cxn>
                <a:cxn ang="T14">
                  <a:pos x="T8" y="T9"/>
                </a:cxn>
              </a:cxnLst>
              <a:rect l="T15" t="T16" r="T17" b="T18"/>
              <a:pathLst>
                <a:path w="38" h="20">
                  <a:moveTo>
                    <a:pt x="0" y="5"/>
                  </a:moveTo>
                  <a:lnTo>
                    <a:pt x="34" y="0"/>
                  </a:lnTo>
                  <a:lnTo>
                    <a:pt x="38" y="14"/>
                  </a:lnTo>
                  <a:lnTo>
                    <a:pt x="3" y="20"/>
                  </a:lnTo>
                  <a:lnTo>
                    <a:pt x="0" y="5"/>
                  </a:lnTo>
                  <a:close/>
                </a:path>
              </a:pathLst>
            </a:custGeom>
            <a:solidFill>
              <a:srgbClr val="000000"/>
            </a:solidFill>
            <a:ln w="9525">
              <a:noFill/>
              <a:round/>
              <a:headEnd/>
              <a:tailEnd/>
            </a:ln>
          </p:spPr>
          <p:txBody>
            <a:bodyPr/>
            <a:lstStyle/>
            <a:p>
              <a:endParaRPr lang="en-US"/>
            </a:p>
          </p:txBody>
        </p:sp>
        <p:sp>
          <p:nvSpPr>
            <p:cNvPr id="57432" name="Freeform 84"/>
            <p:cNvSpPr>
              <a:spLocks/>
            </p:cNvSpPr>
            <p:nvPr/>
          </p:nvSpPr>
          <p:spPr bwMode="auto">
            <a:xfrm>
              <a:off x="3168" y="2022"/>
              <a:ext cx="38" cy="19"/>
            </a:xfrm>
            <a:custGeom>
              <a:avLst/>
              <a:gdLst>
                <a:gd name="T0" fmla="*/ 0 w 38"/>
                <a:gd name="T1" fmla="*/ 5 h 19"/>
                <a:gd name="T2" fmla="*/ 34 w 38"/>
                <a:gd name="T3" fmla="*/ 0 h 19"/>
                <a:gd name="T4" fmla="*/ 38 w 38"/>
                <a:gd name="T5" fmla="*/ 14 h 19"/>
                <a:gd name="T6" fmla="*/ 3 w 38"/>
                <a:gd name="T7" fmla="*/ 19 h 19"/>
                <a:gd name="T8" fmla="*/ 0 w 38"/>
                <a:gd name="T9" fmla="*/ 5 h 19"/>
                <a:gd name="T10" fmla="*/ 0 60000 65536"/>
                <a:gd name="T11" fmla="*/ 0 60000 65536"/>
                <a:gd name="T12" fmla="*/ 0 60000 65536"/>
                <a:gd name="T13" fmla="*/ 0 60000 65536"/>
                <a:gd name="T14" fmla="*/ 0 60000 65536"/>
                <a:gd name="T15" fmla="*/ 0 w 38"/>
                <a:gd name="T16" fmla="*/ 0 h 19"/>
                <a:gd name="T17" fmla="*/ 38 w 38"/>
                <a:gd name="T18" fmla="*/ 19 h 19"/>
              </a:gdLst>
              <a:ahLst/>
              <a:cxnLst>
                <a:cxn ang="T10">
                  <a:pos x="T0" y="T1"/>
                </a:cxn>
                <a:cxn ang="T11">
                  <a:pos x="T2" y="T3"/>
                </a:cxn>
                <a:cxn ang="T12">
                  <a:pos x="T4" y="T5"/>
                </a:cxn>
                <a:cxn ang="T13">
                  <a:pos x="T6" y="T7"/>
                </a:cxn>
                <a:cxn ang="T14">
                  <a:pos x="T8" y="T9"/>
                </a:cxn>
              </a:cxnLst>
              <a:rect l="T15" t="T16" r="T17" b="T18"/>
              <a:pathLst>
                <a:path w="38" h="19">
                  <a:moveTo>
                    <a:pt x="0" y="5"/>
                  </a:moveTo>
                  <a:lnTo>
                    <a:pt x="34" y="0"/>
                  </a:lnTo>
                  <a:lnTo>
                    <a:pt x="38" y="14"/>
                  </a:lnTo>
                  <a:lnTo>
                    <a:pt x="3" y="19"/>
                  </a:lnTo>
                  <a:lnTo>
                    <a:pt x="0" y="5"/>
                  </a:lnTo>
                  <a:close/>
                </a:path>
              </a:pathLst>
            </a:custGeom>
            <a:solidFill>
              <a:srgbClr val="000000"/>
            </a:solidFill>
            <a:ln w="9525">
              <a:noFill/>
              <a:round/>
              <a:headEnd/>
              <a:tailEnd/>
            </a:ln>
          </p:spPr>
          <p:txBody>
            <a:bodyPr/>
            <a:lstStyle/>
            <a:p>
              <a:endParaRPr lang="en-US"/>
            </a:p>
          </p:txBody>
        </p:sp>
        <p:sp>
          <p:nvSpPr>
            <p:cNvPr id="57433" name="Freeform 85"/>
            <p:cNvSpPr>
              <a:spLocks/>
            </p:cNvSpPr>
            <p:nvPr/>
          </p:nvSpPr>
          <p:spPr bwMode="auto">
            <a:xfrm>
              <a:off x="3271" y="2005"/>
              <a:ext cx="38" cy="19"/>
            </a:xfrm>
            <a:custGeom>
              <a:avLst/>
              <a:gdLst>
                <a:gd name="T0" fmla="*/ 0 w 38"/>
                <a:gd name="T1" fmla="*/ 5 h 19"/>
                <a:gd name="T2" fmla="*/ 34 w 38"/>
                <a:gd name="T3" fmla="*/ 0 h 19"/>
                <a:gd name="T4" fmla="*/ 38 w 38"/>
                <a:gd name="T5" fmla="*/ 14 h 19"/>
                <a:gd name="T6" fmla="*/ 3 w 38"/>
                <a:gd name="T7" fmla="*/ 19 h 19"/>
                <a:gd name="T8" fmla="*/ 0 w 38"/>
                <a:gd name="T9" fmla="*/ 5 h 19"/>
                <a:gd name="T10" fmla="*/ 0 60000 65536"/>
                <a:gd name="T11" fmla="*/ 0 60000 65536"/>
                <a:gd name="T12" fmla="*/ 0 60000 65536"/>
                <a:gd name="T13" fmla="*/ 0 60000 65536"/>
                <a:gd name="T14" fmla="*/ 0 60000 65536"/>
                <a:gd name="T15" fmla="*/ 0 w 38"/>
                <a:gd name="T16" fmla="*/ 0 h 19"/>
                <a:gd name="T17" fmla="*/ 38 w 38"/>
                <a:gd name="T18" fmla="*/ 19 h 19"/>
              </a:gdLst>
              <a:ahLst/>
              <a:cxnLst>
                <a:cxn ang="T10">
                  <a:pos x="T0" y="T1"/>
                </a:cxn>
                <a:cxn ang="T11">
                  <a:pos x="T2" y="T3"/>
                </a:cxn>
                <a:cxn ang="T12">
                  <a:pos x="T4" y="T5"/>
                </a:cxn>
                <a:cxn ang="T13">
                  <a:pos x="T6" y="T7"/>
                </a:cxn>
                <a:cxn ang="T14">
                  <a:pos x="T8" y="T9"/>
                </a:cxn>
              </a:cxnLst>
              <a:rect l="T15" t="T16" r="T17" b="T18"/>
              <a:pathLst>
                <a:path w="38" h="19">
                  <a:moveTo>
                    <a:pt x="0" y="5"/>
                  </a:moveTo>
                  <a:lnTo>
                    <a:pt x="34" y="0"/>
                  </a:lnTo>
                  <a:lnTo>
                    <a:pt x="38" y="14"/>
                  </a:lnTo>
                  <a:lnTo>
                    <a:pt x="3" y="19"/>
                  </a:lnTo>
                  <a:lnTo>
                    <a:pt x="0" y="5"/>
                  </a:lnTo>
                  <a:close/>
                </a:path>
              </a:pathLst>
            </a:custGeom>
            <a:solidFill>
              <a:srgbClr val="000000"/>
            </a:solidFill>
            <a:ln w="9525">
              <a:noFill/>
              <a:round/>
              <a:headEnd/>
              <a:tailEnd/>
            </a:ln>
          </p:spPr>
          <p:txBody>
            <a:bodyPr/>
            <a:lstStyle/>
            <a:p>
              <a:endParaRPr lang="en-US"/>
            </a:p>
          </p:txBody>
        </p:sp>
        <p:sp>
          <p:nvSpPr>
            <p:cNvPr id="57434" name="Freeform 86"/>
            <p:cNvSpPr>
              <a:spLocks/>
            </p:cNvSpPr>
            <p:nvPr/>
          </p:nvSpPr>
          <p:spPr bwMode="auto">
            <a:xfrm>
              <a:off x="3375" y="1988"/>
              <a:ext cx="38" cy="19"/>
            </a:xfrm>
            <a:custGeom>
              <a:avLst/>
              <a:gdLst>
                <a:gd name="T0" fmla="*/ 0 w 38"/>
                <a:gd name="T1" fmla="*/ 6 h 19"/>
                <a:gd name="T2" fmla="*/ 34 w 38"/>
                <a:gd name="T3" fmla="*/ 0 h 19"/>
                <a:gd name="T4" fmla="*/ 38 w 38"/>
                <a:gd name="T5" fmla="*/ 13 h 19"/>
                <a:gd name="T6" fmla="*/ 3 w 38"/>
                <a:gd name="T7" fmla="*/ 19 h 19"/>
                <a:gd name="T8" fmla="*/ 0 w 38"/>
                <a:gd name="T9" fmla="*/ 6 h 19"/>
                <a:gd name="T10" fmla="*/ 0 60000 65536"/>
                <a:gd name="T11" fmla="*/ 0 60000 65536"/>
                <a:gd name="T12" fmla="*/ 0 60000 65536"/>
                <a:gd name="T13" fmla="*/ 0 60000 65536"/>
                <a:gd name="T14" fmla="*/ 0 60000 65536"/>
                <a:gd name="T15" fmla="*/ 0 w 38"/>
                <a:gd name="T16" fmla="*/ 0 h 19"/>
                <a:gd name="T17" fmla="*/ 38 w 38"/>
                <a:gd name="T18" fmla="*/ 19 h 19"/>
              </a:gdLst>
              <a:ahLst/>
              <a:cxnLst>
                <a:cxn ang="T10">
                  <a:pos x="T0" y="T1"/>
                </a:cxn>
                <a:cxn ang="T11">
                  <a:pos x="T2" y="T3"/>
                </a:cxn>
                <a:cxn ang="T12">
                  <a:pos x="T4" y="T5"/>
                </a:cxn>
                <a:cxn ang="T13">
                  <a:pos x="T6" y="T7"/>
                </a:cxn>
                <a:cxn ang="T14">
                  <a:pos x="T8" y="T9"/>
                </a:cxn>
              </a:cxnLst>
              <a:rect l="T15" t="T16" r="T17" b="T18"/>
              <a:pathLst>
                <a:path w="38" h="19">
                  <a:moveTo>
                    <a:pt x="0" y="6"/>
                  </a:moveTo>
                  <a:lnTo>
                    <a:pt x="34" y="0"/>
                  </a:lnTo>
                  <a:lnTo>
                    <a:pt x="38" y="13"/>
                  </a:lnTo>
                  <a:lnTo>
                    <a:pt x="3" y="19"/>
                  </a:lnTo>
                  <a:lnTo>
                    <a:pt x="0" y="6"/>
                  </a:lnTo>
                  <a:close/>
                </a:path>
              </a:pathLst>
            </a:custGeom>
            <a:solidFill>
              <a:srgbClr val="000000"/>
            </a:solidFill>
            <a:ln w="9525">
              <a:noFill/>
              <a:round/>
              <a:headEnd/>
              <a:tailEnd/>
            </a:ln>
          </p:spPr>
          <p:txBody>
            <a:bodyPr/>
            <a:lstStyle/>
            <a:p>
              <a:endParaRPr lang="en-US"/>
            </a:p>
          </p:txBody>
        </p:sp>
        <p:sp>
          <p:nvSpPr>
            <p:cNvPr id="57435" name="Freeform 87"/>
            <p:cNvSpPr>
              <a:spLocks/>
            </p:cNvSpPr>
            <p:nvPr/>
          </p:nvSpPr>
          <p:spPr bwMode="auto">
            <a:xfrm>
              <a:off x="3478" y="1971"/>
              <a:ext cx="38" cy="19"/>
            </a:xfrm>
            <a:custGeom>
              <a:avLst/>
              <a:gdLst>
                <a:gd name="T0" fmla="*/ 0 w 38"/>
                <a:gd name="T1" fmla="*/ 6 h 19"/>
                <a:gd name="T2" fmla="*/ 34 w 38"/>
                <a:gd name="T3" fmla="*/ 0 h 19"/>
                <a:gd name="T4" fmla="*/ 38 w 38"/>
                <a:gd name="T5" fmla="*/ 13 h 19"/>
                <a:gd name="T6" fmla="*/ 3 w 38"/>
                <a:gd name="T7" fmla="*/ 19 h 19"/>
                <a:gd name="T8" fmla="*/ 0 w 38"/>
                <a:gd name="T9" fmla="*/ 6 h 19"/>
                <a:gd name="T10" fmla="*/ 0 60000 65536"/>
                <a:gd name="T11" fmla="*/ 0 60000 65536"/>
                <a:gd name="T12" fmla="*/ 0 60000 65536"/>
                <a:gd name="T13" fmla="*/ 0 60000 65536"/>
                <a:gd name="T14" fmla="*/ 0 60000 65536"/>
                <a:gd name="T15" fmla="*/ 0 w 38"/>
                <a:gd name="T16" fmla="*/ 0 h 19"/>
                <a:gd name="T17" fmla="*/ 38 w 38"/>
                <a:gd name="T18" fmla="*/ 19 h 19"/>
              </a:gdLst>
              <a:ahLst/>
              <a:cxnLst>
                <a:cxn ang="T10">
                  <a:pos x="T0" y="T1"/>
                </a:cxn>
                <a:cxn ang="T11">
                  <a:pos x="T2" y="T3"/>
                </a:cxn>
                <a:cxn ang="T12">
                  <a:pos x="T4" y="T5"/>
                </a:cxn>
                <a:cxn ang="T13">
                  <a:pos x="T6" y="T7"/>
                </a:cxn>
                <a:cxn ang="T14">
                  <a:pos x="T8" y="T9"/>
                </a:cxn>
              </a:cxnLst>
              <a:rect l="T15" t="T16" r="T17" b="T18"/>
              <a:pathLst>
                <a:path w="38" h="19">
                  <a:moveTo>
                    <a:pt x="0" y="6"/>
                  </a:moveTo>
                  <a:lnTo>
                    <a:pt x="34" y="0"/>
                  </a:lnTo>
                  <a:lnTo>
                    <a:pt x="38" y="13"/>
                  </a:lnTo>
                  <a:lnTo>
                    <a:pt x="3" y="19"/>
                  </a:lnTo>
                  <a:lnTo>
                    <a:pt x="0" y="6"/>
                  </a:lnTo>
                  <a:close/>
                </a:path>
              </a:pathLst>
            </a:custGeom>
            <a:solidFill>
              <a:srgbClr val="000000"/>
            </a:solidFill>
            <a:ln w="9525">
              <a:noFill/>
              <a:round/>
              <a:headEnd/>
              <a:tailEnd/>
            </a:ln>
          </p:spPr>
          <p:txBody>
            <a:bodyPr/>
            <a:lstStyle/>
            <a:p>
              <a:endParaRPr lang="en-US"/>
            </a:p>
          </p:txBody>
        </p:sp>
        <p:sp>
          <p:nvSpPr>
            <p:cNvPr id="57436" name="Freeform 88"/>
            <p:cNvSpPr>
              <a:spLocks/>
            </p:cNvSpPr>
            <p:nvPr/>
          </p:nvSpPr>
          <p:spPr bwMode="auto">
            <a:xfrm>
              <a:off x="3581" y="1954"/>
              <a:ext cx="38" cy="19"/>
            </a:xfrm>
            <a:custGeom>
              <a:avLst/>
              <a:gdLst>
                <a:gd name="T0" fmla="*/ 0 w 38"/>
                <a:gd name="T1" fmla="*/ 6 h 19"/>
                <a:gd name="T2" fmla="*/ 34 w 38"/>
                <a:gd name="T3" fmla="*/ 0 h 19"/>
                <a:gd name="T4" fmla="*/ 38 w 38"/>
                <a:gd name="T5" fmla="*/ 13 h 19"/>
                <a:gd name="T6" fmla="*/ 3 w 38"/>
                <a:gd name="T7" fmla="*/ 19 h 19"/>
                <a:gd name="T8" fmla="*/ 0 w 38"/>
                <a:gd name="T9" fmla="*/ 6 h 19"/>
                <a:gd name="T10" fmla="*/ 0 60000 65536"/>
                <a:gd name="T11" fmla="*/ 0 60000 65536"/>
                <a:gd name="T12" fmla="*/ 0 60000 65536"/>
                <a:gd name="T13" fmla="*/ 0 60000 65536"/>
                <a:gd name="T14" fmla="*/ 0 60000 65536"/>
                <a:gd name="T15" fmla="*/ 0 w 38"/>
                <a:gd name="T16" fmla="*/ 0 h 19"/>
                <a:gd name="T17" fmla="*/ 38 w 38"/>
                <a:gd name="T18" fmla="*/ 19 h 19"/>
              </a:gdLst>
              <a:ahLst/>
              <a:cxnLst>
                <a:cxn ang="T10">
                  <a:pos x="T0" y="T1"/>
                </a:cxn>
                <a:cxn ang="T11">
                  <a:pos x="T2" y="T3"/>
                </a:cxn>
                <a:cxn ang="T12">
                  <a:pos x="T4" y="T5"/>
                </a:cxn>
                <a:cxn ang="T13">
                  <a:pos x="T6" y="T7"/>
                </a:cxn>
                <a:cxn ang="T14">
                  <a:pos x="T8" y="T9"/>
                </a:cxn>
              </a:cxnLst>
              <a:rect l="T15" t="T16" r="T17" b="T18"/>
              <a:pathLst>
                <a:path w="38" h="19">
                  <a:moveTo>
                    <a:pt x="0" y="6"/>
                  </a:moveTo>
                  <a:lnTo>
                    <a:pt x="34" y="0"/>
                  </a:lnTo>
                  <a:lnTo>
                    <a:pt x="38" y="13"/>
                  </a:lnTo>
                  <a:lnTo>
                    <a:pt x="3" y="19"/>
                  </a:lnTo>
                  <a:lnTo>
                    <a:pt x="0" y="6"/>
                  </a:lnTo>
                  <a:close/>
                </a:path>
              </a:pathLst>
            </a:custGeom>
            <a:solidFill>
              <a:srgbClr val="000000"/>
            </a:solidFill>
            <a:ln w="9525">
              <a:noFill/>
              <a:round/>
              <a:headEnd/>
              <a:tailEnd/>
            </a:ln>
          </p:spPr>
          <p:txBody>
            <a:bodyPr/>
            <a:lstStyle/>
            <a:p>
              <a:endParaRPr lang="en-US"/>
            </a:p>
          </p:txBody>
        </p:sp>
        <p:sp>
          <p:nvSpPr>
            <p:cNvPr id="57437" name="Freeform 89"/>
            <p:cNvSpPr>
              <a:spLocks/>
            </p:cNvSpPr>
            <p:nvPr/>
          </p:nvSpPr>
          <p:spPr bwMode="auto">
            <a:xfrm>
              <a:off x="3670" y="1907"/>
              <a:ext cx="39" cy="28"/>
            </a:xfrm>
            <a:custGeom>
              <a:avLst/>
              <a:gdLst>
                <a:gd name="T0" fmla="*/ 0 w 39"/>
                <a:gd name="T1" fmla="*/ 17 h 28"/>
                <a:gd name="T2" fmla="*/ 28 w 39"/>
                <a:gd name="T3" fmla="*/ 0 h 28"/>
                <a:gd name="T4" fmla="*/ 39 w 39"/>
                <a:gd name="T5" fmla="*/ 11 h 28"/>
                <a:gd name="T6" fmla="*/ 10 w 39"/>
                <a:gd name="T7" fmla="*/ 28 h 28"/>
                <a:gd name="T8" fmla="*/ 0 w 39"/>
                <a:gd name="T9" fmla="*/ 17 h 28"/>
                <a:gd name="T10" fmla="*/ 0 60000 65536"/>
                <a:gd name="T11" fmla="*/ 0 60000 65536"/>
                <a:gd name="T12" fmla="*/ 0 60000 65536"/>
                <a:gd name="T13" fmla="*/ 0 60000 65536"/>
                <a:gd name="T14" fmla="*/ 0 60000 65536"/>
                <a:gd name="T15" fmla="*/ 0 w 39"/>
                <a:gd name="T16" fmla="*/ 0 h 28"/>
                <a:gd name="T17" fmla="*/ 39 w 39"/>
                <a:gd name="T18" fmla="*/ 28 h 28"/>
              </a:gdLst>
              <a:ahLst/>
              <a:cxnLst>
                <a:cxn ang="T10">
                  <a:pos x="T0" y="T1"/>
                </a:cxn>
                <a:cxn ang="T11">
                  <a:pos x="T2" y="T3"/>
                </a:cxn>
                <a:cxn ang="T12">
                  <a:pos x="T4" y="T5"/>
                </a:cxn>
                <a:cxn ang="T13">
                  <a:pos x="T6" y="T7"/>
                </a:cxn>
                <a:cxn ang="T14">
                  <a:pos x="T8" y="T9"/>
                </a:cxn>
              </a:cxnLst>
              <a:rect l="T15" t="T16" r="T17" b="T18"/>
              <a:pathLst>
                <a:path w="39" h="28">
                  <a:moveTo>
                    <a:pt x="0" y="17"/>
                  </a:moveTo>
                  <a:lnTo>
                    <a:pt x="28" y="0"/>
                  </a:lnTo>
                  <a:lnTo>
                    <a:pt x="39" y="11"/>
                  </a:lnTo>
                  <a:lnTo>
                    <a:pt x="10" y="28"/>
                  </a:lnTo>
                  <a:lnTo>
                    <a:pt x="0" y="17"/>
                  </a:lnTo>
                  <a:close/>
                </a:path>
              </a:pathLst>
            </a:custGeom>
            <a:solidFill>
              <a:srgbClr val="000000"/>
            </a:solidFill>
            <a:ln w="9525">
              <a:noFill/>
              <a:round/>
              <a:headEnd/>
              <a:tailEnd/>
            </a:ln>
          </p:spPr>
          <p:txBody>
            <a:bodyPr/>
            <a:lstStyle/>
            <a:p>
              <a:endParaRPr lang="en-US"/>
            </a:p>
          </p:txBody>
        </p:sp>
        <p:sp>
          <p:nvSpPr>
            <p:cNvPr id="57438" name="Freeform 90"/>
            <p:cNvSpPr>
              <a:spLocks/>
            </p:cNvSpPr>
            <p:nvPr/>
          </p:nvSpPr>
          <p:spPr bwMode="auto">
            <a:xfrm>
              <a:off x="3755" y="1858"/>
              <a:ext cx="39" cy="28"/>
            </a:xfrm>
            <a:custGeom>
              <a:avLst/>
              <a:gdLst>
                <a:gd name="T0" fmla="*/ 0 w 39"/>
                <a:gd name="T1" fmla="*/ 16 h 28"/>
                <a:gd name="T2" fmla="*/ 29 w 39"/>
                <a:gd name="T3" fmla="*/ 0 h 28"/>
                <a:gd name="T4" fmla="*/ 39 w 39"/>
                <a:gd name="T5" fmla="*/ 11 h 28"/>
                <a:gd name="T6" fmla="*/ 11 w 39"/>
                <a:gd name="T7" fmla="*/ 28 h 28"/>
                <a:gd name="T8" fmla="*/ 0 w 39"/>
                <a:gd name="T9" fmla="*/ 16 h 28"/>
                <a:gd name="T10" fmla="*/ 0 60000 65536"/>
                <a:gd name="T11" fmla="*/ 0 60000 65536"/>
                <a:gd name="T12" fmla="*/ 0 60000 65536"/>
                <a:gd name="T13" fmla="*/ 0 60000 65536"/>
                <a:gd name="T14" fmla="*/ 0 60000 65536"/>
                <a:gd name="T15" fmla="*/ 0 w 39"/>
                <a:gd name="T16" fmla="*/ 0 h 28"/>
                <a:gd name="T17" fmla="*/ 39 w 39"/>
                <a:gd name="T18" fmla="*/ 28 h 28"/>
              </a:gdLst>
              <a:ahLst/>
              <a:cxnLst>
                <a:cxn ang="T10">
                  <a:pos x="T0" y="T1"/>
                </a:cxn>
                <a:cxn ang="T11">
                  <a:pos x="T2" y="T3"/>
                </a:cxn>
                <a:cxn ang="T12">
                  <a:pos x="T4" y="T5"/>
                </a:cxn>
                <a:cxn ang="T13">
                  <a:pos x="T6" y="T7"/>
                </a:cxn>
                <a:cxn ang="T14">
                  <a:pos x="T8" y="T9"/>
                </a:cxn>
              </a:cxnLst>
              <a:rect l="T15" t="T16" r="T17" b="T18"/>
              <a:pathLst>
                <a:path w="39" h="28">
                  <a:moveTo>
                    <a:pt x="0" y="16"/>
                  </a:moveTo>
                  <a:lnTo>
                    <a:pt x="29" y="0"/>
                  </a:lnTo>
                  <a:lnTo>
                    <a:pt x="39" y="11"/>
                  </a:lnTo>
                  <a:lnTo>
                    <a:pt x="11" y="28"/>
                  </a:lnTo>
                  <a:lnTo>
                    <a:pt x="0" y="16"/>
                  </a:lnTo>
                  <a:close/>
                </a:path>
              </a:pathLst>
            </a:custGeom>
            <a:solidFill>
              <a:srgbClr val="000000"/>
            </a:solidFill>
            <a:ln w="9525">
              <a:noFill/>
              <a:round/>
              <a:headEnd/>
              <a:tailEnd/>
            </a:ln>
          </p:spPr>
          <p:txBody>
            <a:bodyPr/>
            <a:lstStyle/>
            <a:p>
              <a:endParaRPr lang="en-US"/>
            </a:p>
          </p:txBody>
        </p:sp>
        <p:sp>
          <p:nvSpPr>
            <p:cNvPr id="57439" name="Freeform 91"/>
            <p:cNvSpPr>
              <a:spLocks/>
            </p:cNvSpPr>
            <p:nvPr/>
          </p:nvSpPr>
          <p:spPr bwMode="auto">
            <a:xfrm>
              <a:off x="3841" y="1808"/>
              <a:ext cx="39" cy="29"/>
            </a:xfrm>
            <a:custGeom>
              <a:avLst/>
              <a:gdLst>
                <a:gd name="T0" fmla="*/ 0 w 39"/>
                <a:gd name="T1" fmla="*/ 17 h 29"/>
                <a:gd name="T2" fmla="*/ 29 w 39"/>
                <a:gd name="T3" fmla="*/ 0 h 29"/>
                <a:gd name="T4" fmla="*/ 39 w 39"/>
                <a:gd name="T5" fmla="*/ 12 h 29"/>
                <a:gd name="T6" fmla="*/ 10 w 39"/>
                <a:gd name="T7" fmla="*/ 29 h 29"/>
                <a:gd name="T8" fmla="*/ 0 w 39"/>
                <a:gd name="T9" fmla="*/ 17 h 29"/>
                <a:gd name="T10" fmla="*/ 0 60000 65536"/>
                <a:gd name="T11" fmla="*/ 0 60000 65536"/>
                <a:gd name="T12" fmla="*/ 0 60000 65536"/>
                <a:gd name="T13" fmla="*/ 0 60000 65536"/>
                <a:gd name="T14" fmla="*/ 0 60000 65536"/>
                <a:gd name="T15" fmla="*/ 0 w 39"/>
                <a:gd name="T16" fmla="*/ 0 h 29"/>
                <a:gd name="T17" fmla="*/ 39 w 39"/>
                <a:gd name="T18" fmla="*/ 29 h 29"/>
              </a:gdLst>
              <a:ahLst/>
              <a:cxnLst>
                <a:cxn ang="T10">
                  <a:pos x="T0" y="T1"/>
                </a:cxn>
                <a:cxn ang="T11">
                  <a:pos x="T2" y="T3"/>
                </a:cxn>
                <a:cxn ang="T12">
                  <a:pos x="T4" y="T5"/>
                </a:cxn>
                <a:cxn ang="T13">
                  <a:pos x="T6" y="T7"/>
                </a:cxn>
                <a:cxn ang="T14">
                  <a:pos x="T8" y="T9"/>
                </a:cxn>
              </a:cxnLst>
              <a:rect l="T15" t="T16" r="T17" b="T18"/>
              <a:pathLst>
                <a:path w="39" h="29">
                  <a:moveTo>
                    <a:pt x="0" y="17"/>
                  </a:moveTo>
                  <a:lnTo>
                    <a:pt x="29" y="0"/>
                  </a:lnTo>
                  <a:lnTo>
                    <a:pt x="39" y="12"/>
                  </a:lnTo>
                  <a:lnTo>
                    <a:pt x="10" y="29"/>
                  </a:lnTo>
                  <a:lnTo>
                    <a:pt x="0" y="17"/>
                  </a:lnTo>
                  <a:close/>
                </a:path>
              </a:pathLst>
            </a:custGeom>
            <a:solidFill>
              <a:srgbClr val="000000"/>
            </a:solidFill>
            <a:ln w="9525">
              <a:noFill/>
              <a:round/>
              <a:headEnd/>
              <a:tailEnd/>
            </a:ln>
          </p:spPr>
          <p:txBody>
            <a:bodyPr/>
            <a:lstStyle/>
            <a:p>
              <a:endParaRPr lang="en-US"/>
            </a:p>
          </p:txBody>
        </p:sp>
        <p:sp>
          <p:nvSpPr>
            <p:cNvPr id="57440" name="Freeform 92"/>
            <p:cNvSpPr>
              <a:spLocks/>
            </p:cNvSpPr>
            <p:nvPr/>
          </p:nvSpPr>
          <p:spPr bwMode="auto">
            <a:xfrm>
              <a:off x="3927" y="1759"/>
              <a:ext cx="39" cy="28"/>
            </a:xfrm>
            <a:custGeom>
              <a:avLst/>
              <a:gdLst>
                <a:gd name="T0" fmla="*/ 0 w 39"/>
                <a:gd name="T1" fmla="*/ 16 h 28"/>
                <a:gd name="T2" fmla="*/ 29 w 39"/>
                <a:gd name="T3" fmla="*/ 0 h 28"/>
                <a:gd name="T4" fmla="*/ 39 w 39"/>
                <a:gd name="T5" fmla="*/ 11 h 28"/>
                <a:gd name="T6" fmla="*/ 10 w 39"/>
                <a:gd name="T7" fmla="*/ 28 h 28"/>
                <a:gd name="T8" fmla="*/ 0 w 39"/>
                <a:gd name="T9" fmla="*/ 16 h 28"/>
                <a:gd name="T10" fmla="*/ 0 60000 65536"/>
                <a:gd name="T11" fmla="*/ 0 60000 65536"/>
                <a:gd name="T12" fmla="*/ 0 60000 65536"/>
                <a:gd name="T13" fmla="*/ 0 60000 65536"/>
                <a:gd name="T14" fmla="*/ 0 60000 65536"/>
                <a:gd name="T15" fmla="*/ 0 w 39"/>
                <a:gd name="T16" fmla="*/ 0 h 28"/>
                <a:gd name="T17" fmla="*/ 39 w 39"/>
                <a:gd name="T18" fmla="*/ 28 h 28"/>
              </a:gdLst>
              <a:ahLst/>
              <a:cxnLst>
                <a:cxn ang="T10">
                  <a:pos x="T0" y="T1"/>
                </a:cxn>
                <a:cxn ang="T11">
                  <a:pos x="T2" y="T3"/>
                </a:cxn>
                <a:cxn ang="T12">
                  <a:pos x="T4" y="T5"/>
                </a:cxn>
                <a:cxn ang="T13">
                  <a:pos x="T6" y="T7"/>
                </a:cxn>
                <a:cxn ang="T14">
                  <a:pos x="T8" y="T9"/>
                </a:cxn>
              </a:cxnLst>
              <a:rect l="T15" t="T16" r="T17" b="T18"/>
              <a:pathLst>
                <a:path w="39" h="28">
                  <a:moveTo>
                    <a:pt x="0" y="16"/>
                  </a:moveTo>
                  <a:lnTo>
                    <a:pt x="29" y="0"/>
                  </a:lnTo>
                  <a:lnTo>
                    <a:pt x="39" y="11"/>
                  </a:lnTo>
                  <a:lnTo>
                    <a:pt x="10" y="28"/>
                  </a:lnTo>
                  <a:lnTo>
                    <a:pt x="0" y="16"/>
                  </a:lnTo>
                  <a:close/>
                </a:path>
              </a:pathLst>
            </a:custGeom>
            <a:solidFill>
              <a:srgbClr val="000000"/>
            </a:solidFill>
            <a:ln w="9525">
              <a:noFill/>
              <a:round/>
              <a:headEnd/>
              <a:tailEnd/>
            </a:ln>
          </p:spPr>
          <p:txBody>
            <a:bodyPr/>
            <a:lstStyle/>
            <a:p>
              <a:endParaRPr lang="en-US"/>
            </a:p>
          </p:txBody>
        </p:sp>
        <p:sp>
          <p:nvSpPr>
            <p:cNvPr id="57441" name="Freeform 93"/>
            <p:cNvSpPr>
              <a:spLocks/>
            </p:cNvSpPr>
            <p:nvPr/>
          </p:nvSpPr>
          <p:spPr bwMode="auto">
            <a:xfrm>
              <a:off x="4013" y="1710"/>
              <a:ext cx="38" cy="27"/>
            </a:xfrm>
            <a:custGeom>
              <a:avLst/>
              <a:gdLst>
                <a:gd name="T0" fmla="*/ 0 w 38"/>
                <a:gd name="T1" fmla="*/ 16 h 27"/>
                <a:gd name="T2" fmla="*/ 28 w 38"/>
                <a:gd name="T3" fmla="*/ 0 h 27"/>
                <a:gd name="T4" fmla="*/ 38 w 38"/>
                <a:gd name="T5" fmla="*/ 11 h 27"/>
                <a:gd name="T6" fmla="*/ 10 w 38"/>
                <a:gd name="T7" fmla="*/ 27 h 27"/>
                <a:gd name="T8" fmla="*/ 0 w 38"/>
                <a:gd name="T9" fmla="*/ 16 h 27"/>
                <a:gd name="T10" fmla="*/ 0 60000 65536"/>
                <a:gd name="T11" fmla="*/ 0 60000 65536"/>
                <a:gd name="T12" fmla="*/ 0 60000 65536"/>
                <a:gd name="T13" fmla="*/ 0 60000 65536"/>
                <a:gd name="T14" fmla="*/ 0 60000 65536"/>
                <a:gd name="T15" fmla="*/ 0 w 38"/>
                <a:gd name="T16" fmla="*/ 0 h 27"/>
                <a:gd name="T17" fmla="*/ 38 w 38"/>
                <a:gd name="T18" fmla="*/ 27 h 27"/>
              </a:gdLst>
              <a:ahLst/>
              <a:cxnLst>
                <a:cxn ang="T10">
                  <a:pos x="T0" y="T1"/>
                </a:cxn>
                <a:cxn ang="T11">
                  <a:pos x="T2" y="T3"/>
                </a:cxn>
                <a:cxn ang="T12">
                  <a:pos x="T4" y="T5"/>
                </a:cxn>
                <a:cxn ang="T13">
                  <a:pos x="T6" y="T7"/>
                </a:cxn>
                <a:cxn ang="T14">
                  <a:pos x="T8" y="T9"/>
                </a:cxn>
              </a:cxnLst>
              <a:rect l="T15" t="T16" r="T17" b="T18"/>
              <a:pathLst>
                <a:path w="38" h="27">
                  <a:moveTo>
                    <a:pt x="0" y="16"/>
                  </a:moveTo>
                  <a:lnTo>
                    <a:pt x="28" y="0"/>
                  </a:lnTo>
                  <a:lnTo>
                    <a:pt x="38" y="11"/>
                  </a:lnTo>
                  <a:lnTo>
                    <a:pt x="10" y="27"/>
                  </a:lnTo>
                  <a:lnTo>
                    <a:pt x="0" y="16"/>
                  </a:lnTo>
                  <a:close/>
                </a:path>
              </a:pathLst>
            </a:custGeom>
            <a:solidFill>
              <a:srgbClr val="000000"/>
            </a:solidFill>
            <a:ln w="9525">
              <a:noFill/>
              <a:round/>
              <a:headEnd/>
              <a:tailEnd/>
            </a:ln>
          </p:spPr>
          <p:txBody>
            <a:bodyPr/>
            <a:lstStyle/>
            <a:p>
              <a:endParaRPr lang="en-US"/>
            </a:p>
          </p:txBody>
        </p:sp>
        <p:sp>
          <p:nvSpPr>
            <p:cNvPr id="57442" name="Freeform 94"/>
            <p:cNvSpPr>
              <a:spLocks/>
            </p:cNvSpPr>
            <p:nvPr/>
          </p:nvSpPr>
          <p:spPr bwMode="auto">
            <a:xfrm>
              <a:off x="4098" y="1661"/>
              <a:ext cx="39" cy="27"/>
            </a:xfrm>
            <a:custGeom>
              <a:avLst/>
              <a:gdLst>
                <a:gd name="T0" fmla="*/ 0 w 39"/>
                <a:gd name="T1" fmla="*/ 16 h 27"/>
                <a:gd name="T2" fmla="*/ 29 w 39"/>
                <a:gd name="T3" fmla="*/ 0 h 27"/>
                <a:gd name="T4" fmla="*/ 39 w 39"/>
                <a:gd name="T5" fmla="*/ 11 h 27"/>
                <a:gd name="T6" fmla="*/ 10 w 39"/>
                <a:gd name="T7" fmla="*/ 27 h 27"/>
                <a:gd name="T8" fmla="*/ 0 w 39"/>
                <a:gd name="T9" fmla="*/ 16 h 27"/>
                <a:gd name="T10" fmla="*/ 0 60000 65536"/>
                <a:gd name="T11" fmla="*/ 0 60000 65536"/>
                <a:gd name="T12" fmla="*/ 0 60000 65536"/>
                <a:gd name="T13" fmla="*/ 0 60000 65536"/>
                <a:gd name="T14" fmla="*/ 0 60000 65536"/>
                <a:gd name="T15" fmla="*/ 0 w 39"/>
                <a:gd name="T16" fmla="*/ 0 h 27"/>
                <a:gd name="T17" fmla="*/ 39 w 39"/>
                <a:gd name="T18" fmla="*/ 27 h 27"/>
              </a:gdLst>
              <a:ahLst/>
              <a:cxnLst>
                <a:cxn ang="T10">
                  <a:pos x="T0" y="T1"/>
                </a:cxn>
                <a:cxn ang="T11">
                  <a:pos x="T2" y="T3"/>
                </a:cxn>
                <a:cxn ang="T12">
                  <a:pos x="T4" y="T5"/>
                </a:cxn>
                <a:cxn ang="T13">
                  <a:pos x="T6" y="T7"/>
                </a:cxn>
                <a:cxn ang="T14">
                  <a:pos x="T8" y="T9"/>
                </a:cxn>
              </a:cxnLst>
              <a:rect l="T15" t="T16" r="T17" b="T18"/>
              <a:pathLst>
                <a:path w="39" h="27">
                  <a:moveTo>
                    <a:pt x="0" y="16"/>
                  </a:moveTo>
                  <a:lnTo>
                    <a:pt x="29" y="0"/>
                  </a:lnTo>
                  <a:lnTo>
                    <a:pt x="39" y="11"/>
                  </a:lnTo>
                  <a:lnTo>
                    <a:pt x="10" y="27"/>
                  </a:lnTo>
                  <a:lnTo>
                    <a:pt x="0" y="16"/>
                  </a:lnTo>
                  <a:close/>
                </a:path>
              </a:pathLst>
            </a:custGeom>
            <a:solidFill>
              <a:srgbClr val="000000"/>
            </a:solidFill>
            <a:ln w="9525">
              <a:noFill/>
              <a:round/>
              <a:headEnd/>
              <a:tailEnd/>
            </a:ln>
          </p:spPr>
          <p:txBody>
            <a:bodyPr/>
            <a:lstStyle/>
            <a:p>
              <a:endParaRPr lang="en-US"/>
            </a:p>
          </p:txBody>
        </p:sp>
        <p:sp>
          <p:nvSpPr>
            <p:cNvPr id="57443" name="Rectangle 95"/>
            <p:cNvSpPr>
              <a:spLocks noChangeArrowheads="1"/>
            </p:cNvSpPr>
            <p:nvPr/>
          </p:nvSpPr>
          <p:spPr bwMode="auto">
            <a:xfrm>
              <a:off x="620" y="2787"/>
              <a:ext cx="187" cy="106"/>
            </a:xfrm>
            <a:prstGeom prst="rect">
              <a:avLst/>
            </a:prstGeom>
            <a:noFill/>
            <a:ln w="9525">
              <a:noFill/>
              <a:miter lim="800000"/>
              <a:headEnd/>
              <a:tailEnd/>
            </a:ln>
          </p:spPr>
          <p:txBody>
            <a:bodyPr wrap="none" lIns="0" tIns="0" rIns="0" bIns="0">
              <a:spAutoFit/>
            </a:bodyPr>
            <a:lstStyle/>
            <a:p>
              <a:r>
                <a:rPr lang="en-US" sz="1000">
                  <a:solidFill>
                    <a:srgbClr val="000000"/>
                  </a:solidFill>
                </a:rPr>
                <a:t>0%</a:t>
              </a:r>
              <a:endParaRPr lang="en-US"/>
            </a:p>
          </p:txBody>
        </p:sp>
        <p:sp>
          <p:nvSpPr>
            <p:cNvPr id="57444" name="Rectangle 96"/>
            <p:cNvSpPr>
              <a:spLocks noChangeArrowheads="1"/>
            </p:cNvSpPr>
            <p:nvPr/>
          </p:nvSpPr>
          <p:spPr bwMode="auto">
            <a:xfrm>
              <a:off x="620" y="2558"/>
              <a:ext cx="187" cy="106"/>
            </a:xfrm>
            <a:prstGeom prst="rect">
              <a:avLst/>
            </a:prstGeom>
            <a:noFill/>
            <a:ln w="9525">
              <a:noFill/>
              <a:miter lim="800000"/>
              <a:headEnd/>
              <a:tailEnd/>
            </a:ln>
          </p:spPr>
          <p:txBody>
            <a:bodyPr wrap="none" lIns="0" tIns="0" rIns="0" bIns="0">
              <a:spAutoFit/>
            </a:bodyPr>
            <a:lstStyle/>
            <a:p>
              <a:r>
                <a:rPr lang="en-US" sz="1000">
                  <a:solidFill>
                    <a:srgbClr val="000000"/>
                  </a:solidFill>
                </a:rPr>
                <a:t>5%</a:t>
              </a:r>
              <a:endParaRPr lang="en-US"/>
            </a:p>
          </p:txBody>
        </p:sp>
        <p:sp>
          <p:nvSpPr>
            <p:cNvPr id="57445" name="Rectangle 97"/>
            <p:cNvSpPr>
              <a:spLocks noChangeArrowheads="1"/>
            </p:cNvSpPr>
            <p:nvPr/>
          </p:nvSpPr>
          <p:spPr bwMode="auto">
            <a:xfrm>
              <a:off x="566" y="2329"/>
              <a:ext cx="242" cy="106"/>
            </a:xfrm>
            <a:prstGeom prst="rect">
              <a:avLst/>
            </a:prstGeom>
            <a:noFill/>
            <a:ln w="9525">
              <a:noFill/>
              <a:miter lim="800000"/>
              <a:headEnd/>
              <a:tailEnd/>
            </a:ln>
          </p:spPr>
          <p:txBody>
            <a:bodyPr wrap="none" lIns="0" tIns="0" rIns="0" bIns="0">
              <a:spAutoFit/>
            </a:bodyPr>
            <a:lstStyle/>
            <a:p>
              <a:r>
                <a:rPr lang="en-US" sz="1000">
                  <a:solidFill>
                    <a:srgbClr val="000000"/>
                  </a:solidFill>
                </a:rPr>
                <a:t>10%</a:t>
              </a:r>
              <a:endParaRPr lang="en-US"/>
            </a:p>
          </p:txBody>
        </p:sp>
        <p:sp>
          <p:nvSpPr>
            <p:cNvPr id="57446" name="Rectangle 98"/>
            <p:cNvSpPr>
              <a:spLocks noChangeArrowheads="1"/>
            </p:cNvSpPr>
            <p:nvPr/>
          </p:nvSpPr>
          <p:spPr bwMode="auto">
            <a:xfrm>
              <a:off x="566" y="2099"/>
              <a:ext cx="242" cy="106"/>
            </a:xfrm>
            <a:prstGeom prst="rect">
              <a:avLst/>
            </a:prstGeom>
            <a:noFill/>
            <a:ln w="9525">
              <a:noFill/>
              <a:miter lim="800000"/>
              <a:headEnd/>
              <a:tailEnd/>
            </a:ln>
          </p:spPr>
          <p:txBody>
            <a:bodyPr wrap="none" lIns="0" tIns="0" rIns="0" bIns="0">
              <a:spAutoFit/>
            </a:bodyPr>
            <a:lstStyle/>
            <a:p>
              <a:r>
                <a:rPr lang="en-US" sz="1000">
                  <a:solidFill>
                    <a:srgbClr val="000000"/>
                  </a:solidFill>
                </a:rPr>
                <a:t>15%</a:t>
              </a:r>
              <a:endParaRPr lang="en-US"/>
            </a:p>
          </p:txBody>
        </p:sp>
        <p:sp>
          <p:nvSpPr>
            <p:cNvPr id="57447" name="Rectangle 99"/>
            <p:cNvSpPr>
              <a:spLocks noChangeArrowheads="1"/>
            </p:cNvSpPr>
            <p:nvPr/>
          </p:nvSpPr>
          <p:spPr bwMode="auto">
            <a:xfrm>
              <a:off x="566" y="1870"/>
              <a:ext cx="242" cy="106"/>
            </a:xfrm>
            <a:prstGeom prst="rect">
              <a:avLst/>
            </a:prstGeom>
            <a:noFill/>
            <a:ln w="9525">
              <a:noFill/>
              <a:miter lim="800000"/>
              <a:headEnd/>
              <a:tailEnd/>
            </a:ln>
          </p:spPr>
          <p:txBody>
            <a:bodyPr wrap="none" lIns="0" tIns="0" rIns="0" bIns="0">
              <a:spAutoFit/>
            </a:bodyPr>
            <a:lstStyle/>
            <a:p>
              <a:r>
                <a:rPr lang="en-US" sz="1000">
                  <a:solidFill>
                    <a:srgbClr val="000000"/>
                  </a:solidFill>
                </a:rPr>
                <a:t>20%</a:t>
              </a:r>
              <a:endParaRPr lang="en-US"/>
            </a:p>
          </p:txBody>
        </p:sp>
        <p:sp>
          <p:nvSpPr>
            <p:cNvPr id="57448" name="Rectangle 100"/>
            <p:cNvSpPr>
              <a:spLocks noChangeArrowheads="1"/>
            </p:cNvSpPr>
            <p:nvPr/>
          </p:nvSpPr>
          <p:spPr bwMode="auto">
            <a:xfrm>
              <a:off x="566" y="1640"/>
              <a:ext cx="242" cy="106"/>
            </a:xfrm>
            <a:prstGeom prst="rect">
              <a:avLst/>
            </a:prstGeom>
            <a:noFill/>
            <a:ln w="9525">
              <a:noFill/>
              <a:miter lim="800000"/>
              <a:headEnd/>
              <a:tailEnd/>
            </a:ln>
          </p:spPr>
          <p:txBody>
            <a:bodyPr wrap="none" lIns="0" tIns="0" rIns="0" bIns="0">
              <a:spAutoFit/>
            </a:bodyPr>
            <a:lstStyle/>
            <a:p>
              <a:r>
                <a:rPr lang="en-US" sz="1000">
                  <a:solidFill>
                    <a:srgbClr val="000000"/>
                  </a:solidFill>
                </a:rPr>
                <a:t>25%</a:t>
              </a:r>
              <a:endParaRPr lang="en-US"/>
            </a:p>
          </p:txBody>
        </p:sp>
        <p:sp>
          <p:nvSpPr>
            <p:cNvPr id="57449" name="Rectangle 101"/>
            <p:cNvSpPr>
              <a:spLocks noChangeArrowheads="1"/>
            </p:cNvSpPr>
            <p:nvPr/>
          </p:nvSpPr>
          <p:spPr bwMode="auto">
            <a:xfrm>
              <a:off x="566" y="1411"/>
              <a:ext cx="242" cy="106"/>
            </a:xfrm>
            <a:prstGeom prst="rect">
              <a:avLst/>
            </a:prstGeom>
            <a:noFill/>
            <a:ln w="9525">
              <a:noFill/>
              <a:miter lim="800000"/>
              <a:headEnd/>
              <a:tailEnd/>
            </a:ln>
          </p:spPr>
          <p:txBody>
            <a:bodyPr wrap="none" lIns="0" tIns="0" rIns="0" bIns="0">
              <a:spAutoFit/>
            </a:bodyPr>
            <a:lstStyle/>
            <a:p>
              <a:r>
                <a:rPr lang="en-US" sz="1000">
                  <a:solidFill>
                    <a:srgbClr val="000000"/>
                  </a:solidFill>
                </a:rPr>
                <a:t>30%</a:t>
              </a:r>
              <a:endParaRPr lang="en-US"/>
            </a:p>
          </p:txBody>
        </p:sp>
        <p:sp>
          <p:nvSpPr>
            <p:cNvPr id="57450" name="Rectangle 102"/>
            <p:cNvSpPr>
              <a:spLocks noChangeArrowheads="1"/>
            </p:cNvSpPr>
            <p:nvPr/>
          </p:nvSpPr>
          <p:spPr bwMode="auto">
            <a:xfrm>
              <a:off x="566" y="1182"/>
              <a:ext cx="242" cy="106"/>
            </a:xfrm>
            <a:prstGeom prst="rect">
              <a:avLst/>
            </a:prstGeom>
            <a:noFill/>
            <a:ln w="9525">
              <a:noFill/>
              <a:miter lim="800000"/>
              <a:headEnd/>
              <a:tailEnd/>
            </a:ln>
          </p:spPr>
          <p:txBody>
            <a:bodyPr wrap="none" lIns="0" tIns="0" rIns="0" bIns="0">
              <a:spAutoFit/>
            </a:bodyPr>
            <a:lstStyle/>
            <a:p>
              <a:r>
                <a:rPr lang="en-US" sz="1000">
                  <a:solidFill>
                    <a:srgbClr val="000000"/>
                  </a:solidFill>
                </a:rPr>
                <a:t>35%</a:t>
              </a:r>
              <a:endParaRPr lang="en-US"/>
            </a:p>
          </p:txBody>
        </p:sp>
        <p:sp>
          <p:nvSpPr>
            <p:cNvPr id="57451" name="Rectangle 103"/>
            <p:cNvSpPr>
              <a:spLocks noChangeArrowheads="1"/>
            </p:cNvSpPr>
            <p:nvPr/>
          </p:nvSpPr>
          <p:spPr bwMode="auto">
            <a:xfrm>
              <a:off x="712" y="2900"/>
              <a:ext cx="178" cy="97"/>
            </a:xfrm>
            <a:prstGeom prst="rect">
              <a:avLst/>
            </a:prstGeom>
            <a:noFill/>
            <a:ln w="9525">
              <a:noFill/>
              <a:miter lim="800000"/>
              <a:headEnd/>
              <a:tailEnd/>
            </a:ln>
          </p:spPr>
          <p:txBody>
            <a:bodyPr wrap="none" lIns="0" tIns="0" rIns="0" bIns="0">
              <a:spAutoFit/>
            </a:bodyPr>
            <a:lstStyle/>
            <a:p>
              <a:r>
                <a:rPr lang="en-US" sz="1000">
                  <a:solidFill>
                    <a:srgbClr val="000000"/>
                  </a:solidFill>
                </a:rPr>
                <a:t>2000</a:t>
              </a:r>
              <a:endParaRPr lang="en-US"/>
            </a:p>
          </p:txBody>
        </p:sp>
        <p:sp>
          <p:nvSpPr>
            <p:cNvPr id="57452" name="Rectangle 104"/>
            <p:cNvSpPr>
              <a:spLocks noChangeArrowheads="1"/>
            </p:cNvSpPr>
            <p:nvPr/>
          </p:nvSpPr>
          <p:spPr bwMode="auto">
            <a:xfrm>
              <a:off x="1270" y="2900"/>
              <a:ext cx="178" cy="97"/>
            </a:xfrm>
            <a:prstGeom prst="rect">
              <a:avLst/>
            </a:prstGeom>
            <a:noFill/>
            <a:ln w="9525">
              <a:noFill/>
              <a:miter lim="800000"/>
              <a:headEnd/>
              <a:tailEnd/>
            </a:ln>
          </p:spPr>
          <p:txBody>
            <a:bodyPr wrap="none" lIns="0" tIns="0" rIns="0" bIns="0">
              <a:spAutoFit/>
            </a:bodyPr>
            <a:lstStyle/>
            <a:p>
              <a:r>
                <a:rPr lang="en-US" sz="1000">
                  <a:solidFill>
                    <a:srgbClr val="000000"/>
                  </a:solidFill>
                </a:rPr>
                <a:t>2001</a:t>
              </a:r>
              <a:endParaRPr lang="en-US"/>
            </a:p>
          </p:txBody>
        </p:sp>
        <p:sp>
          <p:nvSpPr>
            <p:cNvPr id="57453" name="Rectangle 105"/>
            <p:cNvSpPr>
              <a:spLocks noChangeArrowheads="1"/>
            </p:cNvSpPr>
            <p:nvPr/>
          </p:nvSpPr>
          <p:spPr bwMode="auto">
            <a:xfrm>
              <a:off x="1828" y="2900"/>
              <a:ext cx="178" cy="97"/>
            </a:xfrm>
            <a:prstGeom prst="rect">
              <a:avLst/>
            </a:prstGeom>
            <a:noFill/>
            <a:ln w="9525">
              <a:noFill/>
              <a:miter lim="800000"/>
              <a:headEnd/>
              <a:tailEnd/>
            </a:ln>
          </p:spPr>
          <p:txBody>
            <a:bodyPr wrap="none" lIns="0" tIns="0" rIns="0" bIns="0">
              <a:spAutoFit/>
            </a:bodyPr>
            <a:lstStyle/>
            <a:p>
              <a:r>
                <a:rPr lang="en-US" sz="1000">
                  <a:solidFill>
                    <a:srgbClr val="000000"/>
                  </a:solidFill>
                </a:rPr>
                <a:t>2002</a:t>
              </a:r>
              <a:endParaRPr lang="en-US"/>
            </a:p>
          </p:txBody>
        </p:sp>
        <p:sp>
          <p:nvSpPr>
            <p:cNvPr id="57454" name="Rectangle 106"/>
            <p:cNvSpPr>
              <a:spLocks noChangeArrowheads="1"/>
            </p:cNvSpPr>
            <p:nvPr/>
          </p:nvSpPr>
          <p:spPr bwMode="auto">
            <a:xfrm>
              <a:off x="2386" y="2900"/>
              <a:ext cx="178" cy="97"/>
            </a:xfrm>
            <a:prstGeom prst="rect">
              <a:avLst/>
            </a:prstGeom>
            <a:noFill/>
            <a:ln w="9525">
              <a:noFill/>
              <a:miter lim="800000"/>
              <a:headEnd/>
              <a:tailEnd/>
            </a:ln>
          </p:spPr>
          <p:txBody>
            <a:bodyPr wrap="none" lIns="0" tIns="0" rIns="0" bIns="0">
              <a:spAutoFit/>
            </a:bodyPr>
            <a:lstStyle/>
            <a:p>
              <a:r>
                <a:rPr lang="en-US" sz="1000">
                  <a:solidFill>
                    <a:srgbClr val="000000"/>
                  </a:solidFill>
                </a:rPr>
                <a:t>2003</a:t>
              </a:r>
              <a:endParaRPr lang="en-US"/>
            </a:p>
          </p:txBody>
        </p:sp>
        <p:sp>
          <p:nvSpPr>
            <p:cNvPr id="57455" name="Rectangle 107"/>
            <p:cNvSpPr>
              <a:spLocks noChangeArrowheads="1"/>
            </p:cNvSpPr>
            <p:nvPr/>
          </p:nvSpPr>
          <p:spPr bwMode="auto">
            <a:xfrm>
              <a:off x="2943" y="2900"/>
              <a:ext cx="178" cy="97"/>
            </a:xfrm>
            <a:prstGeom prst="rect">
              <a:avLst/>
            </a:prstGeom>
            <a:noFill/>
            <a:ln w="9525">
              <a:noFill/>
              <a:miter lim="800000"/>
              <a:headEnd/>
              <a:tailEnd/>
            </a:ln>
          </p:spPr>
          <p:txBody>
            <a:bodyPr wrap="none" lIns="0" tIns="0" rIns="0" bIns="0">
              <a:spAutoFit/>
            </a:bodyPr>
            <a:lstStyle/>
            <a:p>
              <a:r>
                <a:rPr lang="en-US" sz="1000">
                  <a:solidFill>
                    <a:srgbClr val="000000"/>
                  </a:solidFill>
                </a:rPr>
                <a:t>2004</a:t>
              </a:r>
              <a:endParaRPr lang="en-US"/>
            </a:p>
          </p:txBody>
        </p:sp>
        <p:sp>
          <p:nvSpPr>
            <p:cNvPr id="57456" name="Rectangle 108"/>
            <p:cNvSpPr>
              <a:spLocks noChangeArrowheads="1"/>
            </p:cNvSpPr>
            <p:nvPr/>
          </p:nvSpPr>
          <p:spPr bwMode="auto">
            <a:xfrm>
              <a:off x="3500" y="2900"/>
              <a:ext cx="178" cy="97"/>
            </a:xfrm>
            <a:prstGeom prst="rect">
              <a:avLst/>
            </a:prstGeom>
            <a:noFill/>
            <a:ln w="9525">
              <a:noFill/>
              <a:miter lim="800000"/>
              <a:headEnd/>
              <a:tailEnd/>
            </a:ln>
          </p:spPr>
          <p:txBody>
            <a:bodyPr wrap="none" lIns="0" tIns="0" rIns="0" bIns="0">
              <a:spAutoFit/>
            </a:bodyPr>
            <a:lstStyle/>
            <a:p>
              <a:r>
                <a:rPr lang="en-US" sz="1000">
                  <a:solidFill>
                    <a:srgbClr val="000000"/>
                  </a:solidFill>
                </a:rPr>
                <a:t>2005</a:t>
              </a:r>
              <a:endParaRPr lang="en-US"/>
            </a:p>
          </p:txBody>
        </p:sp>
        <p:sp>
          <p:nvSpPr>
            <p:cNvPr id="57457" name="Rectangle 109"/>
            <p:cNvSpPr>
              <a:spLocks noChangeArrowheads="1"/>
            </p:cNvSpPr>
            <p:nvPr/>
          </p:nvSpPr>
          <p:spPr bwMode="auto">
            <a:xfrm>
              <a:off x="4032" y="2900"/>
              <a:ext cx="178" cy="97"/>
            </a:xfrm>
            <a:prstGeom prst="rect">
              <a:avLst/>
            </a:prstGeom>
            <a:noFill/>
            <a:ln w="9525">
              <a:noFill/>
              <a:miter lim="800000"/>
              <a:headEnd/>
              <a:tailEnd/>
            </a:ln>
          </p:spPr>
          <p:txBody>
            <a:bodyPr wrap="none" lIns="0" tIns="0" rIns="0" bIns="0">
              <a:spAutoFit/>
            </a:bodyPr>
            <a:lstStyle/>
            <a:p>
              <a:r>
                <a:rPr lang="en-US" sz="1000">
                  <a:solidFill>
                    <a:srgbClr val="000000"/>
                  </a:solidFill>
                </a:rPr>
                <a:t>2006</a:t>
              </a:r>
              <a:endParaRPr lang="en-US"/>
            </a:p>
          </p:txBody>
        </p:sp>
        <p:sp>
          <p:nvSpPr>
            <p:cNvPr id="57458" name="Rectangle 110"/>
            <p:cNvSpPr>
              <a:spLocks noChangeArrowheads="1"/>
            </p:cNvSpPr>
            <p:nvPr/>
          </p:nvSpPr>
          <p:spPr bwMode="auto">
            <a:xfrm>
              <a:off x="4616" y="2900"/>
              <a:ext cx="178" cy="97"/>
            </a:xfrm>
            <a:prstGeom prst="rect">
              <a:avLst/>
            </a:prstGeom>
            <a:noFill/>
            <a:ln w="9525">
              <a:noFill/>
              <a:miter lim="800000"/>
              <a:headEnd/>
              <a:tailEnd/>
            </a:ln>
          </p:spPr>
          <p:txBody>
            <a:bodyPr wrap="none" lIns="0" tIns="0" rIns="0" bIns="0">
              <a:spAutoFit/>
            </a:bodyPr>
            <a:lstStyle/>
            <a:p>
              <a:r>
                <a:rPr lang="en-US" sz="1000">
                  <a:solidFill>
                    <a:srgbClr val="000000"/>
                  </a:solidFill>
                </a:rPr>
                <a:t>2007</a:t>
              </a:r>
              <a:endParaRPr lang="en-US"/>
            </a:p>
          </p:txBody>
        </p:sp>
        <p:sp>
          <p:nvSpPr>
            <p:cNvPr id="57459" name="Rectangle 111"/>
            <p:cNvSpPr>
              <a:spLocks noChangeArrowheads="1"/>
            </p:cNvSpPr>
            <p:nvPr/>
          </p:nvSpPr>
          <p:spPr bwMode="auto">
            <a:xfrm>
              <a:off x="1579" y="3047"/>
              <a:ext cx="3100" cy="246"/>
            </a:xfrm>
            <a:prstGeom prst="rect">
              <a:avLst/>
            </a:prstGeom>
            <a:solidFill>
              <a:srgbClr val="FFFFFF"/>
            </a:solidFill>
            <a:ln w="0">
              <a:solidFill>
                <a:srgbClr val="000000"/>
              </a:solidFill>
              <a:miter lim="800000"/>
              <a:headEnd/>
              <a:tailEnd/>
            </a:ln>
          </p:spPr>
          <p:txBody>
            <a:bodyPr/>
            <a:lstStyle/>
            <a:p>
              <a:endParaRPr lang="en-US"/>
            </a:p>
          </p:txBody>
        </p:sp>
        <p:sp>
          <p:nvSpPr>
            <p:cNvPr id="57460" name="Line 112"/>
            <p:cNvSpPr>
              <a:spLocks noChangeShapeType="1"/>
            </p:cNvSpPr>
            <p:nvPr/>
          </p:nvSpPr>
          <p:spPr bwMode="auto">
            <a:xfrm>
              <a:off x="1770" y="3107"/>
              <a:ext cx="170" cy="1"/>
            </a:xfrm>
            <a:prstGeom prst="line">
              <a:avLst/>
            </a:prstGeom>
            <a:noFill/>
            <a:ln w="18">
              <a:solidFill>
                <a:srgbClr val="E83F35"/>
              </a:solidFill>
              <a:round/>
              <a:headEnd/>
              <a:tailEnd/>
            </a:ln>
          </p:spPr>
          <p:txBody>
            <a:bodyPr/>
            <a:lstStyle/>
            <a:p>
              <a:endParaRPr lang="en-US"/>
            </a:p>
          </p:txBody>
        </p:sp>
        <p:sp>
          <p:nvSpPr>
            <p:cNvPr id="101491" name="Rectangle 113"/>
            <p:cNvSpPr>
              <a:spLocks noChangeArrowheads="1"/>
            </p:cNvSpPr>
            <p:nvPr/>
          </p:nvSpPr>
          <p:spPr bwMode="auto">
            <a:xfrm>
              <a:off x="1963" y="3068"/>
              <a:ext cx="645" cy="81"/>
            </a:xfrm>
            <a:prstGeom prst="rect">
              <a:avLst/>
            </a:prstGeom>
            <a:noFill/>
            <a:ln w="9525">
              <a:noFill/>
              <a:miter lim="800000"/>
              <a:headEnd/>
              <a:tailEnd/>
            </a:ln>
          </p:spPr>
          <p:txBody>
            <a:bodyPr wrap="none" lIns="0" tIns="0" rIns="0" bIns="0">
              <a:spAutoFit/>
            </a:bodyPr>
            <a:lstStyle/>
            <a:p>
              <a:pPr>
                <a:defRPr/>
              </a:pPr>
              <a:r>
                <a:rPr lang="en-US" sz="1050">
                  <a:solidFill>
                    <a:srgbClr val="000000"/>
                  </a:solidFill>
                </a:rPr>
                <a:t>Fixed line penetration</a:t>
              </a:r>
              <a:endParaRPr lang="en-US" sz="2000"/>
            </a:p>
          </p:txBody>
        </p:sp>
        <p:sp>
          <p:nvSpPr>
            <p:cNvPr id="57462" name="Line 114"/>
            <p:cNvSpPr>
              <a:spLocks noChangeShapeType="1"/>
            </p:cNvSpPr>
            <p:nvPr/>
          </p:nvSpPr>
          <p:spPr bwMode="auto">
            <a:xfrm>
              <a:off x="3320" y="3107"/>
              <a:ext cx="171" cy="1"/>
            </a:xfrm>
            <a:prstGeom prst="line">
              <a:avLst/>
            </a:prstGeom>
            <a:noFill/>
            <a:ln w="18">
              <a:solidFill>
                <a:srgbClr val="000000"/>
              </a:solidFill>
              <a:round/>
              <a:headEnd/>
              <a:tailEnd/>
            </a:ln>
          </p:spPr>
          <p:txBody>
            <a:bodyPr/>
            <a:lstStyle/>
            <a:p>
              <a:endParaRPr lang="en-US"/>
            </a:p>
          </p:txBody>
        </p:sp>
        <p:sp>
          <p:nvSpPr>
            <p:cNvPr id="101493" name="Rectangle 115"/>
            <p:cNvSpPr>
              <a:spLocks noChangeArrowheads="1"/>
            </p:cNvSpPr>
            <p:nvPr/>
          </p:nvSpPr>
          <p:spPr bwMode="auto">
            <a:xfrm>
              <a:off x="3513" y="3068"/>
              <a:ext cx="556" cy="81"/>
            </a:xfrm>
            <a:prstGeom prst="rect">
              <a:avLst/>
            </a:prstGeom>
            <a:noFill/>
            <a:ln w="9525">
              <a:noFill/>
              <a:miter lim="800000"/>
              <a:headEnd/>
              <a:tailEnd/>
            </a:ln>
          </p:spPr>
          <p:txBody>
            <a:bodyPr wrap="none" lIns="0" tIns="0" rIns="0" bIns="0">
              <a:spAutoFit/>
            </a:bodyPr>
            <a:lstStyle/>
            <a:p>
              <a:pPr>
                <a:defRPr/>
              </a:pPr>
              <a:r>
                <a:rPr lang="en-US" sz="1050">
                  <a:solidFill>
                    <a:srgbClr val="000000"/>
                  </a:solidFill>
                </a:rPr>
                <a:t>Mobile penetration</a:t>
              </a:r>
              <a:endParaRPr lang="en-US" sz="2000"/>
            </a:p>
          </p:txBody>
        </p:sp>
        <p:sp>
          <p:nvSpPr>
            <p:cNvPr id="57464" name="Rectangle 116"/>
            <p:cNvSpPr>
              <a:spLocks noChangeArrowheads="1"/>
            </p:cNvSpPr>
            <p:nvPr/>
          </p:nvSpPr>
          <p:spPr bwMode="auto">
            <a:xfrm>
              <a:off x="1770" y="3223"/>
              <a:ext cx="35" cy="14"/>
            </a:xfrm>
            <a:prstGeom prst="rect">
              <a:avLst/>
            </a:prstGeom>
            <a:solidFill>
              <a:srgbClr val="E83F35"/>
            </a:solidFill>
            <a:ln w="9525">
              <a:noFill/>
              <a:miter lim="800000"/>
              <a:headEnd/>
              <a:tailEnd/>
            </a:ln>
          </p:spPr>
          <p:txBody>
            <a:bodyPr/>
            <a:lstStyle/>
            <a:p>
              <a:endParaRPr lang="en-US"/>
            </a:p>
          </p:txBody>
        </p:sp>
        <p:sp>
          <p:nvSpPr>
            <p:cNvPr id="57465" name="Rectangle 117"/>
            <p:cNvSpPr>
              <a:spLocks noChangeArrowheads="1"/>
            </p:cNvSpPr>
            <p:nvPr/>
          </p:nvSpPr>
          <p:spPr bwMode="auto">
            <a:xfrm>
              <a:off x="1875" y="3223"/>
              <a:ext cx="35" cy="14"/>
            </a:xfrm>
            <a:prstGeom prst="rect">
              <a:avLst/>
            </a:prstGeom>
            <a:solidFill>
              <a:srgbClr val="E83F35"/>
            </a:solidFill>
            <a:ln w="9525">
              <a:noFill/>
              <a:miter lim="800000"/>
              <a:headEnd/>
              <a:tailEnd/>
            </a:ln>
          </p:spPr>
          <p:txBody>
            <a:bodyPr/>
            <a:lstStyle/>
            <a:p>
              <a:endParaRPr lang="en-US"/>
            </a:p>
          </p:txBody>
        </p:sp>
        <p:sp>
          <p:nvSpPr>
            <p:cNvPr id="101496" name="Rectangle 118"/>
            <p:cNvSpPr>
              <a:spLocks noChangeArrowheads="1"/>
            </p:cNvSpPr>
            <p:nvPr/>
          </p:nvSpPr>
          <p:spPr bwMode="auto">
            <a:xfrm>
              <a:off x="1963" y="3190"/>
              <a:ext cx="687" cy="81"/>
            </a:xfrm>
            <a:prstGeom prst="rect">
              <a:avLst/>
            </a:prstGeom>
            <a:noFill/>
            <a:ln w="9525">
              <a:noFill/>
              <a:miter lim="800000"/>
              <a:headEnd/>
              <a:tailEnd/>
            </a:ln>
          </p:spPr>
          <p:txBody>
            <a:bodyPr wrap="none" lIns="0" tIns="0" rIns="0" bIns="0">
              <a:spAutoFit/>
            </a:bodyPr>
            <a:lstStyle/>
            <a:p>
              <a:pPr>
                <a:defRPr/>
              </a:pPr>
              <a:r>
                <a:rPr lang="en-US" sz="1050">
                  <a:solidFill>
                    <a:srgbClr val="000000"/>
                  </a:solidFill>
                </a:rPr>
                <a:t>Broadband penetration</a:t>
              </a:r>
              <a:endParaRPr lang="en-US" sz="2000"/>
            </a:p>
          </p:txBody>
        </p:sp>
        <p:sp>
          <p:nvSpPr>
            <p:cNvPr id="57467" name="Rectangle 119"/>
            <p:cNvSpPr>
              <a:spLocks noChangeArrowheads="1"/>
            </p:cNvSpPr>
            <p:nvPr/>
          </p:nvSpPr>
          <p:spPr bwMode="auto">
            <a:xfrm>
              <a:off x="3320" y="3223"/>
              <a:ext cx="36" cy="14"/>
            </a:xfrm>
            <a:prstGeom prst="rect">
              <a:avLst/>
            </a:prstGeom>
            <a:solidFill>
              <a:srgbClr val="000000"/>
            </a:solidFill>
            <a:ln w="9525">
              <a:noFill/>
              <a:miter lim="800000"/>
              <a:headEnd/>
              <a:tailEnd/>
            </a:ln>
          </p:spPr>
          <p:txBody>
            <a:bodyPr/>
            <a:lstStyle/>
            <a:p>
              <a:endParaRPr lang="en-US"/>
            </a:p>
          </p:txBody>
        </p:sp>
        <p:sp>
          <p:nvSpPr>
            <p:cNvPr id="57468" name="Rectangle 120"/>
            <p:cNvSpPr>
              <a:spLocks noChangeArrowheads="1"/>
            </p:cNvSpPr>
            <p:nvPr/>
          </p:nvSpPr>
          <p:spPr bwMode="auto">
            <a:xfrm>
              <a:off x="3426" y="3223"/>
              <a:ext cx="35" cy="14"/>
            </a:xfrm>
            <a:prstGeom prst="rect">
              <a:avLst/>
            </a:prstGeom>
            <a:solidFill>
              <a:srgbClr val="000000"/>
            </a:solidFill>
            <a:ln w="9525">
              <a:noFill/>
              <a:miter lim="800000"/>
              <a:headEnd/>
              <a:tailEnd/>
            </a:ln>
          </p:spPr>
          <p:txBody>
            <a:bodyPr/>
            <a:lstStyle/>
            <a:p>
              <a:endParaRPr lang="en-US"/>
            </a:p>
          </p:txBody>
        </p:sp>
        <p:sp>
          <p:nvSpPr>
            <p:cNvPr id="101499" name="Rectangle 121"/>
            <p:cNvSpPr>
              <a:spLocks noChangeArrowheads="1"/>
            </p:cNvSpPr>
            <p:nvPr/>
          </p:nvSpPr>
          <p:spPr bwMode="auto">
            <a:xfrm>
              <a:off x="3513" y="3190"/>
              <a:ext cx="603" cy="81"/>
            </a:xfrm>
            <a:prstGeom prst="rect">
              <a:avLst/>
            </a:prstGeom>
            <a:noFill/>
            <a:ln w="9525">
              <a:noFill/>
              <a:miter lim="800000"/>
              <a:headEnd/>
              <a:tailEnd/>
            </a:ln>
          </p:spPr>
          <p:txBody>
            <a:bodyPr wrap="none" lIns="0" tIns="0" rIns="0" bIns="0">
              <a:spAutoFit/>
            </a:bodyPr>
            <a:lstStyle/>
            <a:p>
              <a:pPr>
                <a:defRPr/>
              </a:pPr>
              <a:r>
                <a:rPr lang="en-US" sz="1050">
                  <a:solidFill>
                    <a:srgbClr val="000000"/>
                  </a:solidFill>
                </a:rPr>
                <a:t>Internet penetration </a:t>
              </a:r>
              <a:endParaRPr lang="en-US" sz="2000"/>
            </a:p>
          </p:txBody>
        </p:sp>
      </p:grpSp>
      <p:sp>
        <p:nvSpPr>
          <p:cNvPr id="126" name="Date Placeholder 4"/>
          <p:cNvSpPr txBox="1">
            <a:spLocks/>
          </p:cNvSpPr>
          <p:nvPr/>
        </p:nvSpPr>
        <p:spPr>
          <a:xfrm>
            <a:off x="457200" y="6619875"/>
            <a:ext cx="1447800" cy="238125"/>
          </a:xfrm>
          <a:prstGeom prst="rect">
            <a:avLst/>
          </a:prstGeom>
        </p:spPr>
        <p:txBody>
          <a:bodyPr/>
          <a:lstStyle/>
          <a:p>
            <a:pPr algn="r" fontAlgn="auto">
              <a:spcBef>
                <a:spcPts val="0"/>
              </a:spcBef>
              <a:spcAft>
                <a:spcPts val="0"/>
              </a:spcAft>
              <a:defRPr/>
            </a:pPr>
            <a:r>
              <a:rPr lang="en-US" sz="1200" dirty="0">
                <a:solidFill>
                  <a:schemeClr val="accent1">
                    <a:lumMod val="75000"/>
                  </a:schemeClr>
                </a:solidFill>
                <a:latin typeface="Calibri" pitchFamily="34" charset="0"/>
                <a:cs typeface="+mn-cs"/>
              </a:rPr>
              <a:t>3- Nov - 2008</a:t>
            </a:r>
          </a:p>
        </p:txBody>
      </p:sp>
      <p:sp>
        <p:nvSpPr>
          <p:cNvPr id="127" name="Footer Placeholder 5"/>
          <p:cNvSpPr txBox="1">
            <a:spLocks/>
          </p:cNvSpPr>
          <p:nvPr/>
        </p:nvSpPr>
        <p:spPr>
          <a:xfrm>
            <a:off x="2743200" y="6553200"/>
            <a:ext cx="4419600" cy="304800"/>
          </a:xfrm>
          <a:prstGeom prst="rect">
            <a:avLst/>
          </a:prstGeom>
        </p:spPr>
        <p:txBody>
          <a:bodyPr/>
          <a:lstStyle/>
          <a:p>
            <a:pPr algn="ctr" fontAlgn="auto">
              <a:spcBef>
                <a:spcPts val="0"/>
              </a:spcBef>
              <a:spcAft>
                <a:spcPts val="0"/>
              </a:spcAft>
              <a:defRPr/>
            </a:pPr>
            <a:r>
              <a:rPr lang="en-US" sz="1400" b="1" dirty="0">
                <a:solidFill>
                  <a:schemeClr val="accent1">
                    <a:lumMod val="75000"/>
                  </a:schemeClr>
                </a:solidFill>
                <a:latin typeface="Calibri" pitchFamily="34" charset="0"/>
                <a:cs typeface="+mn-cs"/>
              </a:rPr>
              <a:t>TRA Lebanon – Existing Market</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xfrm>
            <a:off x="1676400" y="0"/>
            <a:ext cx="7467600" cy="1295400"/>
          </a:xfrm>
          <a:solidFill>
            <a:srgbClr val="8381AD"/>
          </a:solidFill>
        </p:spPr>
        <p:txBody>
          <a:bodyPr anchor="ctr"/>
          <a:lstStyle/>
          <a:p>
            <a:pPr algn="l" eaLnBrk="1" hangingPunct="1">
              <a:defRPr/>
            </a:pPr>
            <a:r>
              <a:rPr lang="en-GB" sz="2400" b="1" dirty="0" smtClean="0">
                <a:solidFill>
                  <a:schemeClr val="bg1"/>
                </a:solidFill>
                <a:latin typeface="Arial "/>
              </a:rPr>
              <a:t>Proposed Broadband Licensing Framework</a:t>
            </a:r>
            <a:br>
              <a:rPr lang="en-GB" sz="2400" b="1" dirty="0" smtClean="0">
                <a:solidFill>
                  <a:schemeClr val="bg1"/>
                </a:solidFill>
                <a:latin typeface="Arial "/>
              </a:rPr>
            </a:br>
            <a:r>
              <a:rPr sz="2400" b="1" smtClean="0">
                <a:solidFill>
                  <a:schemeClr val="bg1"/>
                </a:solidFill>
                <a:latin typeface="Arial "/>
              </a:rPr>
              <a:t>Accelerating Broadband Lebanon</a:t>
            </a:r>
          </a:p>
        </p:txBody>
      </p:sp>
      <p:sp>
        <p:nvSpPr>
          <p:cNvPr id="114691" name="Rectangle 3"/>
          <p:cNvSpPr>
            <a:spLocks noGrp="1" noChangeArrowheads="1"/>
          </p:cNvSpPr>
          <p:nvPr>
            <p:ph type="body" idx="4294967295"/>
          </p:nvPr>
        </p:nvSpPr>
        <p:spPr>
          <a:xfrm>
            <a:off x="0" y="1295400"/>
            <a:ext cx="9144000" cy="5562600"/>
          </a:xfrm>
          <a:prstGeom prst="rect">
            <a:avLst/>
          </a:prstGeom>
        </p:spPr>
        <p:txBody>
          <a:bodyPr/>
          <a:lstStyle/>
          <a:p>
            <a:pPr marL="288925" lvl="1" indent="-288925" eaLnBrk="1" hangingPunct="1">
              <a:buFont typeface="Wingdings" pitchFamily="2" charset="2"/>
              <a:buChar char="q"/>
              <a:defRPr/>
            </a:pPr>
            <a:r>
              <a:rPr lang="en-US" sz="1600" dirty="0" smtClean="0">
                <a:latin typeface="Arial "/>
              </a:rPr>
              <a:t>Substantial investments in broadband access and fiber optic backbones are required to accelerate broadband deployment</a:t>
            </a:r>
          </a:p>
          <a:p>
            <a:pPr marL="288925" indent="-288925" algn="just" eaLnBrk="1" hangingPunct="1">
              <a:buFont typeface="Wingdings" pitchFamily="2" charset="2"/>
              <a:buChar char="q"/>
              <a:defRPr/>
            </a:pPr>
            <a:r>
              <a:rPr lang="en-US" altLang="ko-KR" sz="1600" dirty="0" smtClean="0">
                <a:ea typeface="Gulim" pitchFamily="34" charset="-127"/>
              </a:rPr>
              <a:t>The Liberalization Roadmap outlines issuing licenses in 2009 with a view to establishing across Lebanon – in the cities/rural areas – access to high speed core, metropolitan &amp; access networks</a:t>
            </a:r>
          </a:p>
          <a:p>
            <a:pPr marL="536575" lvl="1" indent="-274638" algn="just" eaLnBrk="1" hangingPunct="1">
              <a:buFont typeface="Wingdings" pitchFamily="2" charset="2"/>
              <a:buChar char="q"/>
              <a:defRPr/>
            </a:pPr>
            <a:r>
              <a:rPr lang="en-GB" sz="1600" b="1" dirty="0" smtClean="0">
                <a:latin typeface="Arial "/>
              </a:rPr>
              <a:t>National Broadband Licenses - </a:t>
            </a:r>
            <a:r>
              <a:rPr lang="en-GB" sz="1600" dirty="0" smtClean="0">
                <a:latin typeface="Arial "/>
              </a:rPr>
              <a:t>services barring Liban Telecom exclusivity</a:t>
            </a:r>
            <a:endParaRPr lang="en-GB" sz="1600" b="1" dirty="0" smtClean="0">
              <a:latin typeface="Arial "/>
            </a:endParaRPr>
          </a:p>
          <a:p>
            <a:pPr marL="688975" lvl="2" indent="-246063" algn="just" eaLnBrk="1" hangingPunct="1">
              <a:buFont typeface="Wingdings" pitchFamily="2" charset="2"/>
              <a:buChar char="q"/>
              <a:defRPr/>
            </a:pPr>
            <a:r>
              <a:rPr lang="en-GB" sz="1600" dirty="0" smtClean="0">
                <a:latin typeface="Arial "/>
              </a:rPr>
              <a:t>Up to 2 licenses to be issued with fixed (</a:t>
            </a:r>
            <a:r>
              <a:rPr lang="en-GB" sz="1600" dirty="0" err="1" smtClean="0">
                <a:latin typeface="Arial "/>
              </a:rPr>
              <a:t>fiber</a:t>
            </a:r>
            <a:r>
              <a:rPr lang="en-GB" sz="1600" dirty="0" smtClean="0">
                <a:latin typeface="Arial "/>
              </a:rPr>
              <a:t>) and wireless access capabilities</a:t>
            </a:r>
          </a:p>
          <a:p>
            <a:pPr marL="688975" lvl="2" indent="-246063" algn="just" eaLnBrk="1" hangingPunct="1">
              <a:buFont typeface="Wingdings" pitchFamily="2" charset="2"/>
              <a:buChar char="q"/>
              <a:defRPr/>
            </a:pPr>
            <a:r>
              <a:rPr lang="en-GB" sz="1600" dirty="0" smtClean="0">
                <a:latin typeface="Arial "/>
              </a:rPr>
              <a:t>Build own infrastructure to offer BB services </a:t>
            </a:r>
            <a:r>
              <a:rPr lang="en-US" altLang="ko-KR" sz="1600" dirty="0" smtClean="0">
                <a:ea typeface="Gulim" pitchFamily="34" charset="-127"/>
              </a:rPr>
              <a:t>using any technology for a core network (linking nodes in the main cities), metropolitan networks (covering towns and cities), and access networks (i.e., connecting metro and core networks to points of presence (POPs)</a:t>
            </a:r>
            <a:endParaRPr lang="en-GB" sz="1600" dirty="0" smtClean="0">
              <a:latin typeface="Arial "/>
            </a:endParaRPr>
          </a:p>
          <a:p>
            <a:pPr marL="688975" lvl="2" indent="-246063" algn="just" eaLnBrk="1" hangingPunct="1">
              <a:buFont typeface="Wingdings" pitchFamily="2" charset="2"/>
              <a:buChar char="q"/>
              <a:defRPr/>
            </a:pPr>
            <a:r>
              <a:rPr lang="en-GB" sz="1600" dirty="0" smtClean="0">
                <a:latin typeface="Arial "/>
              </a:rPr>
              <a:t>Include sufficient amount of ‘access’ spectrum, and int’l gateway rights</a:t>
            </a:r>
          </a:p>
          <a:p>
            <a:pPr marL="688975" lvl="1" indent="-246063" algn="just" eaLnBrk="1" hangingPunct="1">
              <a:buFont typeface="Wingdings" pitchFamily="2" charset="2"/>
              <a:buChar char="q"/>
              <a:defRPr/>
            </a:pPr>
            <a:r>
              <a:rPr lang="en-GB" sz="1600" dirty="0" smtClean="0">
                <a:latin typeface="Arial "/>
              </a:rPr>
              <a:t>Roll-out coverage obligations to provide national coverage over most of the territories</a:t>
            </a:r>
          </a:p>
          <a:p>
            <a:pPr marL="900113" lvl="2" indent="-276225" algn="just" eaLnBrk="1" hangingPunct="1">
              <a:buFont typeface="Wingdings" pitchFamily="2" charset="2"/>
              <a:buChar char="q"/>
              <a:defRPr/>
            </a:pPr>
            <a:r>
              <a:rPr lang="en-GB" sz="1600" dirty="0" smtClean="0">
                <a:latin typeface="Arial "/>
              </a:rPr>
              <a:t>Universal Service Obligation!!</a:t>
            </a:r>
          </a:p>
          <a:p>
            <a:pPr marL="900113" lvl="2" indent="-276225" algn="just" eaLnBrk="1" hangingPunct="1">
              <a:buFont typeface="Wingdings" pitchFamily="2" charset="2"/>
              <a:buChar char="q"/>
              <a:defRPr/>
            </a:pPr>
            <a:r>
              <a:rPr lang="en-GB" sz="1600" dirty="0" smtClean="0">
                <a:latin typeface="Arial "/>
              </a:rPr>
              <a:t>Access obligation is modest due to competition/BALs but core obligation is more stringent </a:t>
            </a:r>
          </a:p>
          <a:p>
            <a:pPr marL="542925" lvl="1" indent="-277813" algn="just" eaLnBrk="1" hangingPunct="1">
              <a:buFont typeface="Wingdings" pitchFamily="2" charset="2"/>
              <a:buChar char="q"/>
              <a:defRPr/>
            </a:pPr>
            <a:r>
              <a:rPr lang="en-GB" sz="1600" b="1" dirty="0" smtClean="0">
                <a:latin typeface="Arial "/>
              </a:rPr>
              <a:t>Broadband Access Licenses (National and Regional)</a:t>
            </a:r>
          </a:p>
          <a:p>
            <a:pPr marL="682625" lvl="2" indent="-219075" algn="just" eaLnBrk="1" hangingPunct="1">
              <a:buFont typeface="Wingdings" pitchFamily="2" charset="2"/>
              <a:buChar char="q"/>
              <a:defRPr/>
            </a:pPr>
            <a:r>
              <a:rPr lang="en-GB" sz="1600" dirty="0" smtClean="0">
                <a:latin typeface="Arial "/>
              </a:rPr>
              <a:t>Build access infrastructure</a:t>
            </a:r>
          </a:p>
          <a:p>
            <a:pPr marL="682625" lvl="1" indent="-219075" eaLnBrk="1" hangingPunct="1">
              <a:buFont typeface="Wingdings" pitchFamily="2" charset="2"/>
              <a:buChar char="q"/>
              <a:defRPr/>
            </a:pPr>
            <a:r>
              <a:rPr lang="en-US" altLang="ko-KR" sz="1600" dirty="0" smtClean="0">
                <a:ea typeface="Gulim" pitchFamily="34" charset="-127"/>
              </a:rPr>
              <a:t>Offer customers the same telecommunications services as the NBLs</a:t>
            </a:r>
          </a:p>
          <a:p>
            <a:pPr marL="682625" lvl="1" indent="-219075" eaLnBrk="1" hangingPunct="1">
              <a:buFont typeface="Wingdings" pitchFamily="2" charset="2"/>
              <a:buChar char="q"/>
              <a:defRPr/>
            </a:pPr>
            <a:r>
              <a:rPr lang="en-US" altLang="ko-KR" sz="1600" dirty="0" smtClean="0">
                <a:ea typeface="Gulim" pitchFamily="34" charset="-127"/>
              </a:rPr>
              <a:t>Some would be with radio spectrum bands to deploy wireless access technology</a:t>
            </a:r>
          </a:p>
          <a:p>
            <a:pPr marL="534988" lvl="1" indent="-355600" eaLnBrk="1" hangingPunct="1">
              <a:buFont typeface="Wingdings" pitchFamily="2" charset="2"/>
              <a:buChar char="q"/>
              <a:defRPr/>
            </a:pPr>
            <a:r>
              <a:rPr lang="en-US" sz="1600" dirty="0" smtClean="0">
                <a:latin typeface="Arial "/>
              </a:rPr>
              <a:t>This can trigger investments in infrastructure and actual deployment</a:t>
            </a:r>
          </a:p>
          <a:p>
            <a:pPr marL="534988" lvl="1" indent="-355600" eaLnBrk="1" hangingPunct="1">
              <a:buFont typeface="Wingdings" pitchFamily="2" charset="2"/>
              <a:buChar char="q"/>
              <a:defRPr/>
            </a:pPr>
            <a:r>
              <a:rPr lang="en-US" sz="1600" dirty="0" smtClean="0">
                <a:latin typeface="Arial "/>
              </a:rPr>
              <a:t>Competition will help speed up deployment, improve service and reduce prices</a:t>
            </a:r>
          </a:p>
          <a:p>
            <a:pPr marL="682625" lvl="1" indent="-219075" eaLnBrk="1" hangingPunct="1">
              <a:buFont typeface="Wingdings" pitchFamily="2" charset="2"/>
              <a:buChar char="q"/>
              <a:defRPr/>
            </a:pPr>
            <a:endParaRPr lang="en-GB" sz="1600" dirty="0" smtClean="0">
              <a:latin typeface="Arial "/>
            </a:endParaRPr>
          </a:p>
        </p:txBody>
      </p:sp>
      <p:sp>
        <p:nvSpPr>
          <p:cNvPr id="5" name="Date Placeholder 4"/>
          <p:cNvSpPr txBox="1">
            <a:spLocks/>
          </p:cNvSpPr>
          <p:nvPr/>
        </p:nvSpPr>
        <p:spPr>
          <a:xfrm>
            <a:off x="457200" y="6619875"/>
            <a:ext cx="1447800" cy="238125"/>
          </a:xfrm>
          <a:prstGeom prst="rect">
            <a:avLst/>
          </a:prstGeom>
        </p:spPr>
        <p:txBody>
          <a:bodyPr/>
          <a:lstStyle/>
          <a:p>
            <a:pPr algn="r" fontAlgn="auto">
              <a:spcBef>
                <a:spcPts val="0"/>
              </a:spcBef>
              <a:spcAft>
                <a:spcPts val="0"/>
              </a:spcAft>
              <a:defRPr/>
            </a:pPr>
            <a:r>
              <a:rPr lang="en-US" sz="1200" b="1" dirty="0">
                <a:solidFill>
                  <a:schemeClr val="accent1">
                    <a:lumMod val="75000"/>
                  </a:schemeClr>
                </a:solidFill>
                <a:latin typeface="Calibri" pitchFamily="34" charset="0"/>
                <a:cs typeface="+mn-cs"/>
              </a:rPr>
              <a:t>3- Nov - 2008</a:t>
            </a:r>
          </a:p>
        </p:txBody>
      </p:sp>
      <p:sp>
        <p:nvSpPr>
          <p:cNvPr id="7" name="Footer Placeholder 5"/>
          <p:cNvSpPr txBox="1">
            <a:spLocks/>
          </p:cNvSpPr>
          <p:nvPr/>
        </p:nvSpPr>
        <p:spPr>
          <a:xfrm>
            <a:off x="2743200" y="6629400"/>
            <a:ext cx="4419600" cy="228600"/>
          </a:xfrm>
          <a:prstGeom prst="rect">
            <a:avLst/>
          </a:prstGeom>
        </p:spPr>
        <p:txBody>
          <a:bodyPr/>
          <a:lstStyle/>
          <a:p>
            <a:pPr algn="ctr" fontAlgn="auto">
              <a:spcBef>
                <a:spcPts val="0"/>
              </a:spcBef>
              <a:spcAft>
                <a:spcPts val="0"/>
              </a:spcAft>
              <a:defRPr/>
            </a:pPr>
            <a:r>
              <a:rPr lang="en-US" sz="1400" b="1" dirty="0">
                <a:solidFill>
                  <a:schemeClr val="accent1">
                    <a:lumMod val="75000"/>
                  </a:schemeClr>
                </a:solidFill>
                <a:latin typeface="Calibri" pitchFamily="34" charset="0"/>
                <a:cs typeface="+mn-cs"/>
              </a:rPr>
              <a:t>Re-farming for Broadband Lebanon</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bwMode="auto">
          <a:xfrm>
            <a:off x="1676400" y="0"/>
            <a:ext cx="7467600" cy="1371600"/>
          </a:xfrm>
          <a:solidFill>
            <a:srgbClr val="8381AD"/>
          </a:solidFill>
          <a:ln>
            <a:miter lim="800000"/>
            <a:headEnd/>
            <a:tailEnd/>
          </a:ln>
        </p:spPr>
        <p:txBody>
          <a:bodyPr vert="horz" wrap="square" lIns="91440" tIns="45720" rIns="91440" bIns="45720" numCol="1" anchor="ctr" anchorCtr="0" compatLnSpc="1">
            <a:prstTxWarp prst="textNoShape">
              <a:avLst/>
            </a:prstTxWarp>
          </a:bodyPr>
          <a:lstStyle/>
          <a:p>
            <a:pPr algn="l" eaLnBrk="1" hangingPunct="1"/>
            <a:r>
              <a:rPr lang="en-GB" sz="2800" b="1" smtClean="0">
                <a:solidFill>
                  <a:schemeClr val="bg1"/>
                </a:solidFill>
                <a:latin typeface="Arial" pitchFamily="34" charset="0"/>
                <a:cs typeface="Arial" pitchFamily="34" charset="0"/>
              </a:rPr>
              <a:t>Outline of broadband spectrum packaging</a:t>
            </a:r>
          </a:p>
        </p:txBody>
      </p:sp>
      <p:sp>
        <p:nvSpPr>
          <p:cNvPr id="92163" name="Rectangle 6"/>
          <p:cNvSpPr>
            <a:spLocks noChangeArrowheads="1"/>
          </p:cNvSpPr>
          <p:nvPr/>
        </p:nvSpPr>
        <p:spPr bwMode="auto">
          <a:xfrm>
            <a:off x="228600" y="1295400"/>
            <a:ext cx="8686800" cy="1828800"/>
          </a:xfrm>
          <a:prstGeom prst="rect">
            <a:avLst/>
          </a:prstGeom>
          <a:noFill/>
          <a:ln w="9525">
            <a:noFill/>
            <a:miter lim="800000"/>
            <a:headEnd/>
            <a:tailEnd/>
          </a:ln>
        </p:spPr>
        <p:txBody>
          <a:bodyPr/>
          <a:lstStyle/>
          <a:p>
            <a:pPr marL="171450" indent="-171450">
              <a:spcBef>
                <a:spcPct val="20000"/>
              </a:spcBef>
              <a:spcAft>
                <a:spcPct val="20000"/>
              </a:spcAft>
              <a:buFont typeface="Arial" pitchFamily="34" charset="0"/>
              <a:buChar char="•"/>
            </a:pPr>
            <a:r>
              <a:rPr lang="en-GB" sz="1600"/>
              <a:t>Maximum spectrum (Smax)</a:t>
            </a:r>
          </a:p>
          <a:p>
            <a:pPr marL="628650" lvl="1" indent="-171450">
              <a:spcBef>
                <a:spcPct val="20000"/>
              </a:spcBef>
              <a:spcAft>
                <a:spcPct val="20000"/>
              </a:spcAft>
              <a:buFont typeface="Arial" pitchFamily="34" charset="0"/>
              <a:buChar char="•"/>
            </a:pPr>
            <a:r>
              <a:rPr lang="en-GB" sz="1600"/>
              <a:t>Short Term: 30 MHz on 2.5 GHz and 35 MHz on 3.5 GHz</a:t>
            </a:r>
          </a:p>
          <a:p>
            <a:pPr marL="628650" lvl="1" indent="-171450">
              <a:spcBef>
                <a:spcPct val="20000"/>
              </a:spcBef>
              <a:spcAft>
                <a:spcPct val="20000"/>
              </a:spcAft>
              <a:buFont typeface="Arial" pitchFamily="34" charset="0"/>
              <a:buChar char="•"/>
            </a:pPr>
            <a:r>
              <a:rPr lang="en-GB" sz="1600"/>
              <a:t>Long Term:, when we expect that the reserved spectrum will be made available, to 60 MHz on 2.5 GHz and 56 MHz on 3.5 GHz, with effect not before 2 years following the NBL and BAL auctions</a:t>
            </a:r>
          </a:p>
        </p:txBody>
      </p:sp>
      <p:sp>
        <p:nvSpPr>
          <p:cNvPr id="6" name="Date Placeholder 4"/>
          <p:cNvSpPr txBox="1">
            <a:spLocks/>
          </p:cNvSpPr>
          <p:nvPr/>
        </p:nvSpPr>
        <p:spPr>
          <a:xfrm>
            <a:off x="457200" y="6553200"/>
            <a:ext cx="1447800" cy="238125"/>
          </a:xfrm>
          <a:prstGeom prst="rect">
            <a:avLst/>
          </a:prstGeom>
        </p:spPr>
        <p:txBody>
          <a:bodyPr/>
          <a:lstStyle/>
          <a:p>
            <a:pPr algn="r" fontAlgn="auto">
              <a:spcBef>
                <a:spcPts val="0"/>
              </a:spcBef>
              <a:spcAft>
                <a:spcPts val="0"/>
              </a:spcAft>
              <a:defRPr/>
            </a:pPr>
            <a:r>
              <a:rPr lang="en-US" sz="1200" b="1" dirty="0">
                <a:solidFill>
                  <a:schemeClr val="accent1">
                    <a:lumMod val="75000"/>
                  </a:schemeClr>
                </a:solidFill>
                <a:latin typeface="Calibri" pitchFamily="34" charset="0"/>
                <a:cs typeface="+mn-cs"/>
              </a:rPr>
              <a:t>3- Nov - 2008</a:t>
            </a:r>
          </a:p>
        </p:txBody>
      </p:sp>
      <p:sp>
        <p:nvSpPr>
          <p:cNvPr id="7" name="Footer Placeholder 5"/>
          <p:cNvSpPr txBox="1">
            <a:spLocks/>
          </p:cNvSpPr>
          <p:nvPr/>
        </p:nvSpPr>
        <p:spPr>
          <a:xfrm>
            <a:off x="2743200" y="6553200"/>
            <a:ext cx="4419600" cy="304800"/>
          </a:xfrm>
          <a:prstGeom prst="rect">
            <a:avLst/>
          </a:prstGeom>
        </p:spPr>
        <p:txBody>
          <a:bodyPr/>
          <a:lstStyle/>
          <a:p>
            <a:pPr algn="ctr" fontAlgn="auto">
              <a:spcBef>
                <a:spcPts val="0"/>
              </a:spcBef>
              <a:spcAft>
                <a:spcPts val="0"/>
              </a:spcAft>
              <a:defRPr/>
            </a:pPr>
            <a:r>
              <a:rPr lang="en-US" sz="1400" b="1" dirty="0">
                <a:solidFill>
                  <a:schemeClr val="accent1">
                    <a:lumMod val="75000"/>
                  </a:schemeClr>
                </a:solidFill>
                <a:latin typeface="Calibri" pitchFamily="34" charset="0"/>
                <a:cs typeface="+mn-cs"/>
              </a:rPr>
              <a:t>Re-farming for Broadband Lebanon</a:t>
            </a:r>
          </a:p>
        </p:txBody>
      </p:sp>
      <p:graphicFrame>
        <p:nvGraphicFramePr>
          <p:cNvPr id="8" name="Table 7"/>
          <p:cNvGraphicFramePr>
            <a:graphicFrameLocks noGrp="1"/>
          </p:cNvGraphicFramePr>
          <p:nvPr/>
        </p:nvGraphicFramePr>
        <p:xfrm>
          <a:off x="1600200" y="2895600"/>
          <a:ext cx="6248400" cy="3631495"/>
        </p:xfrm>
        <a:graphic>
          <a:graphicData uri="http://schemas.openxmlformats.org/drawingml/2006/table">
            <a:tbl>
              <a:tblPr/>
              <a:tblGrid>
                <a:gridCol w="3405227"/>
                <a:gridCol w="1480534"/>
                <a:gridCol w="1362639"/>
              </a:tblGrid>
              <a:tr h="294330">
                <a:tc>
                  <a:txBody>
                    <a:bodyPr/>
                    <a:lstStyle/>
                    <a:p>
                      <a:pPr marL="0" marR="0" indent="0" algn="just">
                        <a:lnSpc>
                          <a:spcPct val="115000"/>
                        </a:lnSpc>
                        <a:spcBef>
                          <a:spcPts val="200"/>
                        </a:spcBef>
                        <a:spcAft>
                          <a:spcPts val="200"/>
                        </a:spcAft>
                        <a:tabLst>
                          <a:tab pos="228600" algn="l"/>
                          <a:tab pos="457200" algn="l"/>
                        </a:tabLst>
                      </a:pPr>
                      <a:r>
                        <a:rPr lang="en-US" sz="1100" dirty="0">
                          <a:latin typeface="Arial"/>
                          <a:ea typeface="SimSun"/>
                          <a:cs typeface="Times New Roman"/>
                        </a:rPr>
                        <a:t> </a:t>
                      </a:r>
                      <a:endParaRPr lang="en-US" sz="1200" dirty="0">
                        <a:latin typeface="Garamond"/>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lnSpc>
                          <a:spcPct val="115000"/>
                        </a:lnSpc>
                        <a:spcBef>
                          <a:spcPts val="200"/>
                        </a:spcBef>
                        <a:spcAft>
                          <a:spcPts val="200"/>
                        </a:spcAft>
                        <a:tabLst>
                          <a:tab pos="228600" algn="l"/>
                          <a:tab pos="457200" algn="l"/>
                        </a:tabLst>
                      </a:pPr>
                      <a:r>
                        <a:rPr lang="en-GB" sz="1200" b="1" u="sng">
                          <a:latin typeface="Arial"/>
                          <a:ea typeface="SimSun"/>
                          <a:cs typeface="Times New Roman"/>
                        </a:rPr>
                        <a:t>2.5 GHz</a:t>
                      </a:r>
                      <a:endParaRPr lang="en-US" sz="1200" u="sng">
                        <a:latin typeface="Garamond"/>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lnSpc>
                          <a:spcPct val="115000"/>
                        </a:lnSpc>
                        <a:spcBef>
                          <a:spcPts val="200"/>
                        </a:spcBef>
                        <a:spcAft>
                          <a:spcPts val="200"/>
                        </a:spcAft>
                        <a:tabLst>
                          <a:tab pos="228600" algn="l"/>
                          <a:tab pos="457200" algn="l"/>
                        </a:tabLst>
                      </a:pPr>
                      <a:r>
                        <a:rPr lang="en-GB" sz="1200" b="1" u="sng" dirty="0">
                          <a:latin typeface="Arial"/>
                          <a:ea typeface="SimSun"/>
                          <a:cs typeface="Times New Roman"/>
                        </a:rPr>
                        <a:t>3.5 GHz</a:t>
                      </a:r>
                      <a:endParaRPr lang="en-US" sz="1200" u="sng" dirty="0">
                        <a:latin typeface="Garamond"/>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330">
                <a:tc>
                  <a:txBody>
                    <a:bodyPr/>
                    <a:lstStyle/>
                    <a:p>
                      <a:pPr marL="0" marR="0" indent="0" algn="just">
                        <a:lnSpc>
                          <a:spcPct val="115000"/>
                        </a:lnSpc>
                        <a:spcBef>
                          <a:spcPts val="200"/>
                        </a:spcBef>
                        <a:spcAft>
                          <a:spcPts val="200"/>
                        </a:spcAft>
                        <a:tabLst>
                          <a:tab pos="228600" algn="l"/>
                          <a:tab pos="457200" algn="l"/>
                        </a:tabLst>
                      </a:pPr>
                      <a:r>
                        <a:rPr lang="en-GB" sz="1100">
                          <a:latin typeface="Arial"/>
                          <a:ea typeface="SimSun"/>
                          <a:cs typeface="Times New Roman"/>
                        </a:rPr>
                        <a:t>Spectrum available in principle</a:t>
                      </a:r>
                      <a:endParaRPr lang="en-US" sz="1200">
                        <a:latin typeface="Garamond"/>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lnSpc>
                          <a:spcPct val="115000"/>
                        </a:lnSpc>
                        <a:spcBef>
                          <a:spcPts val="200"/>
                        </a:spcBef>
                        <a:spcAft>
                          <a:spcPts val="200"/>
                        </a:spcAft>
                        <a:tabLst>
                          <a:tab pos="228600" algn="l"/>
                          <a:tab pos="457200" algn="l"/>
                        </a:tabLst>
                      </a:pPr>
                      <a:r>
                        <a:rPr lang="en-GB" sz="1100">
                          <a:latin typeface="Arial"/>
                          <a:ea typeface="SimSun"/>
                          <a:cs typeface="Times New Roman"/>
                        </a:rPr>
                        <a:t>190 MHz</a:t>
                      </a:r>
                      <a:endParaRPr lang="en-US" sz="1200">
                        <a:latin typeface="Garamond"/>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lnSpc>
                          <a:spcPct val="115000"/>
                        </a:lnSpc>
                        <a:spcBef>
                          <a:spcPts val="200"/>
                        </a:spcBef>
                        <a:spcAft>
                          <a:spcPts val="200"/>
                        </a:spcAft>
                        <a:tabLst>
                          <a:tab pos="228600" algn="l"/>
                          <a:tab pos="457200" algn="l"/>
                        </a:tabLst>
                      </a:pPr>
                      <a:r>
                        <a:rPr lang="en-GB" sz="1100">
                          <a:latin typeface="Arial"/>
                          <a:ea typeface="SimSun"/>
                          <a:cs typeface="Times New Roman"/>
                        </a:rPr>
                        <a:t>196 MHz</a:t>
                      </a:r>
                      <a:endParaRPr lang="en-US" sz="1200">
                        <a:latin typeface="Garamond"/>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572">
                <a:tc>
                  <a:txBody>
                    <a:bodyPr/>
                    <a:lstStyle/>
                    <a:p>
                      <a:pPr marL="0" marR="0" indent="0" algn="just">
                        <a:lnSpc>
                          <a:spcPct val="115000"/>
                        </a:lnSpc>
                        <a:spcBef>
                          <a:spcPts val="200"/>
                        </a:spcBef>
                        <a:spcAft>
                          <a:spcPts val="200"/>
                        </a:spcAft>
                        <a:tabLst>
                          <a:tab pos="228600" algn="l"/>
                          <a:tab pos="457200" algn="l"/>
                        </a:tabLst>
                      </a:pPr>
                      <a:r>
                        <a:rPr lang="en-GB" sz="1000" i="1">
                          <a:latin typeface="Arial"/>
                          <a:ea typeface="SimSun"/>
                          <a:cs typeface="Times New Roman"/>
                        </a:rPr>
                        <a:t>Spectrum for NBL each</a:t>
                      </a:r>
                      <a:endParaRPr lang="en-US" sz="1200">
                        <a:latin typeface="Garamond"/>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lnSpc>
                          <a:spcPct val="115000"/>
                        </a:lnSpc>
                        <a:spcBef>
                          <a:spcPts val="200"/>
                        </a:spcBef>
                        <a:spcAft>
                          <a:spcPts val="200"/>
                        </a:spcAft>
                        <a:tabLst>
                          <a:tab pos="228600" algn="l"/>
                          <a:tab pos="457200" algn="l"/>
                        </a:tabLst>
                      </a:pPr>
                      <a:r>
                        <a:rPr lang="en-GB" sz="1000" i="1">
                          <a:latin typeface="Arial"/>
                          <a:ea typeface="SimSun"/>
                          <a:cs typeface="Times New Roman"/>
                        </a:rPr>
                        <a:t>20 MHz</a:t>
                      </a:r>
                      <a:endParaRPr lang="en-US" sz="1200">
                        <a:latin typeface="Garamond"/>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lnSpc>
                          <a:spcPct val="115000"/>
                        </a:lnSpc>
                        <a:spcBef>
                          <a:spcPts val="200"/>
                        </a:spcBef>
                        <a:spcAft>
                          <a:spcPts val="200"/>
                        </a:spcAft>
                        <a:tabLst>
                          <a:tab pos="228600" algn="l"/>
                          <a:tab pos="457200" algn="l"/>
                        </a:tabLst>
                      </a:pPr>
                      <a:r>
                        <a:rPr lang="en-GB" sz="1000" i="1">
                          <a:latin typeface="Arial"/>
                          <a:ea typeface="SimSun"/>
                          <a:cs typeface="Times New Roman"/>
                        </a:rPr>
                        <a:t>21 MHz</a:t>
                      </a:r>
                      <a:endParaRPr lang="en-US" sz="1200">
                        <a:latin typeface="Garamond"/>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330">
                <a:tc>
                  <a:txBody>
                    <a:bodyPr/>
                    <a:lstStyle/>
                    <a:p>
                      <a:pPr marL="0" marR="0" indent="0" algn="just">
                        <a:lnSpc>
                          <a:spcPct val="115000"/>
                        </a:lnSpc>
                        <a:spcBef>
                          <a:spcPts val="200"/>
                        </a:spcBef>
                        <a:spcAft>
                          <a:spcPts val="200"/>
                        </a:spcAft>
                        <a:tabLst>
                          <a:tab pos="228600" algn="l"/>
                          <a:tab pos="457200" algn="l"/>
                        </a:tabLst>
                      </a:pPr>
                      <a:r>
                        <a:rPr lang="en-GB" sz="1100">
                          <a:latin typeface="Arial"/>
                          <a:ea typeface="SimSun"/>
                          <a:cs typeface="Times New Roman"/>
                        </a:rPr>
                        <a:t>Total spectrum for 2 NBL</a:t>
                      </a:r>
                      <a:endParaRPr lang="en-US" sz="1200">
                        <a:latin typeface="Garamond"/>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lnSpc>
                          <a:spcPct val="115000"/>
                        </a:lnSpc>
                        <a:spcBef>
                          <a:spcPts val="200"/>
                        </a:spcBef>
                        <a:spcAft>
                          <a:spcPts val="200"/>
                        </a:spcAft>
                        <a:tabLst>
                          <a:tab pos="228600" algn="l"/>
                          <a:tab pos="457200" algn="l"/>
                        </a:tabLst>
                      </a:pPr>
                      <a:r>
                        <a:rPr lang="en-GB" sz="1100" b="1">
                          <a:solidFill>
                            <a:schemeClr val="accent3"/>
                          </a:solidFill>
                          <a:latin typeface="Arial"/>
                          <a:ea typeface="SimSun"/>
                          <a:cs typeface="Times New Roman"/>
                        </a:rPr>
                        <a:t>40 MHz</a:t>
                      </a:r>
                      <a:endParaRPr lang="en-US" sz="1200" b="1">
                        <a:solidFill>
                          <a:schemeClr val="accent3"/>
                        </a:solidFill>
                        <a:latin typeface="Garamond"/>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lnSpc>
                          <a:spcPct val="115000"/>
                        </a:lnSpc>
                        <a:spcBef>
                          <a:spcPts val="200"/>
                        </a:spcBef>
                        <a:spcAft>
                          <a:spcPts val="200"/>
                        </a:spcAft>
                        <a:tabLst>
                          <a:tab pos="228600" algn="l"/>
                          <a:tab pos="457200" algn="l"/>
                        </a:tabLst>
                      </a:pPr>
                      <a:r>
                        <a:rPr lang="en-GB" sz="1100" b="1" dirty="0">
                          <a:solidFill>
                            <a:schemeClr val="accent3"/>
                          </a:solidFill>
                          <a:latin typeface="Arial"/>
                          <a:ea typeface="SimSun"/>
                          <a:cs typeface="Times New Roman"/>
                        </a:rPr>
                        <a:t>42 MHz</a:t>
                      </a:r>
                      <a:endParaRPr lang="en-US" sz="1200" b="1" dirty="0">
                        <a:solidFill>
                          <a:schemeClr val="accent3"/>
                        </a:solidFill>
                        <a:latin typeface="Garamond"/>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572">
                <a:tc>
                  <a:txBody>
                    <a:bodyPr/>
                    <a:lstStyle/>
                    <a:p>
                      <a:pPr marL="0" marR="0" indent="0" algn="just">
                        <a:lnSpc>
                          <a:spcPct val="115000"/>
                        </a:lnSpc>
                        <a:spcBef>
                          <a:spcPts val="200"/>
                        </a:spcBef>
                        <a:spcAft>
                          <a:spcPts val="200"/>
                        </a:spcAft>
                        <a:tabLst>
                          <a:tab pos="228600" algn="l"/>
                          <a:tab pos="457200" algn="l"/>
                        </a:tabLst>
                      </a:pPr>
                      <a:r>
                        <a:rPr lang="en-GB" sz="1000" i="1">
                          <a:latin typeface="Arial"/>
                          <a:ea typeface="SimSun"/>
                          <a:cs typeface="Times New Roman"/>
                        </a:rPr>
                        <a:t>Spectrum for Smin</a:t>
                      </a:r>
                      <a:endParaRPr lang="en-US" sz="1200">
                        <a:latin typeface="Garamond"/>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lnSpc>
                          <a:spcPct val="115000"/>
                        </a:lnSpc>
                        <a:spcBef>
                          <a:spcPts val="200"/>
                        </a:spcBef>
                        <a:spcAft>
                          <a:spcPts val="200"/>
                        </a:spcAft>
                        <a:tabLst>
                          <a:tab pos="228600" algn="l"/>
                          <a:tab pos="457200" algn="l"/>
                        </a:tabLst>
                      </a:pPr>
                      <a:r>
                        <a:rPr lang="en-GB" sz="1000" i="1">
                          <a:latin typeface="Arial"/>
                          <a:ea typeface="SimSun"/>
                          <a:cs typeface="Times New Roman"/>
                        </a:rPr>
                        <a:t>- </a:t>
                      </a:r>
                      <a:endParaRPr lang="en-US" sz="1200">
                        <a:latin typeface="Garamond"/>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lnSpc>
                          <a:spcPct val="115000"/>
                        </a:lnSpc>
                        <a:spcBef>
                          <a:spcPts val="200"/>
                        </a:spcBef>
                        <a:spcAft>
                          <a:spcPts val="200"/>
                        </a:spcAft>
                        <a:tabLst>
                          <a:tab pos="228600" algn="l"/>
                          <a:tab pos="457200" algn="l"/>
                        </a:tabLst>
                      </a:pPr>
                      <a:r>
                        <a:rPr lang="en-GB" sz="1000" i="1" dirty="0">
                          <a:latin typeface="Arial"/>
                          <a:ea typeface="SimSun"/>
                          <a:cs typeface="Times New Roman"/>
                        </a:rPr>
                        <a:t>84 MHz</a:t>
                      </a:r>
                      <a:endParaRPr lang="en-US" sz="1200" dirty="0">
                        <a:latin typeface="Garamond"/>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087">
                <a:tc>
                  <a:txBody>
                    <a:bodyPr/>
                    <a:lstStyle/>
                    <a:p>
                      <a:pPr marL="0" marR="0" indent="0" algn="just">
                        <a:lnSpc>
                          <a:spcPct val="115000"/>
                        </a:lnSpc>
                        <a:spcBef>
                          <a:spcPts val="200"/>
                        </a:spcBef>
                        <a:spcAft>
                          <a:spcPts val="200"/>
                        </a:spcAft>
                        <a:tabLst>
                          <a:tab pos="228600" algn="l"/>
                          <a:tab pos="457200" algn="l"/>
                        </a:tabLst>
                      </a:pPr>
                      <a:r>
                        <a:rPr lang="en-GB" sz="1000" i="1">
                          <a:latin typeface="Arial"/>
                          <a:ea typeface="SimSun"/>
                          <a:cs typeface="Times New Roman"/>
                        </a:rPr>
                        <a:t>Mobile operators (each 10 MHz)</a:t>
                      </a:r>
                      <a:endParaRPr lang="en-US" sz="1200">
                        <a:latin typeface="Garamond"/>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lnSpc>
                          <a:spcPct val="115000"/>
                        </a:lnSpc>
                        <a:spcBef>
                          <a:spcPts val="200"/>
                        </a:spcBef>
                        <a:spcAft>
                          <a:spcPts val="200"/>
                        </a:spcAft>
                        <a:tabLst>
                          <a:tab pos="228600" algn="l"/>
                          <a:tab pos="457200" algn="l"/>
                        </a:tabLst>
                      </a:pPr>
                      <a:r>
                        <a:rPr lang="en-GB" sz="1000" i="1">
                          <a:latin typeface="Arial"/>
                          <a:ea typeface="SimSun"/>
                          <a:cs typeface="Times New Roman"/>
                        </a:rPr>
                        <a:t>10 MHz</a:t>
                      </a:r>
                      <a:endParaRPr lang="en-US" sz="1200">
                        <a:latin typeface="Garamond"/>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lnSpc>
                          <a:spcPct val="115000"/>
                        </a:lnSpc>
                        <a:spcBef>
                          <a:spcPts val="200"/>
                        </a:spcBef>
                        <a:spcAft>
                          <a:spcPts val="200"/>
                        </a:spcAft>
                        <a:tabLst>
                          <a:tab pos="228600" algn="l"/>
                          <a:tab pos="457200" algn="l"/>
                        </a:tabLst>
                      </a:pPr>
                      <a:endParaRPr lang="en-US" sz="1200">
                        <a:latin typeface="Garamond"/>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330">
                <a:tc>
                  <a:txBody>
                    <a:bodyPr/>
                    <a:lstStyle/>
                    <a:p>
                      <a:pPr marL="0" marR="0" indent="0" algn="just">
                        <a:lnSpc>
                          <a:spcPct val="115000"/>
                        </a:lnSpc>
                        <a:spcBef>
                          <a:spcPts val="200"/>
                        </a:spcBef>
                        <a:spcAft>
                          <a:spcPts val="200"/>
                        </a:spcAft>
                        <a:tabLst>
                          <a:tab pos="228600" algn="l"/>
                          <a:tab pos="457200" algn="l"/>
                        </a:tabLst>
                      </a:pPr>
                      <a:r>
                        <a:rPr lang="en-GB" sz="1100">
                          <a:latin typeface="Arial"/>
                          <a:ea typeface="SimSun"/>
                          <a:cs typeface="Times New Roman"/>
                        </a:rPr>
                        <a:t>Total spectrum for mobile operators</a:t>
                      </a:r>
                      <a:endParaRPr lang="en-US" sz="1200">
                        <a:latin typeface="Garamond"/>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lnSpc>
                          <a:spcPct val="115000"/>
                        </a:lnSpc>
                        <a:spcBef>
                          <a:spcPts val="200"/>
                        </a:spcBef>
                        <a:spcAft>
                          <a:spcPts val="200"/>
                        </a:spcAft>
                        <a:tabLst>
                          <a:tab pos="228600" algn="l"/>
                          <a:tab pos="457200" algn="l"/>
                        </a:tabLst>
                      </a:pPr>
                      <a:r>
                        <a:rPr lang="en-GB" sz="1100">
                          <a:latin typeface="Arial"/>
                          <a:ea typeface="SimSun"/>
                          <a:cs typeface="Times New Roman"/>
                        </a:rPr>
                        <a:t>30 MHz</a:t>
                      </a:r>
                      <a:endParaRPr lang="en-US" sz="1200">
                        <a:latin typeface="Garamond"/>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lnSpc>
                          <a:spcPct val="115000"/>
                        </a:lnSpc>
                        <a:spcBef>
                          <a:spcPts val="200"/>
                        </a:spcBef>
                        <a:spcAft>
                          <a:spcPts val="200"/>
                        </a:spcAft>
                        <a:tabLst>
                          <a:tab pos="228600" algn="l"/>
                          <a:tab pos="457200" algn="l"/>
                        </a:tabLst>
                      </a:pPr>
                      <a:endParaRPr lang="en-GB" sz="1100">
                        <a:latin typeface="Arial"/>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330">
                <a:tc>
                  <a:txBody>
                    <a:bodyPr/>
                    <a:lstStyle/>
                    <a:p>
                      <a:pPr marL="0" marR="0" indent="0" algn="just">
                        <a:lnSpc>
                          <a:spcPct val="115000"/>
                        </a:lnSpc>
                        <a:spcBef>
                          <a:spcPts val="200"/>
                        </a:spcBef>
                        <a:spcAft>
                          <a:spcPts val="200"/>
                        </a:spcAft>
                        <a:tabLst>
                          <a:tab pos="228600" algn="l"/>
                          <a:tab pos="457200" algn="l"/>
                        </a:tabLst>
                      </a:pPr>
                      <a:r>
                        <a:rPr lang="en-GB" sz="1100">
                          <a:latin typeface="Arial"/>
                          <a:ea typeface="SimSun"/>
                          <a:cs typeface="Times New Roman"/>
                        </a:rPr>
                        <a:t>Reserve</a:t>
                      </a:r>
                      <a:endParaRPr lang="en-US" sz="1200">
                        <a:latin typeface="Garamond"/>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lnSpc>
                          <a:spcPct val="115000"/>
                        </a:lnSpc>
                        <a:spcBef>
                          <a:spcPts val="200"/>
                        </a:spcBef>
                        <a:spcAft>
                          <a:spcPts val="200"/>
                        </a:spcAft>
                        <a:tabLst>
                          <a:tab pos="228600" algn="l"/>
                          <a:tab pos="457200" algn="l"/>
                        </a:tabLst>
                      </a:pPr>
                      <a:endParaRPr lang="en-GB" sz="1100">
                        <a:latin typeface="Arial"/>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lnSpc>
                          <a:spcPct val="115000"/>
                        </a:lnSpc>
                        <a:spcBef>
                          <a:spcPts val="200"/>
                        </a:spcBef>
                        <a:spcAft>
                          <a:spcPts val="200"/>
                        </a:spcAft>
                        <a:tabLst>
                          <a:tab pos="228600" algn="l"/>
                          <a:tab pos="457200" algn="l"/>
                        </a:tabLst>
                      </a:pPr>
                      <a:r>
                        <a:rPr lang="en-GB" sz="1100">
                          <a:latin typeface="Arial"/>
                          <a:ea typeface="SimSun"/>
                          <a:cs typeface="Times New Roman"/>
                        </a:rPr>
                        <a:t>28 MHz</a:t>
                      </a:r>
                      <a:endParaRPr lang="en-US" sz="1200">
                        <a:latin typeface="Garamond"/>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330">
                <a:tc>
                  <a:txBody>
                    <a:bodyPr/>
                    <a:lstStyle/>
                    <a:p>
                      <a:pPr marL="0" marR="0" indent="0" algn="just">
                        <a:lnSpc>
                          <a:spcPct val="115000"/>
                        </a:lnSpc>
                        <a:spcBef>
                          <a:spcPts val="200"/>
                        </a:spcBef>
                        <a:spcAft>
                          <a:spcPts val="200"/>
                        </a:spcAft>
                        <a:tabLst>
                          <a:tab pos="228600" algn="l"/>
                          <a:tab pos="457200" algn="l"/>
                        </a:tabLst>
                      </a:pPr>
                      <a:r>
                        <a:rPr lang="en-GB" sz="1100">
                          <a:latin typeface="Arial"/>
                          <a:ea typeface="SimSun"/>
                          <a:cs typeface="Times New Roman"/>
                        </a:rPr>
                        <a:t>Guard Bands</a:t>
                      </a:r>
                      <a:endParaRPr lang="en-US" sz="1200">
                        <a:latin typeface="Garamond"/>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lnSpc>
                          <a:spcPct val="115000"/>
                        </a:lnSpc>
                        <a:spcBef>
                          <a:spcPts val="200"/>
                        </a:spcBef>
                        <a:spcAft>
                          <a:spcPts val="200"/>
                        </a:spcAft>
                        <a:tabLst>
                          <a:tab pos="228600" algn="l"/>
                          <a:tab pos="457200" algn="l"/>
                        </a:tabLst>
                      </a:pPr>
                      <a:r>
                        <a:rPr lang="en-GB" sz="1100">
                          <a:latin typeface="Arial"/>
                          <a:ea typeface="SimSun"/>
                          <a:cs typeface="Times New Roman"/>
                        </a:rPr>
                        <a:t>10-15 MHz</a:t>
                      </a:r>
                      <a:endParaRPr lang="en-US" sz="1200">
                        <a:latin typeface="Garamond"/>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lnSpc>
                          <a:spcPct val="115000"/>
                        </a:lnSpc>
                        <a:spcBef>
                          <a:spcPts val="200"/>
                        </a:spcBef>
                        <a:spcAft>
                          <a:spcPts val="200"/>
                        </a:spcAft>
                        <a:tabLst>
                          <a:tab pos="228600" algn="l"/>
                          <a:tab pos="457200" algn="l"/>
                        </a:tabLst>
                      </a:pPr>
                      <a:r>
                        <a:rPr lang="en-GB" sz="1100">
                          <a:latin typeface="Arial"/>
                          <a:ea typeface="SimSun"/>
                          <a:cs typeface="Times New Roman"/>
                        </a:rPr>
                        <a:t>7 MHz</a:t>
                      </a:r>
                      <a:endParaRPr lang="en-US" sz="1200">
                        <a:latin typeface="Garamond"/>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330">
                <a:tc>
                  <a:txBody>
                    <a:bodyPr/>
                    <a:lstStyle/>
                    <a:p>
                      <a:pPr marL="0" marR="0" indent="0" algn="just">
                        <a:lnSpc>
                          <a:spcPct val="115000"/>
                        </a:lnSpc>
                        <a:spcBef>
                          <a:spcPts val="200"/>
                        </a:spcBef>
                        <a:spcAft>
                          <a:spcPts val="200"/>
                        </a:spcAft>
                        <a:tabLst>
                          <a:tab pos="228600" algn="l"/>
                          <a:tab pos="457200" algn="l"/>
                        </a:tabLst>
                      </a:pPr>
                      <a:r>
                        <a:rPr lang="en-GB" sz="1100">
                          <a:latin typeface="Arial"/>
                          <a:ea typeface="SimSun"/>
                          <a:cs typeface="Times New Roman"/>
                        </a:rPr>
                        <a:t>Reserved for future use</a:t>
                      </a:r>
                      <a:endParaRPr lang="en-US" sz="1200">
                        <a:latin typeface="Garamond"/>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lnSpc>
                          <a:spcPct val="115000"/>
                        </a:lnSpc>
                        <a:spcBef>
                          <a:spcPts val="200"/>
                        </a:spcBef>
                        <a:spcAft>
                          <a:spcPts val="200"/>
                        </a:spcAft>
                        <a:tabLst>
                          <a:tab pos="228600" algn="l"/>
                          <a:tab pos="457200" algn="l"/>
                        </a:tabLst>
                      </a:pPr>
                      <a:r>
                        <a:rPr lang="en-GB" sz="1100">
                          <a:latin typeface="Arial"/>
                          <a:ea typeface="SimSun"/>
                          <a:cs typeface="Times New Roman"/>
                        </a:rPr>
                        <a:t>50 MHz</a:t>
                      </a:r>
                      <a:endParaRPr lang="en-US" sz="1200">
                        <a:latin typeface="Garamond"/>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lnSpc>
                          <a:spcPct val="115000"/>
                        </a:lnSpc>
                        <a:spcBef>
                          <a:spcPts val="200"/>
                        </a:spcBef>
                        <a:spcAft>
                          <a:spcPts val="200"/>
                        </a:spcAft>
                        <a:tabLst>
                          <a:tab pos="228600" algn="l"/>
                          <a:tab pos="457200" algn="l"/>
                        </a:tabLst>
                      </a:pPr>
                      <a:endParaRPr lang="en-GB" sz="1100">
                        <a:latin typeface="Arial"/>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330">
                <a:tc>
                  <a:txBody>
                    <a:bodyPr/>
                    <a:lstStyle/>
                    <a:p>
                      <a:pPr marL="0" marR="0" indent="0" algn="just">
                        <a:lnSpc>
                          <a:spcPct val="115000"/>
                        </a:lnSpc>
                        <a:spcBef>
                          <a:spcPts val="200"/>
                        </a:spcBef>
                        <a:spcAft>
                          <a:spcPts val="200"/>
                        </a:spcAft>
                        <a:tabLst>
                          <a:tab pos="228600" algn="l"/>
                          <a:tab pos="457200" algn="l"/>
                        </a:tabLst>
                      </a:pPr>
                      <a:endParaRPr lang="en-GB" sz="1100">
                        <a:latin typeface="Arial"/>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lnSpc>
                          <a:spcPct val="115000"/>
                        </a:lnSpc>
                        <a:spcBef>
                          <a:spcPts val="200"/>
                        </a:spcBef>
                        <a:spcAft>
                          <a:spcPts val="200"/>
                        </a:spcAft>
                        <a:tabLst>
                          <a:tab pos="228600" algn="l"/>
                          <a:tab pos="457200" algn="l"/>
                        </a:tabLst>
                      </a:pPr>
                      <a:endParaRPr lang="en-GB" sz="1100">
                        <a:latin typeface="Arial"/>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lnSpc>
                          <a:spcPct val="115000"/>
                        </a:lnSpc>
                        <a:spcBef>
                          <a:spcPts val="200"/>
                        </a:spcBef>
                        <a:spcAft>
                          <a:spcPts val="200"/>
                        </a:spcAft>
                        <a:tabLst>
                          <a:tab pos="228600" algn="l"/>
                          <a:tab pos="457200" algn="l"/>
                        </a:tabLst>
                      </a:pPr>
                      <a:endParaRPr lang="en-GB" sz="1100" dirty="0">
                        <a:latin typeface="Arial"/>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330">
                <a:tc>
                  <a:txBody>
                    <a:bodyPr/>
                    <a:lstStyle/>
                    <a:p>
                      <a:pPr marL="0" marR="0" indent="0" algn="just">
                        <a:lnSpc>
                          <a:spcPct val="115000"/>
                        </a:lnSpc>
                        <a:spcBef>
                          <a:spcPts val="200"/>
                        </a:spcBef>
                        <a:spcAft>
                          <a:spcPts val="200"/>
                        </a:spcAft>
                        <a:tabLst>
                          <a:tab pos="228600" algn="l"/>
                          <a:tab pos="457200" algn="l"/>
                        </a:tabLst>
                      </a:pPr>
                      <a:r>
                        <a:rPr lang="en-GB" sz="1100" dirty="0">
                          <a:latin typeface="Arial"/>
                          <a:ea typeface="SimSun"/>
                          <a:cs typeface="Times New Roman"/>
                        </a:rPr>
                        <a:t>Available for BAL auction</a:t>
                      </a:r>
                      <a:endParaRPr lang="en-US" sz="1200" dirty="0">
                        <a:latin typeface="Garamond"/>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lnSpc>
                          <a:spcPct val="115000"/>
                        </a:lnSpc>
                        <a:spcBef>
                          <a:spcPts val="200"/>
                        </a:spcBef>
                        <a:spcAft>
                          <a:spcPts val="200"/>
                        </a:spcAft>
                        <a:tabLst>
                          <a:tab pos="228600" algn="l"/>
                          <a:tab pos="457200" algn="l"/>
                        </a:tabLst>
                      </a:pPr>
                      <a:r>
                        <a:rPr lang="en-GB" sz="1200" b="1" dirty="0">
                          <a:solidFill>
                            <a:schemeClr val="accent3"/>
                          </a:solidFill>
                          <a:latin typeface="Arial"/>
                          <a:ea typeface="SimSun"/>
                          <a:cs typeface="Times New Roman"/>
                        </a:rPr>
                        <a:t>55-60MHz</a:t>
                      </a:r>
                      <a:endParaRPr lang="en-US" sz="1200" b="1" dirty="0">
                        <a:solidFill>
                          <a:schemeClr val="accent3"/>
                        </a:solidFill>
                        <a:latin typeface="Garamond"/>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lnSpc>
                          <a:spcPct val="115000"/>
                        </a:lnSpc>
                        <a:spcBef>
                          <a:spcPts val="200"/>
                        </a:spcBef>
                        <a:spcAft>
                          <a:spcPts val="200"/>
                        </a:spcAft>
                        <a:tabLst>
                          <a:tab pos="228600" algn="l"/>
                          <a:tab pos="457200" algn="l"/>
                        </a:tabLst>
                      </a:pPr>
                      <a:r>
                        <a:rPr lang="en-GB" sz="1200" b="1" dirty="0" smtClean="0">
                          <a:solidFill>
                            <a:schemeClr val="accent3"/>
                          </a:solidFill>
                          <a:latin typeface="Arial"/>
                          <a:ea typeface="SimSun"/>
                          <a:cs typeface="Times New Roman"/>
                        </a:rPr>
                        <a:t>35MHz (National</a:t>
                      </a:r>
                      <a:r>
                        <a:rPr lang="en-GB" sz="1200" b="1" baseline="0" dirty="0" smtClean="0">
                          <a:solidFill>
                            <a:schemeClr val="accent3"/>
                          </a:solidFill>
                          <a:latin typeface="Arial"/>
                          <a:ea typeface="SimSun"/>
                          <a:cs typeface="Times New Roman"/>
                        </a:rPr>
                        <a:t> + Regional)</a:t>
                      </a:r>
                      <a:endParaRPr lang="en-US" sz="1200" b="1" dirty="0">
                        <a:solidFill>
                          <a:schemeClr val="accent3"/>
                        </a:solidFill>
                        <a:latin typeface="Garamond"/>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bwMode="auto">
          <a:xfrm>
            <a:off x="1524000" y="0"/>
            <a:ext cx="7620000" cy="1371600"/>
          </a:xfrm>
          <a:solidFill>
            <a:srgbClr val="92D050"/>
          </a:solidFill>
          <a:ln>
            <a:miter lim="800000"/>
            <a:headEnd/>
            <a:tailEnd/>
          </a:ln>
        </p:spPr>
        <p:txBody>
          <a:bodyPr vert="horz" wrap="square" lIns="91440" tIns="45720" rIns="91440" bIns="45720" numCol="1" anchor="ctr" anchorCtr="0" compatLnSpc="1">
            <a:prstTxWarp prst="textNoShape">
              <a:avLst/>
            </a:prstTxWarp>
          </a:bodyPr>
          <a:lstStyle/>
          <a:p>
            <a:pPr algn="l" eaLnBrk="1" hangingPunct="1"/>
            <a:r>
              <a:rPr lang="en-GB" sz="3200" b="1" smtClean="0">
                <a:solidFill>
                  <a:schemeClr val="bg1"/>
                </a:solidFill>
              </a:rPr>
              <a:t>Outline of broadband spectrum packaging (cont’d)</a:t>
            </a:r>
          </a:p>
        </p:txBody>
      </p:sp>
      <p:sp>
        <p:nvSpPr>
          <p:cNvPr id="93187" name="Rectangle 5"/>
          <p:cNvSpPr>
            <a:spLocks noGrp="1" noChangeArrowheads="1"/>
          </p:cNvSpPr>
          <p:nvPr>
            <p:ph type="body" idx="1"/>
          </p:nvPr>
        </p:nvSpPr>
        <p:spPr bwMode="auto">
          <a:xfrm>
            <a:off x="0" y="1371600"/>
            <a:ext cx="9144000" cy="5486400"/>
          </a:xfrm>
          <a:solidFill>
            <a:schemeClr val="bg1"/>
          </a:solidFill>
          <a:ln>
            <a:miter lim="800000"/>
            <a:headEnd/>
            <a:tailEnd/>
          </a:ln>
        </p:spPr>
        <p:txBody>
          <a:bodyPr vert="horz" wrap="square" lIns="91440" tIns="45720" rIns="91440" bIns="45720" numCol="1" anchor="t" anchorCtr="0" compatLnSpc="1">
            <a:prstTxWarp prst="textNoShape">
              <a:avLst/>
            </a:prstTxWarp>
          </a:bodyPr>
          <a:lstStyle/>
          <a:p>
            <a:pPr eaLnBrk="1" hangingPunct="1">
              <a:lnSpc>
                <a:spcPct val="115000"/>
              </a:lnSpc>
            </a:pPr>
            <a:r>
              <a:rPr lang="en-GB" sz="1800" smtClean="0"/>
              <a:t>The total spectrum for each of the 2 NBL licences is:</a:t>
            </a:r>
          </a:p>
          <a:p>
            <a:pPr lvl="1" eaLnBrk="1" hangingPunct="1">
              <a:lnSpc>
                <a:spcPct val="90000"/>
              </a:lnSpc>
            </a:pPr>
            <a:r>
              <a:rPr lang="en-GB" sz="1800" smtClean="0"/>
              <a:t>20 MHz of 2.5 GHz		 and 		21 MHz of 3.5 GHZ </a:t>
            </a:r>
          </a:p>
          <a:p>
            <a:pPr eaLnBrk="1" hangingPunct="1">
              <a:lnSpc>
                <a:spcPct val="115000"/>
              </a:lnSpc>
            </a:pPr>
            <a:r>
              <a:rPr lang="en-GB" sz="1800" smtClean="0"/>
              <a:t>The spectrum for the mobile operators (optional choice of 1x10 MHz TDD each for the 2 Mobile operators and Liban Telecom) and the reserved spectrum for future use (50 MHz) are combined into one reserve area of 2 x 40 MHz blocks</a:t>
            </a:r>
          </a:p>
          <a:p>
            <a:pPr eaLnBrk="1" hangingPunct="1">
              <a:lnSpc>
                <a:spcPct val="115000"/>
              </a:lnSpc>
            </a:pPr>
            <a:r>
              <a:rPr lang="en-GB" sz="1800" smtClean="0"/>
              <a:t>Remaining spectrum for the BAL auction(s) after accounting for reserve spectrum, the minimum spectrum that is expected to be  allocated to 4existing DSPs (denoted by Smin, four times 21 MHz in the 3.5 GHz band), and guard-bands, is expected to be 55 MHz in the 2.5 GHz, and 35 MHz in the 3.5 GHz band. It is proposed that:</a:t>
            </a:r>
          </a:p>
          <a:p>
            <a:pPr lvl="1" eaLnBrk="1" hangingPunct="1">
              <a:lnSpc>
                <a:spcPct val="90000"/>
              </a:lnSpc>
            </a:pPr>
            <a:r>
              <a:rPr lang="en-GB" sz="1800" smtClean="0"/>
              <a:t>The 2.5 GHz band will be packaged into national packages (National Broadband Access Licence(s) (NBALs)). </a:t>
            </a:r>
          </a:p>
          <a:p>
            <a:pPr lvl="1" eaLnBrk="1" hangingPunct="1">
              <a:lnSpc>
                <a:spcPct val="90000"/>
              </a:lnSpc>
            </a:pPr>
            <a:r>
              <a:rPr lang="en-GB" sz="1800" smtClean="0"/>
              <a:t>The remaining 3.5 GHz spectrum be arranged as 3 blocks of 7 MHz, </a:t>
            </a:r>
            <a:r>
              <a:rPr lang="en-GB" sz="1800" smtClean="0">
                <a:solidFill>
                  <a:schemeClr val="hlink"/>
                </a:solidFill>
              </a:rPr>
              <a:t>sold as a single NBAL</a:t>
            </a:r>
            <a:r>
              <a:rPr lang="en-GB" sz="1800" smtClean="0"/>
              <a:t>, and 1 block of 14 MHz</a:t>
            </a:r>
          </a:p>
          <a:p>
            <a:pPr lvl="1" eaLnBrk="1" hangingPunct="1">
              <a:lnSpc>
                <a:spcPct val="90000"/>
              </a:lnSpc>
            </a:pPr>
            <a:r>
              <a:rPr lang="en-GB" sz="1800" smtClean="0"/>
              <a:t>The 1 block of 14 MHz in the 3.5 GHz band will be auctioned in the form of regional blocks (Regional Broadband Access Licence(s) (RBALs))</a:t>
            </a:r>
          </a:p>
          <a:p>
            <a:pPr lvl="1" eaLnBrk="1" hangingPunct="1">
              <a:lnSpc>
                <a:spcPct val="90000"/>
              </a:lnSpc>
            </a:pPr>
            <a:r>
              <a:rPr lang="en-GB" sz="1800" smtClean="0"/>
              <a:t>In Greater Beirut, the 14 MHz package in the 3.5 GHz band will be available as 2 blocks of 7 MHz to all bidders</a:t>
            </a:r>
          </a:p>
        </p:txBody>
      </p:sp>
      <p:sp>
        <p:nvSpPr>
          <p:cNvPr id="4" name="Slide Number Placeholder 3"/>
          <p:cNvSpPr txBox="1">
            <a:spLocks/>
          </p:cNvSpPr>
          <p:nvPr/>
        </p:nvSpPr>
        <p:spPr>
          <a:xfrm>
            <a:off x="8001000" y="6553200"/>
            <a:ext cx="533400" cy="304800"/>
          </a:xfrm>
          <a:prstGeom prst="rect">
            <a:avLst/>
          </a:prstGeom>
        </p:spPr>
        <p:txBody>
          <a:bodyPr/>
          <a:lstStyle/>
          <a:p>
            <a:pPr algn="ctr" fontAlgn="auto">
              <a:spcBef>
                <a:spcPts val="0"/>
              </a:spcBef>
              <a:spcAft>
                <a:spcPts val="0"/>
              </a:spcAft>
              <a:defRPr/>
            </a:pPr>
            <a:fld id="{DDBC3B06-530D-4D08-9AB7-95665A1B73FE}" type="slidenum">
              <a:rPr lang="en-US" sz="1200" b="1">
                <a:solidFill>
                  <a:schemeClr val="accent1">
                    <a:lumMod val="75000"/>
                  </a:schemeClr>
                </a:solidFill>
                <a:latin typeface="Calibri" pitchFamily="34" charset="0"/>
                <a:cs typeface="+mn-cs"/>
              </a:rPr>
              <a:pPr algn="ctr" fontAlgn="auto">
                <a:spcBef>
                  <a:spcPts val="0"/>
                </a:spcBef>
                <a:spcAft>
                  <a:spcPts val="0"/>
                </a:spcAft>
                <a:defRPr/>
              </a:pPr>
              <a:t>42</a:t>
            </a:fld>
            <a:endParaRPr lang="en-US" sz="1200" b="1" dirty="0">
              <a:solidFill>
                <a:schemeClr val="accent1">
                  <a:lumMod val="75000"/>
                </a:schemeClr>
              </a:solidFill>
              <a:latin typeface="Calibri" pitchFamily="34" charset="0"/>
              <a:cs typeface="+mn-cs"/>
            </a:endParaRPr>
          </a:p>
        </p:txBody>
      </p:sp>
      <p:sp>
        <p:nvSpPr>
          <p:cNvPr id="5" name="Date Placeholder 4"/>
          <p:cNvSpPr txBox="1">
            <a:spLocks/>
          </p:cNvSpPr>
          <p:nvPr/>
        </p:nvSpPr>
        <p:spPr>
          <a:xfrm>
            <a:off x="457200" y="6553200"/>
            <a:ext cx="1447800" cy="238125"/>
          </a:xfrm>
          <a:prstGeom prst="rect">
            <a:avLst/>
          </a:prstGeom>
        </p:spPr>
        <p:txBody>
          <a:bodyPr/>
          <a:lstStyle/>
          <a:p>
            <a:pPr algn="r" fontAlgn="auto">
              <a:spcBef>
                <a:spcPts val="0"/>
              </a:spcBef>
              <a:spcAft>
                <a:spcPts val="0"/>
              </a:spcAft>
              <a:defRPr/>
            </a:pPr>
            <a:r>
              <a:rPr lang="en-US" sz="1200" b="1" dirty="0">
                <a:solidFill>
                  <a:schemeClr val="accent1">
                    <a:lumMod val="75000"/>
                  </a:schemeClr>
                </a:solidFill>
                <a:latin typeface="Calibri" pitchFamily="34" charset="0"/>
                <a:cs typeface="+mn-cs"/>
              </a:rPr>
              <a:t>3- Nov - 2008</a:t>
            </a:r>
          </a:p>
        </p:txBody>
      </p:sp>
      <p:sp>
        <p:nvSpPr>
          <p:cNvPr id="6" name="Footer Placeholder 5"/>
          <p:cNvSpPr txBox="1">
            <a:spLocks/>
          </p:cNvSpPr>
          <p:nvPr/>
        </p:nvSpPr>
        <p:spPr>
          <a:xfrm>
            <a:off x="2743200" y="6553200"/>
            <a:ext cx="4419600" cy="304800"/>
          </a:xfrm>
          <a:prstGeom prst="rect">
            <a:avLst/>
          </a:prstGeom>
        </p:spPr>
        <p:txBody>
          <a:bodyPr/>
          <a:lstStyle/>
          <a:p>
            <a:pPr algn="ctr" fontAlgn="auto">
              <a:spcBef>
                <a:spcPts val="0"/>
              </a:spcBef>
              <a:spcAft>
                <a:spcPts val="0"/>
              </a:spcAft>
              <a:defRPr/>
            </a:pPr>
            <a:r>
              <a:rPr lang="en-US" sz="1400" b="1" dirty="0">
                <a:solidFill>
                  <a:schemeClr val="accent1">
                    <a:lumMod val="75000"/>
                  </a:schemeClr>
                </a:solidFill>
                <a:latin typeface="Calibri" pitchFamily="34" charset="0"/>
                <a:cs typeface="+mn-cs"/>
              </a:rPr>
              <a:t>Re-farming for Broadband Lebanon</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bwMode="auto">
          <a:xfrm>
            <a:off x="1752600" y="76200"/>
            <a:ext cx="7391400" cy="990600"/>
          </a:xfrm>
          <a:solidFill>
            <a:srgbClr val="8381AD"/>
          </a:solidFill>
          <a:ln>
            <a:miter lim="800000"/>
            <a:headEnd/>
            <a:tailEnd/>
          </a:ln>
        </p:spPr>
        <p:txBody>
          <a:bodyPr vert="horz" wrap="square" lIns="91440" tIns="45720" rIns="91440" bIns="45720" numCol="1" anchor="ctr" anchorCtr="0" compatLnSpc="1">
            <a:prstTxWarp prst="textNoShape">
              <a:avLst/>
            </a:prstTxWarp>
          </a:bodyPr>
          <a:lstStyle/>
          <a:p>
            <a:pPr algn="l" eaLnBrk="1" hangingPunct="1"/>
            <a:r>
              <a:rPr lang="en-GB" sz="3200" b="1" smtClean="0">
                <a:solidFill>
                  <a:schemeClr val="bg1"/>
                </a:solidFill>
                <a:latin typeface="Arial "/>
              </a:rPr>
              <a:t>Auction Overview (in progress)</a:t>
            </a:r>
          </a:p>
        </p:txBody>
      </p:sp>
      <p:sp>
        <p:nvSpPr>
          <p:cNvPr id="94211" name="Rectangle 3"/>
          <p:cNvSpPr>
            <a:spLocks noGrp="1" noChangeArrowheads="1"/>
          </p:cNvSpPr>
          <p:nvPr>
            <p:ph type="body" idx="1"/>
          </p:nvPr>
        </p:nvSpPr>
        <p:spPr bwMode="auto">
          <a:xfrm>
            <a:off x="152400" y="1219200"/>
            <a:ext cx="8991600" cy="5486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GB" sz="1800" smtClean="0"/>
              <a:t>Several alternatives have been considered in terms of:</a:t>
            </a:r>
          </a:p>
          <a:p>
            <a:pPr lvl="1" eaLnBrk="1" hangingPunct="1"/>
            <a:r>
              <a:rPr lang="en-GB" sz="1800" smtClean="0"/>
              <a:t>the number of licences; and </a:t>
            </a:r>
          </a:p>
          <a:p>
            <a:pPr lvl="1" eaLnBrk="1" hangingPunct="1"/>
            <a:r>
              <a:rPr lang="en-GB" sz="1800" smtClean="0"/>
              <a:t>the amount of spectrum each licence contains </a:t>
            </a:r>
          </a:p>
          <a:p>
            <a:pPr eaLnBrk="1" hangingPunct="1"/>
            <a:r>
              <a:rPr lang="en-GB" sz="1800" smtClean="0"/>
              <a:t>The preferred option has been identified – currently working on</a:t>
            </a:r>
          </a:p>
          <a:p>
            <a:pPr lvl="1" eaLnBrk="1" hangingPunct="1"/>
            <a:r>
              <a:rPr lang="en-GB" sz="1800" smtClean="0"/>
              <a:t>Sequencing of auctions</a:t>
            </a:r>
          </a:p>
          <a:p>
            <a:pPr lvl="1" eaLnBrk="1" hangingPunct="1"/>
            <a:r>
              <a:rPr lang="en-GB" sz="1800" smtClean="0"/>
              <a:t>Auction formats (sealed-bid vs. ascending) and their properties</a:t>
            </a:r>
          </a:p>
          <a:p>
            <a:pPr marL="974725" lvl="2" eaLnBrk="1" hangingPunct="1"/>
            <a:r>
              <a:rPr lang="en-GB" sz="1800" smtClean="0"/>
              <a:t>There are two main auction formats that are typically used for allocating spectrum:</a:t>
            </a:r>
          </a:p>
          <a:p>
            <a:pPr marL="1311275" lvl="3" indent="-336550" eaLnBrk="1" hangingPunct="1"/>
            <a:r>
              <a:rPr lang="en-GB" sz="1800" smtClean="0"/>
              <a:t>Single-round Sealed Bid (SSB)</a:t>
            </a:r>
          </a:p>
          <a:p>
            <a:pPr marL="1311275" lvl="3" indent="-336550" eaLnBrk="1" hangingPunct="1"/>
            <a:r>
              <a:rPr lang="en-GB" sz="1800" smtClean="0"/>
              <a:t>Multi-round Ascending Auction (MAA)</a:t>
            </a:r>
          </a:p>
          <a:p>
            <a:pPr marL="974725" lvl="2" eaLnBrk="1" hangingPunct="1"/>
            <a:r>
              <a:rPr lang="en-GB" sz="1800" smtClean="0"/>
              <a:t>Criteria for choosing between the two auction formats</a:t>
            </a:r>
          </a:p>
          <a:p>
            <a:pPr marL="1311275" lvl="3" indent="-336550" eaLnBrk="1" hangingPunct="1"/>
            <a:r>
              <a:rPr lang="en-GB" sz="1800" smtClean="0"/>
              <a:t>Revenue maximization, uncertainty about spectrum value (asymmetries of information)</a:t>
            </a:r>
          </a:p>
          <a:p>
            <a:pPr marL="1311275" lvl="3" indent="-336550" eaLnBrk="1" hangingPunct="1"/>
            <a:r>
              <a:rPr lang="en-GB" sz="1800" smtClean="0"/>
              <a:t>Strength of competition for licences (i.e. expected # of bidders vs. #of licences)</a:t>
            </a:r>
          </a:p>
          <a:p>
            <a:pPr marL="1311275" lvl="3" indent="-336550" eaLnBrk="1" hangingPunct="1"/>
            <a:r>
              <a:rPr lang="en-GB" sz="1800" smtClean="0"/>
              <a:t>Scope for collusion</a:t>
            </a:r>
          </a:p>
          <a:p>
            <a:pPr marL="1311275" lvl="3" indent="-336550" eaLnBrk="1" hangingPunct="1"/>
            <a:r>
              <a:rPr lang="en-GB" sz="1800" smtClean="0"/>
              <a:t>New entry</a:t>
            </a:r>
          </a:p>
          <a:p>
            <a:pPr marL="1311275" lvl="3" indent="-336550" eaLnBrk="1" hangingPunct="1"/>
            <a:r>
              <a:rPr lang="en-GB" sz="1800" smtClean="0"/>
              <a:t>Simplicity (for the auctioneer and the bidders)</a:t>
            </a:r>
          </a:p>
          <a:p>
            <a:pPr lvl="1" eaLnBrk="1" hangingPunct="1"/>
            <a:endParaRPr lang="en-GB" sz="1800" smtClean="0"/>
          </a:p>
        </p:txBody>
      </p:sp>
      <p:sp>
        <p:nvSpPr>
          <p:cNvPr id="6" name="Date Placeholder 4"/>
          <p:cNvSpPr txBox="1">
            <a:spLocks/>
          </p:cNvSpPr>
          <p:nvPr/>
        </p:nvSpPr>
        <p:spPr>
          <a:xfrm>
            <a:off x="457200" y="6553200"/>
            <a:ext cx="1447800" cy="238125"/>
          </a:xfrm>
          <a:prstGeom prst="rect">
            <a:avLst/>
          </a:prstGeom>
        </p:spPr>
        <p:txBody>
          <a:bodyPr/>
          <a:lstStyle/>
          <a:p>
            <a:pPr algn="r" fontAlgn="auto">
              <a:spcBef>
                <a:spcPts val="0"/>
              </a:spcBef>
              <a:spcAft>
                <a:spcPts val="0"/>
              </a:spcAft>
              <a:defRPr/>
            </a:pPr>
            <a:r>
              <a:rPr lang="en-US" sz="1200" b="1" dirty="0">
                <a:solidFill>
                  <a:schemeClr val="accent1">
                    <a:lumMod val="75000"/>
                  </a:schemeClr>
                </a:solidFill>
                <a:latin typeface="Calibri" pitchFamily="34" charset="0"/>
                <a:cs typeface="+mn-cs"/>
              </a:rPr>
              <a:t>3- Nov - 2008</a:t>
            </a:r>
          </a:p>
        </p:txBody>
      </p:sp>
      <p:sp>
        <p:nvSpPr>
          <p:cNvPr id="7" name="Footer Placeholder 5"/>
          <p:cNvSpPr txBox="1">
            <a:spLocks/>
          </p:cNvSpPr>
          <p:nvPr/>
        </p:nvSpPr>
        <p:spPr>
          <a:xfrm>
            <a:off x="2743200" y="6553200"/>
            <a:ext cx="4419600" cy="304800"/>
          </a:xfrm>
          <a:prstGeom prst="rect">
            <a:avLst/>
          </a:prstGeom>
        </p:spPr>
        <p:txBody>
          <a:bodyPr/>
          <a:lstStyle/>
          <a:p>
            <a:pPr algn="ctr" fontAlgn="auto">
              <a:spcBef>
                <a:spcPts val="0"/>
              </a:spcBef>
              <a:spcAft>
                <a:spcPts val="0"/>
              </a:spcAft>
              <a:defRPr/>
            </a:pPr>
            <a:r>
              <a:rPr lang="en-US" sz="1400" b="1" dirty="0">
                <a:solidFill>
                  <a:schemeClr val="accent1">
                    <a:lumMod val="75000"/>
                  </a:schemeClr>
                </a:solidFill>
                <a:latin typeface="Calibri" pitchFamily="34" charset="0"/>
                <a:cs typeface="+mn-cs"/>
              </a:rPr>
              <a:t>Re-farming for Broadband Lebanon</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idx="4294967295"/>
          </p:nvPr>
        </p:nvSpPr>
        <p:spPr bwMode="auto">
          <a:xfrm>
            <a:off x="1371600" y="0"/>
            <a:ext cx="7772400" cy="1295400"/>
          </a:xfrm>
          <a:prstGeom prst="rect">
            <a:avLst/>
          </a:prstGeom>
          <a:solidFill>
            <a:srgbClr val="8381AD"/>
          </a:solidFill>
          <a:ln>
            <a:miter lim="800000"/>
            <a:headEnd/>
            <a:tailEnd/>
          </a:ln>
        </p:spPr>
        <p:txBody>
          <a:bodyPr anchor="ctr"/>
          <a:lstStyle/>
          <a:p>
            <a:pPr algn="l" eaLnBrk="1" hangingPunct="1">
              <a:lnSpc>
                <a:spcPct val="90000"/>
              </a:lnSpc>
            </a:pPr>
            <a:r>
              <a:rPr lang="en-US" sz="2800" b="1" smtClean="0">
                <a:solidFill>
                  <a:schemeClr val="bg1"/>
                </a:solidFill>
                <a:latin typeface="Arial" pitchFamily="34" charset="0"/>
                <a:cs typeface="Arial" pitchFamily="34" charset="0"/>
              </a:rPr>
              <a:t>Proposed Migration Plan for 2.50-2.69GHz Band</a:t>
            </a:r>
          </a:p>
        </p:txBody>
      </p:sp>
      <p:sp>
        <p:nvSpPr>
          <p:cNvPr id="5" name="Date Placeholder 4"/>
          <p:cNvSpPr txBox="1">
            <a:spLocks/>
          </p:cNvSpPr>
          <p:nvPr/>
        </p:nvSpPr>
        <p:spPr>
          <a:xfrm>
            <a:off x="457200" y="6477000"/>
            <a:ext cx="1447800" cy="238125"/>
          </a:xfrm>
          <a:prstGeom prst="rect">
            <a:avLst/>
          </a:prstGeom>
        </p:spPr>
        <p:txBody>
          <a:bodyPr/>
          <a:lstStyle/>
          <a:p>
            <a:pPr algn="r" fontAlgn="auto">
              <a:spcBef>
                <a:spcPts val="0"/>
              </a:spcBef>
              <a:spcAft>
                <a:spcPts val="0"/>
              </a:spcAft>
              <a:defRPr/>
            </a:pPr>
            <a:r>
              <a:rPr lang="en-US" sz="1200" b="1" dirty="0">
                <a:solidFill>
                  <a:schemeClr val="accent1">
                    <a:lumMod val="75000"/>
                  </a:schemeClr>
                </a:solidFill>
                <a:latin typeface="Calibri" pitchFamily="34" charset="0"/>
                <a:cs typeface="+mn-cs"/>
              </a:rPr>
              <a:t>3- Nov - 2008</a:t>
            </a:r>
          </a:p>
        </p:txBody>
      </p:sp>
      <p:sp>
        <p:nvSpPr>
          <p:cNvPr id="6" name="Footer Placeholder 5"/>
          <p:cNvSpPr txBox="1">
            <a:spLocks/>
          </p:cNvSpPr>
          <p:nvPr/>
        </p:nvSpPr>
        <p:spPr>
          <a:xfrm>
            <a:off x="2590800" y="6477000"/>
            <a:ext cx="4419600" cy="304800"/>
          </a:xfrm>
          <a:prstGeom prst="rect">
            <a:avLst/>
          </a:prstGeom>
        </p:spPr>
        <p:txBody>
          <a:bodyPr/>
          <a:lstStyle/>
          <a:p>
            <a:pPr algn="ctr" fontAlgn="auto">
              <a:spcBef>
                <a:spcPts val="0"/>
              </a:spcBef>
              <a:spcAft>
                <a:spcPts val="0"/>
              </a:spcAft>
              <a:defRPr/>
            </a:pPr>
            <a:r>
              <a:rPr lang="en-US" sz="1400" b="1" dirty="0">
                <a:solidFill>
                  <a:schemeClr val="accent1">
                    <a:lumMod val="75000"/>
                  </a:schemeClr>
                </a:solidFill>
                <a:latin typeface="Calibri" pitchFamily="34" charset="0"/>
                <a:cs typeface="+mn-cs"/>
              </a:rPr>
              <a:t>TRA – Confidential  	TRA Strategy</a:t>
            </a:r>
          </a:p>
        </p:txBody>
      </p:sp>
      <p:graphicFrame>
        <p:nvGraphicFramePr>
          <p:cNvPr id="34" name="Table 33"/>
          <p:cNvGraphicFramePr>
            <a:graphicFrameLocks noGrp="1"/>
          </p:cNvGraphicFramePr>
          <p:nvPr/>
        </p:nvGraphicFramePr>
        <p:xfrm>
          <a:off x="152400" y="1447800"/>
          <a:ext cx="8839176" cy="4761709"/>
        </p:xfrm>
        <a:graphic>
          <a:graphicData uri="http://schemas.openxmlformats.org/drawingml/2006/table">
            <a:tbl>
              <a:tblPr/>
              <a:tblGrid>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gridCol w="43976"/>
              </a:tblGrid>
              <a:tr h="55260">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r>
              <a:tr h="85387">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en-US" sz="100" b="0" i="0" u="none" strike="noStrike" dirty="0">
                        <a:solidFill>
                          <a:srgbClr val="000000"/>
                        </a:solidFill>
                        <a:latin typeface="Calibri"/>
                      </a:endParaRPr>
                    </a:p>
                  </a:txBody>
                  <a:tcPr marL="0" marR="0" marT="0" marB="0" anchor="ctr">
                    <a:lnL>
                      <a:noFill/>
                    </a:lnL>
                    <a:lnR>
                      <a:noFill/>
                    </a:lnR>
                    <a:lnT>
                      <a:noFill/>
                    </a:lnT>
                    <a:lnB>
                      <a:noFill/>
                    </a:lnB>
                  </a:tcPr>
                </a:tc>
              </a:tr>
              <a:tr h="111587">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9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9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900" b="0" i="0" u="none" strike="noStrike" dirty="0">
                        <a:solidFill>
                          <a:srgbClr val="000000"/>
                        </a:solidFill>
                        <a:latin typeface="Calibri"/>
                      </a:endParaRPr>
                    </a:p>
                  </a:txBody>
                  <a:tcPr marL="0" marR="0" marT="0" marB="0">
                    <a:lnL>
                      <a:noFill/>
                    </a:lnL>
                    <a:lnR>
                      <a:noFill/>
                    </a:lnR>
                    <a:lnT>
                      <a:noFill/>
                    </a:lnT>
                    <a:lnB>
                      <a:noFill/>
                    </a:lnB>
                  </a:tcPr>
                </a:tc>
                <a:tc gridSpan="26">
                  <a:txBody>
                    <a:bodyPr/>
                    <a:lstStyle/>
                    <a:p>
                      <a:pPr algn="l" rtl="0" fontAlgn="t"/>
                      <a:r>
                        <a:rPr lang="en-US" sz="1050" b="1" i="0" u="none" strike="noStrike" dirty="0">
                          <a:solidFill>
                            <a:srgbClr val="000000"/>
                          </a:solidFill>
                          <a:latin typeface="Calibri"/>
                        </a:rPr>
                        <a:t>CE0505 Chanel plan</a:t>
                      </a:r>
                    </a:p>
                  </a:txBody>
                  <a:tcPr marL="0" marR="0" marT="0" marB="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hMerge="1">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hMerge="1">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hMerge="1">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hMerge="1">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hMerge="1">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hMerge="1">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hMerge="1">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hMerge="1">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hMerge="1">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hMerge="1">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hMerge="1">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hMerge="1">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hMerge="1">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r>
              <a:tr h="67921">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2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r>
              <a:tr h="504564">
                <a:tc>
                  <a:txBody>
                    <a:bodyPr/>
                    <a:lstStyle/>
                    <a:p>
                      <a:pPr algn="l" fontAlgn="t"/>
                      <a:endParaRPr lang="en-US" sz="7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7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7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700" b="0" i="0" u="none" strike="noStrike" dirty="0">
                        <a:solidFill>
                          <a:srgbClr val="000000"/>
                        </a:solidFill>
                        <a:latin typeface="Calibri"/>
                      </a:endParaRPr>
                    </a:p>
                  </a:txBody>
                  <a:tcPr marL="0" marR="0" marT="0" marB="0">
                    <a:lnL>
                      <a:noFill/>
                    </a:lnL>
                    <a:lnR w="6350" cap="flat" cmpd="sng" algn="ctr">
                      <a:solidFill>
                        <a:srgbClr val="000000"/>
                      </a:solidFill>
                      <a:prstDash val="solid"/>
                      <a:round/>
                      <a:headEnd type="none" w="med" len="med"/>
                      <a:tailEnd type="none" w="med" len="med"/>
                    </a:lnR>
                    <a:lnT>
                      <a:noFill/>
                    </a:lnT>
                    <a:lnB>
                      <a:noFill/>
                    </a:lnB>
                  </a:tcPr>
                </a:tc>
                <a:tc gridSpan="70">
                  <a:txBody>
                    <a:bodyPr/>
                    <a:lstStyle/>
                    <a:p>
                      <a:pPr algn="ctr" fontAlgn="ctr"/>
                      <a:r>
                        <a:rPr lang="en-US" sz="700" b="1" i="0" u="none" strike="noStrike" dirty="0">
                          <a:solidFill>
                            <a:srgbClr val="000000"/>
                          </a:solidFill>
                          <a:latin typeface="Calibri"/>
                        </a:rPr>
                        <a:t>14 x 5 MHz paired channels 100Mhz spacing, </a:t>
                      </a:r>
                      <a:br>
                        <a:rPr lang="en-US" sz="700" b="1" i="0" u="none" strike="noStrike" dirty="0">
                          <a:solidFill>
                            <a:srgbClr val="000000"/>
                          </a:solidFill>
                          <a:latin typeface="Calibri"/>
                        </a:rPr>
                      </a:br>
                      <a:r>
                        <a:rPr lang="en-US" sz="700" b="1" i="0" u="none" strike="noStrike" dirty="0">
                          <a:solidFill>
                            <a:srgbClr val="000000"/>
                          </a:solidFill>
                          <a:latin typeface="Calibri"/>
                        </a:rPr>
                        <a:t>(Subscriber to base station transmission, Uplink)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7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7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7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7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7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7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7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7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7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7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70">
                  <a:txBody>
                    <a:bodyPr/>
                    <a:lstStyle/>
                    <a:p>
                      <a:pPr algn="ctr" fontAlgn="ctr"/>
                      <a:r>
                        <a:rPr lang="en-US" sz="700" b="1" i="0" u="none" strike="noStrike" dirty="0">
                          <a:solidFill>
                            <a:srgbClr val="000000"/>
                          </a:solidFill>
                          <a:latin typeface="Calibri"/>
                        </a:rPr>
                        <a:t>14 x 5 MHz paired channels 100Mhz spacing, </a:t>
                      </a:r>
                      <a:br>
                        <a:rPr lang="en-US" sz="700" b="1" i="0" u="none" strike="noStrike" dirty="0">
                          <a:solidFill>
                            <a:srgbClr val="000000"/>
                          </a:solidFill>
                          <a:latin typeface="Calibri"/>
                        </a:rPr>
                      </a:br>
                      <a:r>
                        <a:rPr lang="en-US" sz="700" b="1" i="0" u="none" strike="noStrike" dirty="0">
                          <a:solidFill>
                            <a:srgbClr val="000000"/>
                          </a:solidFill>
                          <a:latin typeface="Calibri"/>
                        </a:rPr>
                        <a:t>(Base station to Subscriber transmission, Downlink)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algn="ctr" fontAlgn="ctr"/>
                      <a:endParaRPr lang="en-US" sz="7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n-US"/>
                    </a:p>
                  </a:txBody>
                  <a:tcPr/>
                </a:tc>
                <a:tc>
                  <a:txBody>
                    <a:bodyPr/>
                    <a:lstStyle/>
                    <a:p>
                      <a:pPr algn="l" fontAlgn="t"/>
                      <a:endParaRPr lang="en-US" sz="7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7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7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7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700" b="0" i="0" u="none" strike="noStrike" dirty="0">
                        <a:solidFill>
                          <a:srgbClr val="000000"/>
                        </a:solidFill>
                        <a:latin typeface="Calibri"/>
                      </a:endParaRPr>
                    </a:p>
                  </a:txBody>
                  <a:tcPr marL="0" marR="0" marT="0" marB="0">
                    <a:lnL>
                      <a:noFill/>
                    </a:lnL>
                    <a:lnR>
                      <a:noFill/>
                    </a:lnR>
                    <a:lnT>
                      <a:noFill/>
                    </a:lnT>
                    <a:lnB>
                      <a:noFill/>
                    </a:lnB>
                  </a:tcPr>
                </a:tc>
              </a:tr>
              <a:tr h="92180">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gridSpan="50">
                  <a:txBody>
                    <a:bodyPr/>
                    <a:lstStyle/>
                    <a:p>
                      <a:pPr algn="ctr" fontAlgn="ctr"/>
                      <a:r>
                        <a:rPr lang="en-US" sz="200" b="0" i="0" u="none" strike="noStrike" dirty="0">
                          <a:solidFill>
                            <a:srgbClr val="000000"/>
                          </a:solidFill>
                          <a:latin typeface="Calibri"/>
                        </a:rPr>
                        <a:t>10 x 5MHz (50Mhz) initial TDD Spectrum  2 x 5 MHz Guard bands between TDD an FDD blocks.</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r>
              <a:tr h="121290">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gridSpan="9">
                  <a:txBody>
                    <a:bodyPr/>
                    <a:lstStyle/>
                    <a:p>
                      <a:pPr algn="l" fontAlgn="t"/>
                      <a:r>
                        <a:rPr lang="en-US" sz="200" b="1" i="0" u="none" strike="noStrike" dirty="0">
                          <a:solidFill>
                            <a:srgbClr val="000000"/>
                          </a:solidFill>
                          <a:latin typeface="Calibri"/>
                        </a:rPr>
                        <a:t>Long Term - Scenario</a:t>
                      </a:r>
                    </a:p>
                  </a:txBody>
                  <a:tcPr marL="0" marR="0" marT="0" marB="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r>
              <a:tr h="55260">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gridSpan="70">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r>
              <a:tr h="46050">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r>
              <a:tr h="504564">
                <a:tc>
                  <a:txBody>
                    <a:bodyPr/>
                    <a:lstStyle/>
                    <a:p>
                      <a:pPr algn="l" fontAlgn="b"/>
                      <a:endParaRPr lang="en-US" sz="7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latin typeface="Calibri"/>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ctr" fontAlgn="ctr"/>
                      <a:r>
                        <a:rPr lang="en-US" sz="700" b="0" i="0" u="none" strike="noStrike" dirty="0">
                          <a:solidFill>
                            <a:srgbClr val="000000"/>
                          </a:solidFill>
                          <a:latin typeface="Calibri"/>
                        </a:rPr>
                        <a: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700" b="0" i="0" u="none" strike="noStrike" dirty="0">
                          <a:solidFill>
                            <a:srgbClr val="000000"/>
                          </a:solidFill>
                          <a:latin typeface="Calibri"/>
                        </a:rPr>
                        <a:t>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700" b="0" i="0" u="none" strike="noStrike" dirty="0">
                          <a:solidFill>
                            <a:srgbClr val="000000"/>
                          </a:solidFill>
                          <a:latin typeface="Calibri"/>
                        </a:rPr>
                        <a:t>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700" b="0" i="0" u="none" strike="noStrike" dirty="0">
                          <a:solidFill>
                            <a:srgbClr val="000000"/>
                          </a:solidFill>
                          <a:latin typeface="Calibri"/>
                        </a:rPr>
                        <a:t>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700" b="0" i="0" u="none" strike="noStrike" dirty="0">
                          <a:solidFill>
                            <a:srgbClr val="000000"/>
                          </a:solidFill>
                          <a:latin typeface="Calibri"/>
                        </a:rPr>
                        <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700" b="0" i="0" u="none" strike="noStrike" dirty="0">
                          <a:solidFill>
                            <a:srgbClr val="000000"/>
                          </a:solidFill>
                          <a:latin typeface="Calibri"/>
                        </a:rPr>
                        <a:t>F</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700" b="0" i="0" u="none" strike="noStrike" dirty="0">
                          <a:solidFill>
                            <a:srgbClr val="000000"/>
                          </a:solidFill>
                          <a:latin typeface="Calibri"/>
                        </a:rPr>
                        <a:t>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700" b="0" i="0" u="none" strike="noStrike" dirty="0">
                          <a:solidFill>
                            <a:srgbClr val="000000"/>
                          </a:solidFill>
                          <a:latin typeface="Calibri"/>
                        </a:rPr>
                        <a:t>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700" b="0" i="0" u="none" strike="noStrike" dirty="0">
                          <a:solidFill>
                            <a:srgbClr val="000000"/>
                          </a:solidFill>
                          <a:latin typeface="Calibri"/>
                        </a:rPr>
                        <a:t>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700" b="0" i="0" u="none" strike="noStrike" dirty="0">
                          <a:solidFill>
                            <a:srgbClr val="000000"/>
                          </a:solidFill>
                          <a:latin typeface="Calibri"/>
                        </a:rPr>
                        <a:t>J</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pct10">
                      <a:fgClr>
                        <a:srgbClr val="000000"/>
                      </a:fgClr>
                      <a:bgClr>
                        <a:srgbClr val="FF6600"/>
                      </a:bgClr>
                    </a:patt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700" b="0" i="0" u="none" strike="noStrike" dirty="0">
                          <a:solidFill>
                            <a:srgbClr val="000000"/>
                          </a:solidFill>
                          <a:latin typeface="Calibri"/>
                        </a:rPr>
                        <a:t>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700" b="0" i="0" u="none" strike="noStrike" dirty="0">
                          <a:solidFill>
                            <a:srgbClr val="000000"/>
                          </a:solidFill>
                          <a:latin typeface="Calibri"/>
                        </a:rPr>
                        <a:t>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700" b="0" i="0" u="none" strike="noStrike" dirty="0">
                          <a:solidFill>
                            <a:srgbClr val="000000"/>
                          </a:solidFill>
                          <a:latin typeface="Calibri"/>
                        </a:rPr>
                        <a:t>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Vert">
                      <a:fgClr>
                        <a:srgbClr val="000000"/>
                      </a:fgClr>
                      <a:bgClr>
                        <a:srgbClr val="FF6600"/>
                      </a:bgClr>
                    </a:patt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700" b="0" i="0" u="none" strike="noStrike" dirty="0">
                          <a:solidFill>
                            <a:srgbClr val="000000"/>
                          </a:solidFill>
                          <a:latin typeface="Calibri"/>
                        </a:rPr>
                        <a:t>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Vert">
                      <a:fgClr>
                        <a:srgbClr val="000000"/>
                      </a:fgClr>
                      <a:bgClr>
                        <a:srgbClr val="FF6600"/>
                      </a:bgClr>
                    </a:patt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400" b="0" i="0" u="none" strike="noStrike" dirty="0">
                          <a:solidFill>
                            <a:srgbClr val="000000"/>
                          </a:solidFill>
                          <a:latin typeface="Calibri"/>
                        </a:rPr>
                        <a:t>TDD/ FDD </a:t>
                      </a:r>
                      <a:br>
                        <a:rPr lang="en-US" sz="400" b="0" i="0" u="none" strike="noStrike" dirty="0">
                          <a:solidFill>
                            <a:srgbClr val="000000"/>
                          </a:solidFill>
                          <a:latin typeface="Calibri"/>
                        </a:rPr>
                      </a:br>
                      <a:r>
                        <a:rPr lang="en-US" sz="400" b="0" i="0" u="none" strike="noStrike" dirty="0">
                          <a:solidFill>
                            <a:srgbClr val="000000"/>
                          </a:solidFill>
                          <a:latin typeface="Calibri"/>
                        </a:rPr>
                        <a:t>Guard band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0">
                  <a:txBody>
                    <a:bodyPr/>
                    <a:lstStyle/>
                    <a:p>
                      <a:pPr algn="ctr" fontAlgn="ctr"/>
                      <a:r>
                        <a:rPr lang="en-US" sz="700" b="1" i="0" u="none" strike="noStrike" dirty="0">
                          <a:solidFill>
                            <a:srgbClr val="000000"/>
                          </a:solidFill>
                          <a:latin typeface="Calibri"/>
                        </a:rPr>
                        <a:t>NBL 1 4x5MHz block</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0">
                  <a:txBody>
                    <a:bodyPr/>
                    <a:lstStyle/>
                    <a:p>
                      <a:pPr algn="ctr" fontAlgn="ctr"/>
                      <a:r>
                        <a:rPr lang="en-US" sz="700" b="1" i="0" u="none" strike="noStrike" dirty="0">
                          <a:solidFill>
                            <a:srgbClr val="000000"/>
                          </a:solidFill>
                          <a:latin typeface="Calibri"/>
                        </a:rPr>
                        <a:t>NBL 2 4x5MHz block</a:t>
                      </a:r>
                    </a:p>
                  </a:txBody>
                  <a:tcPr marL="0" marR="0" marT="0" marB="0" anchor="ctr">
                    <a:lnL w="25400" cap="flat" cmpd="dbl" algn="ctr">
                      <a:solidFill>
                        <a:srgbClr val="000000"/>
                      </a:solidFill>
                      <a:prstDash val="solid"/>
                      <a:round/>
                      <a:headEnd type="none" w="med" len="med"/>
                      <a:tailEnd type="none" w="med" len="med"/>
                    </a:lnL>
                    <a:lnR w="635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l" fontAlgn="b"/>
                      <a:r>
                        <a:rPr lang="en-US" sz="400" b="0" i="0" u="none" strike="noStrike" dirty="0">
                          <a:solidFill>
                            <a:srgbClr val="000000"/>
                          </a:solidFill>
                          <a:latin typeface="Calibri"/>
                        </a:rPr>
                        <a:t>TDD/ FDD </a:t>
                      </a:r>
                      <a:br>
                        <a:rPr lang="en-US" sz="400" b="0" i="0" u="none" strike="noStrike" dirty="0">
                          <a:solidFill>
                            <a:srgbClr val="000000"/>
                          </a:solidFill>
                          <a:latin typeface="Calibri"/>
                        </a:rPr>
                      </a:br>
                      <a:r>
                        <a:rPr lang="en-US" sz="400" b="0" i="0" u="none" strike="noStrike" dirty="0">
                          <a:solidFill>
                            <a:srgbClr val="000000"/>
                          </a:solidFill>
                          <a:latin typeface="Calibri"/>
                        </a:rPr>
                        <a:t>Guard band</a:t>
                      </a:r>
                      <a:endParaRPr lang="en-US" sz="200" b="0" i="0" u="none" strike="noStrike" dirty="0">
                        <a:solidFill>
                          <a:srgbClr val="000000"/>
                        </a:solidFill>
                        <a:latin typeface="Calibri"/>
                      </a:endParaRPr>
                    </a:p>
                  </a:txBody>
                  <a:tcPr marL="0" marR="0" marT="0" marB="0" anchor="ctr">
                    <a:lnL w="635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700" b="0" i="0" u="none" strike="noStrike" dirty="0">
                          <a:solidFill>
                            <a:srgbClr val="000000"/>
                          </a:solidFill>
                          <a:latin typeface="Calibri"/>
                        </a:rPr>
                        <a: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700" b="0" i="0" u="none" strike="noStrike" dirty="0">
                          <a:solidFill>
                            <a:srgbClr val="000000"/>
                          </a:solidFill>
                          <a:latin typeface="Calibri"/>
                        </a:rPr>
                        <a:t>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700" b="0" i="0" u="none" strike="noStrike" dirty="0">
                          <a:solidFill>
                            <a:srgbClr val="000000"/>
                          </a:solidFill>
                          <a:latin typeface="Calibri"/>
                        </a:rPr>
                        <a:t>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700" b="0" i="0" u="none" strike="noStrike" dirty="0">
                          <a:solidFill>
                            <a:srgbClr val="000000"/>
                          </a:solidFill>
                          <a:latin typeface="Calibri"/>
                        </a:rPr>
                        <a:t>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700" b="0" i="0" u="none" strike="noStrike" dirty="0">
                          <a:solidFill>
                            <a:srgbClr val="000000"/>
                          </a:solidFill>
                          <a:latin typeface="Calibri"/>
                        </a:rPr>
                        <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700" b="0" i="0" u="none" strike="noStrike" dirty="0">
                          <a:solidFill>
                            <a:srgbClr val="000000"/>
                          </a:solidFill>
                          <a:latin typeface="Calibri"/>
                        </a:rPr>
                        <a:t>F</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700" b="0" i="0" u="none" strike="noStrike" dirty="0">
                          <a:solidFill>
                            <a:srgbClr val="000000"/>
                          </a:solidFill>
                          <a:latin typeface="Calibri"/>
                        </a:rPr>
                        <a:t>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700" b="0" i="0" u="none" strike="noStrike" dirty="0">
                          <a:solidFill>
                            <a:srgbClr val="000000"/>
                          </a:solidFill>
                          <a:latin typeface="Calibri"/>
                        </a:rPr>
                        <a:t>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700" b="0" i="0" u="none" strike="noStrike" dirty="0">
                          <a:solidFill>
                            <a:srgbClr val="000000"/>
                          </a:solidFill>
                          <a:latin typeface="Calibri"/>
                        </a:rPr>
                        <a:t>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700" b="0" i="0" u="none" strike="noStrike" dirty="0">
                          <a:solidFill>
                            <a:srgbClr val="000000"/>
                          </a:solidFill>
                          <a:latin typeface="Calibri"/>
                        </a:rPr>
                        <a:t>J</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700" b="0" i="0" u="none" strike="noStrike" dirty="0">
                          <a:solidFill>
                            <a:srgbClr val="000000"/>
                          </a:solidFill>
                          <a:latin typeface="Calibri"/>
                        </a:rPr>
                        <a:t>K</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Vert">
                      <a:fgClr>
                        <a:srgbClr val="000000"/>
                      </a:fgClr>
                      <a:bgClr>
                        <a:srgbClr val="FF6600"/>
                      </a:bgClr>
                    </a:patt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700" b="0" i="0" u="none" strike="noStrike" dirty="0">
                          <a:solidFill>
                            <a:srgbClr val="000000"/>
                          </a:solidFill>
                          <a:latin typeface="Calibri"/>
                        </a:rPr>
                        <a:t>L</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Vert">
                      <a:fgClr>
                        <a:srgbClr val="000000"/>
                      </a:fgClr>
                      <a:bgClr>
                        <a:srgbClr val="FF6600"/>
                      </a:bgClr>
                    </a:patt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700" b="0" i="0" u="none" strike="noStrike" dirty="0">
                          <a:solidFill>
                            <a:srgbClr val="000000"/>
                          </a:solidFill>
                          <a:latin typeface="Calibri"/>
                        </a:rPr>
                        <a:t>M</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Vert">
                      <a:fgClr>
                        <a:srgbClr val="000000"/>
                      </a:fgClr>
                      <a:bgClr>
                        <a:srgbClr val="FF6600"/>
                      </a:bgClr>
                    </a:patt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700" b="0" i="0" u="none" strike="noStrike" dirty="0">
                          <a:solidFill>
                            <a:srgbClr val="000000"/>
                          </a:solidFill>
                          <a:latin typeface="Calibri"/>
                        </a:rPr>
                        <a:t>N</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Vert">
                      <a:fgClr>
                        <a:srgbClr val="000000"/>
                      </a:fgClr>
                      <a:bgClr>
                        <a:srgbClr val="FF6600"/>
                      </a:bgClr>
                    </a:patt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endParaRPr lang="en-US" sz="700" b="0" i="0" u="none" strike="noStrike" dirty="0">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7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7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b"/>
                      <a:endParaRPr lang="en-US" sz="7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latin typeface="Calibri"/>
                      </a:endParaRPr>
                    </a:p>
                  </a:txBody>
                  <a:tcPr marL="0" marR="0" marT="0" marB="0" anchor="b">
                    <a:lnL>
                      <a:noFill/>
                    </a:lnL>
                    <a:lnR>
                      <a:noFill/>
                    </a:lnR>
                    <a:lnT>
                      <a:noFill/>
                    </a:lnT>
                    <a:lnB>
                      <a:noFill/>
                    </a:lnB>
                  </a:tcPr>
                </a:tc>
              </a:tr>
              <a:tr h="174657">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gridSpan="25">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gridSpan="10">
                  <a:txBody>
                    <a:bodyPr/>
                    <a:lstStyle/>
                    <a:p>
                      <a:pPr algn="ctr" fontAlgn="ctr"/>
                      <a:r>
                        <a:rPr lang="en-US" sz="300" b="0" i="0" u="none" strike="noStrike" dirty="0">
                          <a:solidFill>
                            <a:srgbClr val="000000"/>
                          </a:solidFill>
                          <a:latin typeface="Calibri"/>
                        </a:rPr>
                        <a:t>Reserved TDD block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10">
                  <a:txBody>
                    <a:bodyPr/>
                    <a:lstStyle/>
                    <a:p>
                      <a:pPr algn="ctr" fontAlgn="ctr"/>
                      <a:r>
                        <a:rPr lang="en-US" sz="300" b="0" i="0" u="none" strike="noStrike" dirty="0">
                          <a:solidFill>
                            <a:srgbClr val="000000"/>
                          </a:solidFill>
                          <a:latin typeface="Calibri"/>
                        </a:rPr>
                        <a:t>Mobile 3 Optional block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0">
                  <a:txBody>
                    <a:bodyPr/>
                    <a:lstStyle/>
                    <a:p>
                      <a:pPr algn="ctr" fontAlgn="ctr"/>
                      <a:r>
                        <a:rPr lang="en-US" sz="200" b="0" i="0" u="none" strike="noStrike" dirty="0">
                          <a:solidFill>
                            <a:srgbClr val="000000"/>
                          </a:solidFill>
                          <a:latin typeface="Calibri"/>
                        </a:rPr>
                        <a:t>10 x 5MHz (50Mhz) initial TDD Spectrum  2 x 5 MHz Guard bands between TDD an FDD blocks.</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5">
                  <a:txBody>
                    <a:bodyPr/>
                    <a:lstStyle/>
                    <a:p>
                      <a:pPr algn="ctr"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200" b="0" i="0" u="none" strike="noStrike" dirty="0">
                          <a:solidFill>
                            <a:srgbClr val="000000"/>
                          </a:solidFill>
                          <a:latin typeface="Calibri"/>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gridSpan="10">
                  <a:txBody>
                    <a:bodyPr/>
                    <a:lstStyle/>
                    <a:p>
                      <a:pPr algn="ctr" fontAlgn="ctr"/>
                      <a:r>
                        <a:rPr lang="en-US" sz="300" b="0" i="0" u="none" strike="noStrike" dirty="0">
                          <a:solidFill>
                            <a:srgbClr val="000000"/>
                          </a:solidFill>
                          <a:latin typeface="Calibri"/>
                        </a:rPr>
                        <a:t>Mobile 2  optional Block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10">
                  <a:txBody>
                    <a:bodyPr/>
                    <a:lstStyle/>
                    <a:p>
                      <a:pPr algn="ctr" fontAlgn="ctr"/>
                      <a:r>
                        <a:rPr lang="en-US" sz="300" b="0" i="0" u="none" strike="noStrike" dirty="0">
                          <a:solidFill>
                            <a:srgbClr val="000000"/>
                          </a:solidFill>
                          <a:latin typeface="Calibri"/>
                        </a:rPr>
                        <a:t>Mobile 1  optional Block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endParaRPr lang="en-US" sz="2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r>
              <a:tr h="106735">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gridSpan="70">
                  <a:txBody>
                    <a:bodyPr/>
                    <a:lstStyle/>
                    <a:p>
                      <a:pPr algn="ctr" fontAlgn="ctr"/>
                      <a:r>
                        <a:rPr lang="en-US" sz="200" b="0" i="0" u="none" strike="noStrike" dirty="0">
                          <a:solidFill>
                            <a:srgbClr val="000000"/>
                          </a:solidFill>
                          <a:latin typeface="Calibri"/>
                        </a:rPr>
                        <a:t>Initially planned as 70 x 2  FDD with TRA considering 45x 2 reserved </a:t>
                      </a:r>
                    </a:p>
                  </a:txBody>
                  <a:tcPr marL="0" marR="0" marT="0" marB="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r>
              <a:tr h="106735">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gridSpan="19">
                  <a:txBody>
                    <a:bodyPr/>
                    <a:lstStyle/>
                    <a:p>
                      <a:pPr algn="l" fontAlgn="t"/>
                      <a:r>
                        <a:rPr lang="en-US" sz="200" b="0" i="0" u="none" strike="noStrike" dirty="0">
                          <a:solidFill>
                            <a:srgbClr val="000000"/>
                          </a:solidFill>
                          <a:latin typeface="Calibri"/>
                        </a:rPr>
                        <a:t>BEM, Synchronization between TDD operators</a:t>
                      </a:r>
                    </a:p>
                  </a:txBody>
                  <a:tcPr marL="0" marR="0" marT="0" marB="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ctr" fontAlgn="ctr"/>
                      <a:endParaRPr lang="en-US" sz="200" b="0" i="0" u="none" strike="noStrike" dirty="0">
                        <a:solidFill>
                          <a:srgbClr val="000000"/>
                        </a:solidFill>
                        <a:latin typeface="Calibri"/>
                      </a:endParaRPr>
                    </a:p>
                  </a:txBody>
                  <a:tcPr marL="0" marR="0" marT="0" marB="0" anchor="ctr">
                    <a:lnL>
                      <a:noFill/>
                    </a:lnL>
                    <a:lnR>
                      <a:noFill/>
                    </a:lnR>
                    <a:lnT>
                      <a:noFill/>
                    </a:lnT>
                    <a:lnB>
                      <a:noFill/>
                    </a:lnB>
                  </a:tcPr>
                </a:tc>
              </a:tr>
              <a:tr h="101884">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gridSpan="17">
                  <a:txBody>
                    <a:bodyPr/>
                    <a:lstStyle/>
                    <a:p>
                      <a:pPr algn="l" fontAlgn="t"/>
                      <a:r>
                        <a:rPr lang="en-US" sz="300" b="1" i="0" u="none" strike="noStrike" dirty="0">
                          <a:solidFill>
                            <a:srgbClr val="000000"/>
                          </a:solidFill>
                          <a:latin typeface="Calibri"/>
                        </a:rPr>
                        <a:t>Interim Transitional Period</a:t>
                      </a:r>
                    </a:p>
                  </a:txBody>
                  <a:tcPr marL="0" marR="0" marT="0" marB="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0" i="0" u="none" strike="noStrike" dirty="0">
                        <a:solidFill>
                          <a:srgbClr val="000000"/>
                        </a:solidFill>
                        <a:latin typeface="Calibri"/>
                      </a:endParaRPr>
                    </a:p>
                  </a:txBody>
                  <a:tcPr marL="0" marR="0" marT="0" marB="0">
                    <a:lnL>
                      <a:noFill/>
                    </a:lnL>
                    <a:lnR>
                      <a:noFill/>
                    </a:lnR>
                    <a:lnT>
                      <a:noFill/>
                    </a:lnT>
                    <a:lnB>
                      <a:noFill/>
                    </a:lnB>
                  </a:tcPr>
                </a:tc>
              </a:tr>
              <a:tr h="55260">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r>
              <a:tr h="978078">
                <a:tc>
                  <a:txBody>
                    <a:bodyPr/>
                    <a:lstStyle/>
                    <a:p>
                      <a:pPr algn="l" fontAlgn="b"/>
                      <a:endParaRPr lang="en-US" sz="5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5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5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500" b="0" i="0" u="none" strike="noStrike" dirty="0">
                        <a:solidFill>
                          <a:srgbClr val="000000"/>
                        </a:solidFill>
                        <a:latin typeface="Calibri"/>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gridSpan="15">
                  <a:txBody>
                    <a:bodyPr/>
                    <a:lstStyle/>
                    <a:p>
                      <a:pPr algn="l" fontAlgn="b"/>
                      <a:r>
                        <a:rPr lang="en-US" sz="700" b="1" i="0" u="none" strike="noStrike" dirty="0">
                          <a:solidFill>
                            <a:srgbClr val="000000"/>
                          </a:solidFill>
                          <a:latin typeface="Calibri"/>
                        </a:rPr>
                        <a:t>GDS Block </a:t>
                      </a:r>
                      <a:r>
                        <a:rPr lang="en-US" sz="500" b="1" i="0" u="none" strike="noStrike" dirty="0">
                          <a:solidFill>
                            <a:srgbClr val="000000"/>
                          </a:solidFill>
                          <a:latin typeface="Calibri"/>
                        </a:rPr>
                        <a:t>of 15MHz</a:t>
                      </a:r>
                      <a:endParaRPr lang="en-US" sz="2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15">
                  <a:txBody>
                    <a:bodyPr/>
                    <a:lstStyle/>
                    <a:p>
                      <a:pPr algn="ctr" fontAlgn="ctr"/>
                      <a:r>
                        <a:rPr lang="en-US" sz="800" b="0" i="0" u="none" strike="noStrike" dirty="0">
                          <a:solidFill>
                            <a:srgbClr val="000000"/>
                          </a:solidFill>
                          <a:latin typeface="Calibri"/>
                        </a:rPr>
                        <a:t>Free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0">
                  <a:txBody>
                    <a:bodyPr/>
                    <a:lstStyle/>
                    <a:p>
                      <a:pPr algn="l" fontAlgn="b"/>
                      <a:r>
                        <a:rPr lang="en-US" sz="500" b="1" i="0" u="none" strike="noStrike" dirty="0">
                          <a:solidFill>
                            <a:srgbClr val="000000"/>
                          </a:solidFill>
                          <a:latin typeface="Calibri"/>
                        </a:rPr>
                        <a:t>Cable One Block 1 20MHz legacy FWA</a:t>
                      </a:r>
                      <a:endParaRPr lang="en-US" sz="2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0">
                  <a:txBody>
                    <a:bodyPr/>
                    <a:lstStyle/>
                    <a:p>
                      <a:pPr algn="ctr" fontAlgn="ctr"/>
                      <a:r>
                        <a:rPr lang="en-US" sz="500" b="1" i="0" u="none" strike="noStrike" dirty="0">
                          <a:solidFill>
                            <a:srgbClr val="000000"/>
                          </a:solidFill>
                          <a:latin typeface="Calibri"/>
                        </a:rPr>
                        <a:t>Cable One Block 2 </a:t>
                      </a:r>
                      <a:br>
                        <a:rPr lang="en-US" sz="500" b="1" i="0" u="none" strike="noStrike" dirty="0">
                          <a:solidFill>
                            <a:srgbClr val="000000"/>
                          </a:solidFill>
                          <a:latin typeface="Calibri"/>
                        </a:rPr>
                      </a:br>
                      <a:r>
                        <a:rPr lang="en-US" sz="500" b="1" i="0" u="none" strike="noStrike" dirty="0">
                          <a:solidFill>
                            <a:srgbClr val="000000"/>
                          </a:solidFill>
                          <a:latin typeface="Calibri"/>
                        </a:rPr>
                        <a:t>20MHz BWA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500" b="0" i="0" u="none" strike="noStrike" dirty="0">
                          <a:solidFill>
                            <a:srgbClr val="000000"/>
                          </a:solidFill>
                          <a:latin typeface="Calibri"/>
                        </a:rPr>
                        <a:t>TDD/FDD </a:t>
                      </a:r>
                      <a:r>
                        <a:rPr lang="en-US" sz="800" b="0" i="0" u="none" strike="noStrike" dirty="0">
                          <a:solidFill>
                            <a:srgbClr val="000000"/>
                          </a:solidFill>
                          <a:latin typeface="Calibri"/>
                        </a:rPr>
                        <a:t>GB</a:t>
                      </a:r>
                      <a:endParaRPr lang="en-US" sz="5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0">
                  <a:txBody>
                    <a:bodyPr/>
                    <a:lstStyle/>
                    <a:p>
                      <a:pPr algn="ctr" fontAlgn="ctr"/>
                      <a:r>
                        <a:rPr lang="en-US" sz="500" b="1" i="0" u="none" strike="noStrike" dirty="0">
                          <a:solidFill>
                            <a:srgbClr val="000000"/>
                          </a:solidFill>
                          <a:latin typeface="Calibri"/>
                        </a:rPr>
                        <a:t>NBL 1 4x5MHz block</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0">
                  <a:txBody>
                    <a:bodyPr/>
                    <a:lstStyle/>
                    <a:p>
                      <a:pPr algn="ctr" fontAlgn="ctr"/>
                      <a:r>
                        <a:rPr lang="en-US" sz="500" b="1" i="0" u="none" strike="noStrike" dirty="0">
                          <a:solidFill>
                            <a:srgbClr val="000000"/>
                          </a:solidFill>
                          <a:latin typeface="Calibri"/>
                        </a:rPr>
                        <a:t>NBL 2 4x5MHz block</a:t>
                      </a:r>
                    </a:p>
                  </a:txBody>
                  <a:tcPr marL="0" marR="0" marT="0" marB="0" anchor="ctr">
                    <a:lnL w="25400" cap="flat" cmpd="dbl" algn="ctr">
                      <a:solidFill>
                        <a:srgbClr val="000000"/>
                      </a:solidFill>
                      <a:prstDash val="solid"/>
                      <a:round/>
                      <a:headEnd type="none" w="med" len="med"/>
                      <a:tailEnd type="none" w="med" len="med"/>
                    </a:lnL>
                    <a:lnR w="635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500" b="0" i="0" u="none" strike="noStrike" dirty="0">
                          <a:solidFill>
                            <a:srgbClr val="000000"/>
                          </a:solidFill>
                          <a:latin typeface="Calibri"/>
                        </a:rPr>
                        <a:t>NA</a:t>
                      </a:r>
                      <a:r>
                        <a:rPr lang="en-US" sz="500" b="0" i="0" u="none" strike="noStrike" dirty="0" smtClean="0">
                          <a:solidFill>
                            <a:srgbClr val="000000"/>
                          </a:solidFill>
                          <a:latin typeface="Calibri"/>
                        </a:rPr>
                        <a:t>/</a:t>
                      </a:r>
                    </a:p>
                    <a:p>
                      <a:pPr algn="ctr" fontAlgn="ctr"/>
                      <a:r>
                        <a:rPr lang="en-US" sz="800" b="0" i="0" u="none" strike="noStrike" dirty="0" smtClean="0">
                          <a:solidFill>
                            <a:srgbClr val="000000"/>
                          </a:solidFill>
                          <a:latin typeface="Calibri"/>
                        </a:rPr>
                        <a:t>GB</a:t>
                      </a:r>
                      <a:endParaRPr lang="en-US" sz="500" b="0" i="0" u="none" strike="noStrike" dirty="0">
                        <a:solidFill>
                          <a:srgbClr val="000000"/>
                        </a:solidFill>
                        <a:latin typeface="Calibri"/>
                      </a:endParaRPr>
                    </a:p>
                  </a:txBody>
                  <a:tcPr marL="0" marR="0" marT="0" marB="0" anchor="ctr">
                    <a:lnL w="635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15">
                  <a:txBody>
                    <a:bodyPr/>
                    <a:lstStyle/>
                    <a:p>
                      <a:pPr algn="ctr" fontAlgn="ctr"/>
                      <a:r>
                        <a:rPr lang="en-US" sz="500" b="1" i="0" u="none" strike="noStrike" dirty="0">
                          <a:solidFill>
                            <a:srgbClr val="000000"/>
                          </a:solidFill>
                          <a:latin typeface="Calibri"/>
                        </a:rPr>
                        <a:t>Assigned to Cedarcom 15MHz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5">
                  <a:txBody>
                    <a:bodyPr/>
                    <a:lstStyle/>
                    <a:p>
                      <a:pPr algn="ctr" fontAlgn="ctr"/>
                      <a:r>
                        <a:rPr lang="en-US" sz="500" b="1" i="0" u="none" strike="noStrike" dirty="0">
                          <a:solidFill>
                            <a:srgbClr val="000000"/>
                          </a:solidFill>
                          <a:latin typeface="Calibri"/>
                        </a:rPr>
                        <a:t>PESCO Assigned 25MHz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0">
                  <a:txBody>
                    <a:bodyPr/>
                    <a:lstStyle/>
                    <a:p>
                      <a:pPr algn="ctr" fontAlgn="ctr"/>
                      <a:r>
                        <a:rPr lang="en-US" sz="500" b="0" i="0" u="none" strike="noStrike" dirty="0">
                          <a:solidFill>
                            <a:srgbClr val="000000"/>
                          </a:solidFill>
                          <a:latin typeface="Calibri"/>
                        </a:rPr>
                        <a:t>Free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algn="l" fontAlgn="ctr"/>
                      <a:r>
                        <a:rPr lang="en-US" sz="500" b="0" i="0" u="none" strike="noStrike" dirty="0">
                          <a:solidFill>
                            <a:srgbClr val="000000"/>
                          </a:solidFill>
                          <a:latin typeface="Calibri"/>
                        </a:rPr>
                        <a:t>out of band</a:t>
                      </a:r>
                    </a:p>
                  </a:txBody>
                  <a:tcPr marL="0" marR="0" marT="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lgDashDotDot"/>
                      <a:round/>
                      <a:headEnd type="none" w="med" len="med"/>
                      <a:tailEnd type="none" w="med" len="med"/>
                    </a:lnB>
                  </a:tcPr>
                </a:tc>
                <a:tc hMerge="1">
                  <a:txBody>
                    <a:bodyPr/>
                    <a:lstStyle/>
                    <a:p>
                      <a:endParaRPr lang="en-US"/>
                    </a:p>
                  </a:txBody>
                  <a:tcPr/>
                </a:tc>
                <a:tc>
                  <a:txBody>
                    <a:bodyPr/>
                    <a:lstStyle/>
                    <a:p>
                      <a:pPr algn="ctr" fontAlgn="ctr"/>
                      <a:endParaRPr lang="en-US" sz="5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b"/>
                      <a:endParaRPr lang="en-US" sz="5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5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5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500" b="0" i="0" u="none" strike="noStrike" dirty="0">
                        <a:solidFill>
                          <a:srgbClr val="000000"/>
                        </a:solidFill>
                        <a:latin typeface="Calibri"/>
                      </a:endParaRPr>
                    </a:p>
                  </a:txBody>
                  <a:tcPr marL="0" marR="0" marT="0" marB="0" anchor="b">
                    <a:lnL>
                      <a:noFill/>
                    </a:lnL>
                    <a:lnR>
                      <a:noFill/>
                    </a:lnR>
                    <a:lnT>
                      <a:noFill/>
                    </a:lnT>
                    <a:lnB>
                      <a:noFill/>
                    </a:lnB>
                  </a:tcPr>
                </a:tc>
              </a:tr>
              <a:tr h="55260">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lgDashDotDot"/>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lgDashDotDot"/>
                      <a:round/>
                      <a:headEnd type="none" w="med" len="med"/>
                      <a:tailEnd type="none" w="med" len="med"/>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r>
              <a:tr h="55260">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r>
              <a:tr h="55260">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r>
              <a:tr h="110519">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gridSpan="4">
                  <a:txBody>
                    <a:bodyPr/>
                    <a:lstStyle/>
                    <a:p>
                      <a:pPr algn="l" fontAlgn="t"/>
                      <a:r>
                        <a:rPr lang="en-US" sz="200" b="0" i="0" u="none" strike="noStrike" dirty="0">
                          <a:solidFill>
                            <a:srgbClr val="000000"/>
                          </a:solidFill>
                          <a:latin typeface="Calibri"/>
                        </a:rPr>
                        <a:t>End of Band</a:t>
                      </a:r>
                    </a:p>
                  </a:txBody>
                  <a:tcPr marL="0" marR="0" marT="0" marB="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r>
              <a:tr h="55260">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r>
              <a:tr h="55260">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r>
              <a:tr h="101884">
                <a:tc>
                  <a:txBody>
                    <a:bodyPr/>
                    <a:lstStyle/>
                    <a:p>
                      <a:pPr algn="l" fontAlgn="b"/>
                      <a:endParaRPr lang="en-US" sz="300" b="1"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300" b="1"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300" b="1"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300" b="1" i="0" u="none" strike="noStrike" dirty="0">
                        <a:solidFill>
                          <a:srgbClr val="000000"/>
                        </a:solidFill>
                        <a:latin typeface="Calibri"/>
                      </a:endParaRPr>
                    </a:p>
                  </a:txBody>
                  <a:tcPr marL="0" marR="0" marT="0" marB="0" anchor="b">
                    <a:lnL>
                      <a:noFill/>
                    </a:lnL>
                    <a:lnR>
                      <a:noFill/>
                    </a:lnR>
                    <a:lnT>
                      <a:noFill/>
                    </a:lnT>
                    <a:lnB>
                      <a:noFill/>
                    </a:lnB>
                  </a:tcPr>
                </a:tc>
                <a:tc gridSpan="13">
                  <a:txBody>
                    <a:bodyPr/>
                    <a:lstStyle/>
                    <a:p>
                      <a:pPr algn="l" fontAlgn="t"/>
                      <a:r>
                        <a:rPr lang="en-US" sz="300" b="1" i="0" u="none" strike="noStrike" dirty="0">
                          <a:solidFill>
                            <a:srgbClr val="000000"/>
                          </a:solidFill>
                          <a:latin typeface="Calibri"/>
                        </a:rPr>
                        <a:t>Current Occupation</a:t>
                      </a:r>
                    </a:p>
                  </a:txBody>
                  <a:tcPr marL="0" marR="0" marT="0" marB="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300" b="1"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b"/>
                      <a:endParaRPr lang="en-US" sz="300" b="1"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300" b="1"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300" b="1"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300" b="1" i="0" u="none" strike="noStrike" dirty="0">
                        <a:solidFill>
                          <a:srgbClr val="000000"/>
                        </a:solidFill>
                        <a:latin typeface="Calibri"/>
                      </a:endParaRPr>
                    </a:p>
                  </a:txBody>
                  <a:tcPr marL="0" marR="0" marT="0" marB="0" anchor="b">
                    <a:lnL>
                      <a:noFill/>
                    </a:lnL>
                    <a:lnR>
                      <a:noFill/>
                    </a:lnR>
                    <a:lnT>
                      <a:noFill/>
                    </a:lnT>
                    <a:lnB>
                      <a:noFill/>
                    </a:lnB>
                  </a:tcPr>
                </a:tc>
              </a:tr>
              <a:tr h="55260">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r>
              <a:tr h="504564">
                <a:tc>
                  <a:txBody>
                    <a:bodyPr/>
                    <a:lstStyle/>
                    <a:p>
                      <a:pPr algn="l" fontAlgn="b"/>
                      <a:endParaRPr lang="en-US" sz="7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latin typeface="Calibri"/>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gridSpan="15">
                  <a:txBody>
                    <a:bodyPr/>
                    <a:lstStyle/>
                    <a:p>
                      <a:pPr algn="ctr" fontAlgn="ctr"/>
                      <a:r>
                        <a:rPr lang="en-US" sz="1000" b="0" i="0" u="none" strike="noStrike" dirty="0">
                          <a:solidFill>
                            <a:srgbClr val="000000"/>
                          </a:solidFill>
                          <a:latin typeface="Calibr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15">
                  <a:txBody>
                    <a:bodyPr/>
                    <a:lstStyle/>
                    <a:p>
                      <a:pPr algn="ctr" fontAlgn="ctr"/>
                      <a:r>
                        <a:rPr lang="en-US" sz="1000" b="0" i="0" u="none" strike="noStrike" dirty="0">
                          <a:solidFill>
                            <a:srgbClr val="000000"/>
                          </a:solidFill>
                          <a:latin typeface="Calibri"/>
                        </a:rPr>
                        <a:t>Free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algn="ctr" fontAlgn="ctr"/>
                      <a:r>
                        <a:rPr lang="en-US" sz="1000" b="0" i="0" u="none" strike="noStrike" dirty="0">
                          <a:solidFill>
                            <a:srgbClr val="000000"/>
                          </a:solidFill>
                          <a:latin typeface="Calibr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4">
                  <a:txBody>
                    <a:bodyPr/>
                    <a:lstStyle/>
                    <a:p>
                      <a:pPr algn="ctr" fontAlgn="ctr"/>
                      <a:r>
                        <a:rPr lang="en-US" sz="1000" b="0" i="0" u="none" strike="noStrike" dirty="0">
                          <a:solidFill>
                            <a:srgbClr val="000000"/>
                          </a:solidFill>
                          <a:latin typeface="Calibri"/>
                        </a:rPr>
                        <a:t>Free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algn="ctr" fontAlgn="ctr"/>
                      <a:r>
                        <a:rPr lang="en-US" sz="1000" b="0" i="0" u="none" strike="noStrike" dirty="0">
                          <a:solidFill>
                            <a:srgbClr val="000000"/>
                          </a:solidFill>
                          <a:latin typeface="Calibr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6">
                  <a:txBody>
                    <a:bodyPr/>
                    <a:lstStyle/>
                    <a:p>
                      <a:pPr algn="ctr" fontAlgn="ctr"/>
                      <a:r>
                        <a:rPr lang="en-US" sz="1000" b="0" i="0" u="none" strike="noStrike" dirty="0">
                          <a:solidFill>
                            <a:srgbClr val="000000"/>
                          </a:solidFill>
                          <a:latin typeface="Calibri"/>
                        </a:rPr>
                        <a:t>36MHz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46">
                  <a:txBody>
                    <a:bodyPr/>
                    <a:lstStyle/>
                    <a:p>
                      <a:pPr algn="ctr" fontAlgn="ctr"/>
                      <a:r>
                        <a:rPr lang="en-US" sz="1000" b="0" i="0" u="none" strike="noStrike" dirty="0">
                          <a:solidFill>
                            <a:srgbClr val="000000"/>
                          </a:solidFill>
                          <a:latin typeface="Calibri"/>
                        </a:rPr>
                        <a:t>30MHz+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12">
                  <a:txBody>
                    <a:bodyPr/>
                    <a:lstStyle/>
                    <a:p>
                      <a:pPr algn="ctr" fontAlgn="ctr"/>
                      <a:r>
                        <a:rPr lang="en-US" sz="700" b="0" i="0" u="none" strike="noStrike" dirty="0">
                          <a:solidFill>
                            <a:srgbClr val="000000"/>
                          </a:solidFill>
                          <a:latin typeface="Calibri"/>
                        </a:rPr>
                        <a:t>12 MHz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18">
                  <a:txBody>
                    <a:bodyPr/>
                    <a:lstStyle/>
                    <a:p>
                      <a:pPr algn="ctr" fontAlgn="ctr"/>
                      <a:r>
                        <a:rPr lang="en-US" sz="1000" b="0" i="0" u="none" strike="noStrike" dirty="0">
                          <a:solidFill>
                            <a:srgbClr val="000000"/>
                          </a:solidFill>
                          <a:latin typeface="Calibri"/>
                        </a:rPr>
                        <a:t>18MHz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4">
                  <a:txBody>
                    <a:bodyPr/>
                    <a:lstStyle/>
                    <a:p>
                      <a:pPr algn="ctr" fontAlgn="ctr"/>
                      <a:r>
                        <a:rPr lang="en-US" sz="1000" b="0" i="0" u="none" strike="noStrike" dirty="0">
                          <a:solidFill>
                            <a:srgbClr val="000000"/>
                          </a:solidFill>
                          <a:latin typeface="Calibri"/>
                        </a:rPr>
                        <a:t>24MHz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endParaRPr lang="en-US" sz="7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7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latin typeface="Calibri"/>
                      </a:endParaRPr>
                    </a:p>
                  </a:txBody>
                  <a:tcPr marL="0" marR="0" marT="0" marB="0" anchor="b">
                    <a:lnL>
                      <a:noFill/>
                    </a:lnL>
                    <a:lnR>
                      <a:noFill/>
                    </a:lnR>
                    <a:lnT>
                      <a:noFill/>
                    </a:lnT>
                    <a:lnB>
                      <a:noFill/>
                    </a:lnB>
                  </a:tcPr>
                </a:tc>
              </a:tr>
              <a:tr h="55260">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gridSpan="2">
                  <a:txBody>
                    <a:bodyPr/>
                    <a:lstStyle/>
                    <a:p>
                      <a:pPr algn="l" fontAlgn="t"/>
                      <a:r>
                        <a:rPr lang="en-US" sz="200" b="0" i="0" u="none" strike="noStrike" dirty="0">
                          <a:solidFill>
                            <a:srgbClr val="000000"/>
                          </a:solidFill>
                          <a:latin typeface="Calibri"/>
                        </a:rPr>
                        <a:t>'2500</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2503</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2504</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2505</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2506</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2507</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2508</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2509</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2510</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2511</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2512</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2513</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2514</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l" fontAlgn="t"/>
                      <a:r>
                        <a:rPr lang="en-US" sz="200" b="0" i="0" u="none" strike="noStrike" dirty="0">
                          <a:solidFill>
                            <a:srgbClr val="000000"/>
                          </a:solidFill>
                          <a:latin typeface="Calibri"/>
                        </a:rPr>
                        <a:t>2515</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2518</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2519</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2520</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2521</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2522</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2523</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2524</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2525</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2526</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2527</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2528</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2529</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l" fontAlgn="t"/>
                      <a:r>
                        <a:rPr lang="en-US" sz="200" b="0" i="0" u="none" strike="noStrike" dirty="0">
                          <a:solidFill>
                            <a:srgbClr val="000000"/>
                          </a:solidFill>
                          <a:latin typeface="Calibri"/>
                        </a:rPr>
                        <a:t>2530</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2533</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2534</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2535</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l" fontAlgn="t"/>
                      <a:r>
                        <a:rPr lang="en-US" sz="200" b="0" i="0" u="none" strike="noStrike" dirty="0">
                          <a:solidFill>
                            <a:srgbClr val="000000"/>
                          </a:solidFill>
                          <a:latin typeface="Calibri"/>
                        </a:rPr>
                        <a:t>2536</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2539</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2540</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2541</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2542</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2543</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2544</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2545</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2546</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2547</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2548</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2549</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l" fontAlgn="t"/>
                      <a:r>
                        <a:rPr lang="en-US" sz="100" b="0" i="0" u="none" strike="noStrike" dirty="0">
                          <a:solidFill>
                            <a:srgbClr val="000000"/>
                          </a:solidFill>
                          <a:latin typeface="Calibri"/>
                        </a:rPr>
                        <a:t>2550</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l" fontAlgn="t"/>
                      <a:r>
                        <a:rPr lang="en-US" sz="100" b="0" i="0" u="none" strike="noStrike" dirty="0">
                          <a:solidFill>
                            <a:srgbClr val="000000"/>
                          </a:solidFill>
                          <a:latin typeface="Calibri"/>
                        </a:rPr>
                        <a:t>2552</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2553</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2554</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2555</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2556</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2557</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2558</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2559</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l" fontAlgn="t"/>
                      <a:r>
                        <a:rPr lang="en-US" sz="200" b="0" i="0" u="none" strike="noStrike" dirty="0">
                          <a:solidFill>
                            <a:srgbClr val="000000"/>
                          </a:solidFill>
                          <a:latin typeface="Calibri"/>
                        </a:rPr>
                        <a:t>2560</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2563</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2564</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2565</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l" fontAlgn="t"/>
                      <a:r>
                        <a:rPr lang="en-US" sz="200" b="0" i="0" u="none" strike="noStrike" dirty="0">
                          <a:solidFill>
                            <a:srgbClr val="000000"/>
                          </a:solidFill>
                          <a:latin typeface="Calibri"/>
                        </a:rPr>
                        <a:t>2566</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2569</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2570</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2571</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2572</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2573</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2574</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2575</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2576</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2577</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2578</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2579</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2580</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2581</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2582</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2583</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2584</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2585</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2586</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2587</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2588</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2589</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2590</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2591</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l" fontAlgn="t"/>
                      <a:r>
                        <a:rPr lang="en-US" sz="200" b="0" i="0" u="none" strike="noStrike" dirty="0">
                          <a:solidFill>
                            <a:srgbClr val="000000"/>
                          </a:solidFill>
                          <a:latin typeface="Calibri"/>
                        </a:rPr>
                        <a:t>2592</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2595</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2596</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2597</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2598</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2599</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2600</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2601</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2602</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2603</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2604</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2605</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2606</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2607</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2608</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2609</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2610</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2611</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2612</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2613</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2614</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2615</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2616</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2617</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2618</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2619</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2620</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2621</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2622</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2623</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2624</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26'25</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26'26</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2627</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2628</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2629</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2630</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2631</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2632</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2633</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2634</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2635</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2636</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2637</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l" fontAlgn="t"/>
                      <a:r>
                        <a:rPr lang="en-US" sz="200" b="0" i="0" u="none" strike="noStrike" dirty="0">
                          <a:solidFill>
                            <a:srgbClr val="000000"/>
                          </a:solidFill>
                          <a:latin typeface="Calibri"/>
                        </a:rPr>
                        <a:t>2638</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2641</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2642</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2643</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2644</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2645</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2646</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2647</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2648</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2649</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l" fontAlgn="t"/>
                      <a:r>
                        <a:rPr lang="en-US" sz="200" b="0" i="0" u="none" strike="noStrike" dirty="0">
                          <a:solidFill>
                            <a:srgbClr val="000000"/>
                          </a:solidFill>
                          <a:latin typeface="Calibri"/>
                        </a:rPr>
                        <a:t>2650</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2653</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2654</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2655</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2656</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2657</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2658</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2659</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2660</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2661</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2662</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2663</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2664</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2665</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2666</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2667</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l" fontAlgn="t"/>
                      <a:r>
                        <a:rPr lang="en-US" sz="200" b="0" i="0" u="none" strike="noStrike" dirty="0">
                          <a:solidFill>
                            <a:srgbClr val="000000"/>
                          </a:solidFill>
                          <a:latin typeface="Calibri"/>
                        </a:rPr>
                        <a:t>2668</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l" fontAlgn="t"/>
                      <a:endParaRPr lang="en-US" sz="1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2671</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2672</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2673</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2674</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2675</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2676</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2677</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2678</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2679</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2680</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2681</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2682</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2683</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2684</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2685</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2686</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2687</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00" b="0" i="0" u="none" strike="noStrike" dirty="0">
                          <a:solidFill>
                            <a:srgbClr val="000000"/>
                          </a:solidFill>
                          <a:latin typeface="Calibri"/>
                        </a:rPr>
                        <a:t>2688</a:t>
                      </a:r>
                      <a:endParaRPr lang="en-US" sz="200" b="0" i="0" u="none" strike="noStrike" dirty="0">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2689</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2690</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0" b="0" i="0" u="none" strike="noStrike" dirty="0">
                          <a:solidFill>
                            <a:srgbClr val="000000"/>
                          </a:solidFill>
                          <a:latin typeface="Calibri"/>
                        </a:rPr>
                        <a:t>2691</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l" fontAlgn="t"/>
                      <a:r>
                        <a:rPr lang="en-US" sz="200" b="0" i="0" u="none" strike="noStrike" dirty="0">
                          <a:solidFill>
                            <a:srgbClr val="000000"/>
                          </a:solidFill>
                          <a:latin typeface="Calibri"/>
                        </a:rPr>
                        <a:t>2692</a:t>
                      </a:r>
                    </a:p>
                  </a:txBody>
                  <a:tcPr marL="0" marR="0" marT="0" marB="0">
                    <a:lnL>
                      <a:noFill/>
                    </a:lnL>
                    <a:lnR>
                      <a:noFill/>
                    </a:lnR>
                    <a:lnT>
                      <a:noFill/>
                    </a:lnT>
                    <a:lnB>
                      <a:noFill/>
                    </a:lnB>
                  </a:tcPr>
                </a:tc>
                <a:tc hMerge="1">
                  <a:txBody>
                    <a:bodyPr/>
                    <a:lstStyle/>
                    <a:p>
                      <a:endParaRPr lang="en-US"/>
                    </a:p>
                  </a:txBody>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r>
              <a:tr h="55260">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r>
              <a:tr h="110519">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gridSpan="4">
                  <a:txBody>
                    <a:bodyPr/>
                    <a:lstStyle/>
                    <a:p>
                      <a:pPr algn="l" fontAlgn="t"/>
                      <a:r>
                        <a:rPr lang="en-US" sz="200" b="0" i="0" u="none" strike="noStrike" dirty="0">
                          <a:solidFill>
                            <a:srgbClr val="000000"/>
                          </a:solidFill>
                          <a:latin typeface="Calibri"/>
                        </a:rPr>
                        <a:t>End of Band</a:t>
                      </a:r>
                    </a:p>
                  </a:txBody>
                  <a:tcPr marL="0" marR="0" marT="0" marB="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r>
              <a:tr h="221038">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ctr"/>
                      <a:endParaRPr lang="en-US" sz="400" b="0"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en-US" sz="4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en-US" sz="400" b="0" i="0" u="none" strike="noStrike" dirty="0">
                          <a:solidFill>
                            <a:srgbClr val="000000"/>
                          </a:solidFill>
                          <a:latin typeface="Calibri"/>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gridSpan="4">
                  <a:txBody>
                    <a:bodyPr/>
                    <a:lstStyle/>
                    <a:p>
                      <a:pPr algn="l" fontAlgn="ctr"/>
                      <a:r>
                        <a:rPr lang="en-US" sz="400" b="0" i="0" u="none" strike="noStrike" dirty="0">
                          <a:solidFill>
                            <a:srgbClr val="000000"/>
                          </a:solidFill>
                          <a:latin typeface="Calibri"/>
                        </a:rPr>
                        <a:t>GDS</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en-US" sz="4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c>
                  <a:txBody>
                    <a:bodyPr/>
                    <a:lstStyle/>
                    <a:p>
                      <a:pPr algn="l" fontAlgn="ctr"/>
                      <a:r>
                        <a:rPr lang="en-US" sz="400" b="0" i="0" u="none" strike="noStrike" dirty="0">
                          <a:solidFill>
                            <a:srgbClr val="000000"/>
                          </a:solidFill>
                          <a:latin typeface="Calibri"/>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c gridSpan="8">
                  <a:txBody>
                    <a:bodyPr/>
                    <a:lstStyle/>
                    <a:p>
                      <a:pPr algn="l" fontAlgn="ctr"/>
                      <a:r>
                        <a:rPr lang="en-US" sz="400" b="0" i="0" u="none" strike="noStrike" dirty="0">
                          <a:solidFill>
                            <a:srgbClr val="000000"/>
                          </a:solidFill>
                          <a:latin typeface="Calibri"/>
                        </a:rPr>
                        <a:t>Cedarcom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r>
                        <a:rPr lang="en-US" sz="4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ctr"/>
                      <a:r>
                        <a:rPr lang="en-US" sz="400" b="0" i="0" u="none" strike="noStrike" dirty="0">
                          <a:solidFill>
                            <a:srgbClr val="000000"/>
                          </a:solidFill>
                          <a:latin typeface="Calibri"/>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gridSpan="8">
                  <a:txBody>
                    <a:bodyPr/>
                    <a:lstStyle/>
                    <a:p>
                      <a:pPr algn="l" fontAlgn="ctr"/>
                      <a:r>
                        <a:rPr lang="en-US" sz="400" b="0" i="0" u="none" strike="noStrike" dirty="0">
                          <a:solidFill>
                            <a:srgbClr val="000000"/>
                          </a:solidFill>
                          <a:latin typeface="Calibri"/>
                        </a:rPr>
                        <a:t>Cable One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r>
                        <a:rPr lang="en-US" sz="4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BE97"/>
                    </a:solidFill>
                  </a:tcPr>
                </a:tc>
                <a:tc>
                  <a:txBody>
                    <a:bodyPr/>
                    <a:lstStyle/>
                    <a:p>
                      <a:pPr algn="l" fontAlgn="ctr"/>
                      <a:r>
                        <a:rPr lang="en-US" sz="400" b="0" i="0" u="none" strike="noStrike" dirty="0">
                          <a:solidFill>
                            <a:srgbClr val="000000"/>
                          </a:solidFill>
                          <a:latin typeface="Calibri"/>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BE97"/>
                    </a:solidFill>
                  </a:tcPr>
                </a:tc>
                <a:tc gridSpan="7">
                  <a:txBody>
                    <a:bodyPr/>
                    <a:lstStyle/>
                    <a:p>
                      <a:pPr algn="l" fontAlgn="ctr"/>
                      <a:r>
                        <a:rPr lang="en-US" sz="400" b="0" i="0" u="none" strike="noStrike" dirty="0">
                          <a:solidFill>
                            <a:srgbClr val="000000"/>
                          </a:solidFill>
                          <a:latin typeface="Calibri"/>
                        </a:rPr>
                        <a:t>reserved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r>
                        <a:rPr lang="en-US" sz="4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l" fontAlgn="ctr"/>
                      <a:r>
                        <a:rPr lang="en-US" sz="400" b="0" i="0" u="none" strike="noStrike" dirty="0">
                          <a:solidFill>
                            <a:srgbClr val="000000"/>
                          </a:solidFill>
                          <a:latin typeface="Calibri"/>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gridSpan="5">
                  <a:txBody>
                    <a:bodyPr/>
                    <a:lstStyle/>
                    <a:p>
                      <a:pPr algn="l" fontAlgn="ctr"/>
                      <a:r>
                        <a:rPr lang="en-US" sz="400" b="0" i="0" u="none" strike="noStrike" dirty="0">
                          <a:solidFill>
                            <a:srgbClr val="000000"/>
                          </a:solidFill>
                          <a:latin typeface="Calibri"/>
                        </a:rPr>
                        <a:t>Pesco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algn="ctr" fontAlgn="t"/>
                      <a:r>
                        <a:rPr lang="en-US" sz="400" b="0" i="0" u="none" strike="noStrike" dirty="0">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lang="en-US"/>
                    </a:p>
                  </a:txBody>
                  <a:tcPr/>
                </a:tc>
                <a:tc gridSpan="5">
                  <a:txBody>
                    <a:bodyPr/>
                    <a:lstStyle/>
                    <a:p>
                      <a:pPr algn="l" fontAlgn="ctr"/>
                      <a:r>
                        <a:rPr lang="en-US" sz="400" b="0" i="0" u="none" strike="noStrike" dirty="0">
                          <a:solidFill>
                            <a:srgbClr val="000000"/>
                          </a:solidFill>
                          <a:latin typeface="Calibri"/>
                        </a:rPr>
                        <a:t>NBL1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algn="ctr" fontAlgn="t"/>
                      <a:r>
                        <a:rPr lang="en-US" sz="400" b="0" i="0" u="none" strike="noStrike" dirty="0">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endParaRPr lang="en-US"/>
                    </a:p>
                  </a:txBody>
                  <a:tcPr/>
                </a:tc>
                <a:tc gridSpan="4">
                  <a:txBody>
                    <a:bodyPr/>
                    <a:lstStyle/>
                    <a:p>
                      <a:pPr algn="l" fontAlgn="ctr"/>
                      <a:r>
                        <a:rPr lang="en-US" sz="400" b="0" i="0" u="none" strike="noStrike" dirty="0">
                          <a:solidFill>
                            <a:srgbClr val="000000"/>
                          </a:solidFill>
                          <a:latin typeface="Calibri"/>
                        </a:rPr>
                        <a:t>NBL2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algn="ctr" fontAlgn="ctr"/>
                      <a:r>
                        <a:rPr lang="en-US" sz="400" b="0" i="0" u="none" strike="noStrike" dirty="0">
                          <a:solidFill>
                            <a:srgbClr val="FFFFFF"/>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endParaRPr lang="en-US"/>
                    </a:p>
                  </a:txBody>
                  <a:tcPr/>
                </a:tc>
                <a:tc gridSpan="16">
                  <a:txBody>
                    <a:bodyPr/>
                    <a:lstStyle/>
                    <a:p>
                      <a:pPr algn="l" fontAlgn="ctr"/>
                      <a:r>
                        <a:rPr lang="en-US" sz="400" b="0" i="0" u="none" strike="noStrike" dirty="0">
                          <a:solidFill>
                            <a:srgbClr val="000000"/>
                          </a:solidFill>
                          <a:latin typeface="Calibri"/>
                        </a:rPr>
                        <a:t>Blocks for BAL Auction</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ctr" fontAlgn="ctr"/>
                      <a:r>
                        <a:rPr lang="en-US" sz="400" b="0" i="0" u="none" strike="noStrike" dirty="0">
                          <a:solidFill>
                            <a:srgbClr val="FFFFFF"/>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6D0A"/>
                    </a:solidFill>
                  </a:tcPr>
                </a:tc>
                <a:tc hMerge="1">
                  <a:txBody>
                    <a:bodyPr/>
                    <a:lstStyle/>
                    <a:p>
                      <a:endParaRPr lang="en-US"/>
                    </a:p>
                  </a:txBody>
                  <a:tcPr/>
                </a:tc>
                <a:tc gridSpan="12">
                  <a:txBody>
                    <a:bodyPr/>
                    <a:lstStyle/>
                    <a:p>
                      <a:pPr algn="l" fontAlgn="ctr"/>
                      <a:r>
                        <a:rPr lang="en-US" sz="400" b="0" i="0" u="none" strike="noStrike" dirty="0">
                          <a:solidFill>
                            <a:srgbClr val="000000"/>
                          </a:solidFill>
                          <a:latin typeface="Calibri"/>
                        </a:rPr>
                        <a:t>Blocks reserved</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gridSpan="2">
                  <a:txBody>
                    <a:bodyPr/>
                    <a:lstStyle/>
                    <a:p>
                      <a:pPr algn="ctr" fontAlgn="ctr"/>
                      <a:r>
                        <a:rPr lang="en-US" sz="400" b="0" i="0" u="none" strike="noStrike" dirty="0">
                          <a:solidFill>
                            <a:srgbClr val="000000"/>
                          </a:solidFill>
                          <a:latin typeface="Calibri"/>
                        </a:rPr>
                        <a:t>*</a:t>
                      </a:r>
                    </a:p>
                  </a:txBody>
                  <a:tcPr marL="0" marR="0" marT="0" marB="0" anchor="ctr">
                    <a:lnL>
                      <a:noFill/>
                    </a:lnL>
                    <a:lnR>
                      <a:noFill/>
                    </a:lnR>
                    <a:lnT>
                      <a:noFill/>
                    </a:lnT>
                    <a:lnB>
                      <a:noFill/>
                    </a:lnB>
                  </a:tcPr>
                </a:tc>
                <a:tc hMerge="1">
                  <a:txBody>
                    <a:bodyPr/>
                    <a:lstStyle/>
                    <a:p>
                      <a:endParaRPr lang="en-US"/>
                    </a:p>
                  </a:txBody>
                  <a:tcPr/>
                </a:tc>
                <a:tc gridSpan="42">
                  <a:txBody>
                    <a:bodyPr/>
                    <a:lstStyle/>
                    <a:p>
                      <a:pPr algn="l" fontAlgn="ctr"/>
                      <a:r>
                        <a:rPr lang="en-US" sz="400" b="0" i="0" u="none" strike="noStrike" dirty="0">
                          <a:solidFill>
                            <a:srgbClr val="000000"/>
                          </a:solidFill>
                          <a:latin typeface="Calibri"/>
                        </a:rPr>
                        <a:t>Refers to spectrum used but not authorized in Interim license</a:t>
                      </a:r>
                    </a:p>
                  </a:txBody>
                  <a:tcPr marL="0" marR="0" marT="0" marB="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c>
                  <a:txBody>
                    <a:bodyPr/>
                    <a:lstStyle/>
                    <a:p>
                      <a:pPr algn="l" fontAlgn="t"/>
                      <a:endParaRPr lang="en-US" sz="400" b="0" i="0" u="none" strike="noStrike" dirty="0">
                        <a:solidFill>
                          <a:srgbClr val="000000"/>
                        </a:solidFill>
                        <a:latin typeface="Calibri"/>
                      </a:endParaRPr>
                    </a:p>
                  </a:txBody>
                  <a:tcPr marL="0" marR="0" marT="0" marB="0">
                    <a:lnL>
                      <a:noFill/>
                    </a:lnL>
                    <a:lnR>
                      <a:noFill/>
                    </a:lnR>
                    <a:lnT>
                      <a:noFill/>
                    </a:lnT>
                    <a:lnB>
                      <a:noFill/>
                    </a:lnB>
                  </a:tcPr>
                </a:tc>
              </a:tr>
              <a:tr h="55260">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200" b="0" i="0" u="none" strike="noStrike" dirty="0">
                        <a:solidFill>
                          <a:srgbClr val="000000"/>
                        </a:solidFill>
                        <a:latin typeface="Calibri"/>
                      </a:endParaRPr>
                    </a:p>
                  </a:txBody>
                  <a:tcPr marL="0" marR="0" marT="0" marB="0" anchor="b">
                    <a:lnL>
                      <a:noFill/>
                    </a:lnL>
                    <a:lnR>
                      <a:noFill/>
                    </a:lnR>
                    <a:lnT>
                      <a:noFill/>
                    </a:lnT>
                    <a:lnB>
                      <a:noFill/>
                    </a:lnB>
                  </a:tcPr>
                </a:tc>
              </a:tr>
            </a:tbl>
          </a:graphicData>
        </a:graphic>
      </p:graphicFrame>
      <p:sp>
        <p:nvSpPr>
          <p:cNvPr id="48" name="Right Arrow 47"/>
          <p:cNvSpPr/>
          <p:nvPr/>
        </p:nvSpPr>
        <p:spPr>
          <a:xfrm rot="16200000">
            <a:off x="40619362" y="13682663"/>
            <a:ext cx="581025" cy="495300"/>
          </a:xfrm>
          <a:prstGeom prst="rightArrow">
            <a:avLst/>
          </a:prstGeom>
        </p:spPr>
        <p:style>
          <a:lnRef idx="2">
            <a:schemeClr val="accent6"/>
          </a:lnRef>
          <a:fillRef idx="1">
            <a:schemeClr val="lt1"/>
          </a:fillRef>
          <a:effectRef idx="0">
            <a:schemeClr val="accent6"/>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auto">
              <a:spcBef>
                <a:spcPts val="0"/>
              </a:spcBef>
              <a:spcAft>
                <a:spcPts val="0"/>
              </a:spcAft>
              <a:defRPr/>
            </a:pPr>
            <a:endParaRPr lang="en-US" dirty="0"/>
          </a:p>
        </p:txBody>
      </p:sp>
      <p:sp>
        <p:nvSpPr>
          <p:cNvPr id="62" name="TextBox 61"/>
          <p:cNvSpPr txBox="1"/>
          <p:nvPr/>
        </p:nvSpPr>
        <p:spPr bwMode="auto">
          <a:xfrm>
            <a:off x="304800" y="3381375"/>
            <a:ext cx="1828800" cy="276225"/>
          </a:xfrm>
          <a:prstGeom prst="rect">
            <a:avLst/>
          </a:prstGeom>
          <a:ln/>
        </p:spPr>
        <p:style>
          <a:lnRef idx="2">
            <a:schemeClr val="accent3"/>
          </a:lnRef>
          <a:fillRef idx="1">
            <a:schemeClr val="lt1"/>
          </a:fillRef>
          <a:effectRef idx="0">
            <a:schemeClr val="accent3"/>
          </a:effectRef>
          <a:fontRef idx="minor">
            <a:schemeClr val="dk1"/>
          </a:fontRef>
        </p:style>
        <p:txBody>
          <a:bodyPr anchor="ctr">
            <a:spAutoFit/>
          </a:bodyPr>
          <a:lstStyle/>
          <a:p>
            <a:pPr fontAlgn="auto">
              <a:spcBef>
                <a:spcPts val="0"/>
              </a:spcBef>
              <a:spcAft>
                <a:spcPts val="0"/>
              </a:spcAft>
              <a:defRPr/>
            </a:pPr>
            <a:r>
              <a:rPr lang="en-US" sz="1200" b="1" dirty="0">
                <a:solidFill>
                  <a:schemeClr val="tx2">
                    <a:lumMod val="50000"/>
                    <a:lumOff val="50000"/>
                  </a:schemeClr>
                </a:solidFill>
              </a:rPr>
              <a:t>Transition Stage</a:t>
            </a:r>
          </a:p>
        </p:txBody>
      </p:sp>
      <p:sp>
        <p:nvSpPr>
          <p:cNvPr id="63" name="TextBox 62"/>
          <p:cNvSpPr txBox="1"/>
          <p:nvPr/>
        </p:nvSpPr>
        <p:spPr bwMode="auto">
          <a:xfrm>
            <a:off x="352425" y="2352675"/>
            <a:ext cx="1792288" cy="261938"/>
          </a:xfrm>
          <a:prstGeom prst="rect">
            <a:avLst/>
          </a:prstGeom>
          <a:ln/>
        </p:spPr>
        <p:style>
          <a:lnRef idx="2">
            <a:schemeClr val="accent3"/>
          </a:lnRef>
          <a:fillRef idx="1">
            <a:schemeClr val="lt1"/>
          </a:fillRef>
          <a:effectRef idx="0">
            <a:schemeClr val="accent3"/>
          </a:effectRef>
          <a:fontRef idx="minor">
            <a:schemeClr val="dk1"/>
          </a:fontRef>
        </p:style>
        <p:txBody>
          <a:bodyPr anchor="ctr">
            <a:spAutoFit/>
          </a:bodyPr>
          <a:lstStyle/>
          <a:p>
            <a:pPr fontAlgn="auto">
              <a:spcBef>
                <a:spcPts val="0"/>
              </a:spcBef>
              <a:spcAft>
                <a:spcPts val="0"/>
              </a:spcAft>
              <a:defRPr/>
            </a:pPr>
            <a:r>
              <a:rPr lang="en-US" sz="1100" b="1" dirty="0">
                <a:solidFill>
                  <a:schemeClr val="tx2">
                    <a:lumMod val="50000"/>
                    <a:lumOff val="50000"/>
                  </a:schemeClr>
                </a:solidFill>
              </a:rPr>
              <a:t>Long Term licensing</a:t>
            </a:r>
          </a:p>
        </p:txBody>
      </p:sp>
      <p:sp>
        <p:nvSpPr>
          <p:cNvPr id="64" name="TextBox 63"/>
          <p:cNvSpPr txBox="1"/>
          <p:nvPr/>
        </p:nvSpPr>
        <p:spPr bwMode="auto">
          <a:xfrm>
            <a:off x="304800" y="4905375"/>
            <a:ext cx="1828800" cy="276225"/>
          </a:xfrm>
          <a:prstGeom prst="rect">
            <a:avLst/>
          </a:prstGeom>
          <a:ln/>
        </p:spPr>
        <p:style>
          <a:lnRef idx="2">
            <a:schemeClr val="accent3"/>
          </a:lnRef>
          <a:fillRef idx="1">
            <a:schemeClr val="lt1"/>
          </a:fillRef>
          <a:effectRef idx="0">
            <a:schemeClr val="accent3"/>
          </a:effectRef>
          <a:fontRef idx="minor">
            <a:schemeClr val="dk1"/>
          </a:fontRef>
        </p:style>
        <p:txBody>
          <a:bodyPr anchor="ctr">
            <a:spAutoFit/>
          </a:bodyPr>
          <a:lstStyle/>
          <a:p>
            <a:pPr fontAlgn="auto">
              <a:spcBef>
                <a:spcPts val="0"/>
              </a:spcBef>
              <a:spcAft>
                <a:spcPts val="0"/>
              </a:spcAft>
              <a:defRPr/>
            </a:pPr>
            <a:r>
              <a:rPr lang="en-US" sz="1200" b="1" dirty="0">
                <a:solidFill>
                  <a:schemeClr val="tx2">
                    <a:lumMod val="50000"/>
                    <a:lumOff val="50000"/>
                  </a:schemeClr>
                </a:solidFill>
              </a:rPr>
              <a:t>Current Occupancy</a:t>
            </a:r>
          </a:p>
        </p:txBody>
      </p:sp>
      <p:sp>
        <p:nvSpPr>
          <p:cNvPr id="65" name="TextBox 64"/>
          <p:cNvSpPr txBox="1"/>
          <p:nvPr/>
        </p:nvSpPr>
        <p:spPr bwMode="auto">
          <a:xfrm>
            <a:off x="3657600" y="2362200"/>
            <a:ext cx="1828800" cy="261938"/>
          </a:xfrm>
          <a:prstGeom prst="rect">
            <a:avLst/>
          </a:prstGeom>
          <a:ln/>
        </p:spPr>
        <p:style>
          <a:lnRef idx="2">
            <a:schemeClr val="accent3"/>
          </a:lnRef>
          <a:fillRef idx="1">
            <a:schemeClr val="lt1"/>
          </a:fillRef>
          <a:effectRef idx="0">
            <a:schemeClr val="accent3"/>
          </a:effectRef>
          <a:fontRef idx="minor">
            <a:schemeClr val="dk1"/>
          </a:fontRef>
        </p:style>
        <p:txBody>
          <a:bodyPr anchor="ctr">
            <a:spAutoFit/>
          </a:bodyPr>
          <a:lstStyle/>
          <a:p>
            <a:pPr fontAlgn="auto">
              <a:spcBef>
                <a:spcPts val="0"/>
              </a:spcBef>
              <a:spcAft>
                <a:spcPts val="0"/>
              </a:spcAft>
              <a:defRPr/>
            </a:pPr>
            <a:r>
              <a:rPr lang="en-US" sz="1100" b="1" dirty="0">
                <a:solidFill>
                  <a:schemeClr val="tx2">
                    <a:lumMod val="50000"/>
                    <a:lumOff val="50000"/>
                  </a:schemeClr>
                </a:solidFill>
              </a:rPr>
              <a:t>NBL TDD Spectrum </a:t>
            </a:r>
          </a:p>
        </p:txBody>
      </p:sp>
      <p:sp>
        <p:nvSpPr>
          <p:cNvPr id="66" name="TextBox 65"/>
          <p:cNvSpPr txBox="1"/>
          <p:nvPr/>
        </p:nvSpPr>
        <p:spPr bwMode="auto">
          <a:xfrm>
            <a:off x="3570288" y="3395663"/>
            <a:ext cx="1828800" cy="261937"/>
          </a:xfrm>
          <a:prstGeom prst="rect">
            <a:avLst/>
          </a:prstGeom>
          <a:ln/>
        </p:spPr>
        <p:style>
          <a:lnRef idx="2">
            <a:schemeClr val="accent3"/>
          </a:lnRef>
          <a:fillRef idx="1">
            <a:schemeClr val="lt1"/>
          </a:fillRef>
          <a:effectRef idx="0">
            <a:schemeClr val="accent3"/>
          </a:effectRef>
          <a:fontRef idx="minor">
            <a:schemeClr val="dk1"/>
          </a:fontRef>
        </p:style>
        <p:txBody>
          <a:bodyPr anchor="ctr">
            <a:spAutoFit/>
          </a:bodyPr>
          <a:lstStyle/>
          <a:p>
            <a:pPr fontAlgn="auto">
              <a:spcBef>
                <a:spcPts val="0"/>
              </a:spcBef>
              <a:spcAft>
                <a:spcPts val="0"/>
              </a:spcAft>
              <a:defRPr/>
            </a:pPr>
            <a:r>
              <a:rPr lang="en-US" sz="1100" b="1" dirty="0">
                <a:solidFill>
                  <a:schemeClr val="tx2">
                    <a:lumMod val="50000"/>
                    <a:lumOff val="50000"/>
                  </a:schemeClr>
                </a:solidFill>
              </a:rPr>
              <a:t>NBL TDD Spectrum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1447800" y="76200"/>
            <a:ext cx="7467600" cy="1066800"/>
          </a:xfrm>
          <a:solidFill>
            <a:srgbClr val="8381AD"/>
          </a:solidFill>
        </p:spPr>
        <p:txBody>
          <a:bodyPr/>
          <a:lstStyle/>
          <a:p>
            <a:pPr eaLnBrk="1" fontAlgn="auto" hangingPunct="1">
              <a:spcAft>
                <a:spcPts val="0"/>
              </a:spcAft>
              <a:buFont typeface="Arial" pitchFamily="34" charset="0"/>
              <a:buNone/>
              <a:defRPr/>
            </a:pPr>
            <a:r>
              <a:rPr sz="3200"/>
              <a:t>Outline</a:t>
            </a:r>
          </a:p>
        </p:txBody>
      </p:sp>
      <p:sp>
        <p:nvSpPr>
          <p:cNvPr id="100355" name="Rectangle 3"/>
          <p:cNvSpPr>
            <a:spLocks noChangeArrowheads="1"/>
          </p:cNvSpPr>
          <p:nvPr/>
        </p:nvSpPr>
        <p:spPr bwMode="auto">
          <a:xfrm>
            <a:off x="152400" y="5105400"/>
            <a:ext cx="8610600" cy="533400"/>
          </a:xfrm>
          <a:prstGeom prst="rect">
            <a:avLst/>
          </a:prstGeom>
          <a:solidFill>
            <a:srgbClr val="75689F">
              <a:alpha val="18823"/>
            </a:srgbClr>
          </a:solidFill>
          <a:ln w="9525" algn="ctr">
            <a:solidFill>
              <a:srgbClr val="75689F"/>
            </a:solidFill>
            <a:round/>
            <a:headEnd/>
            <a:tailEnd/>
          </a:ln>
        </p:spPr>
        <p:txBody>
          <a:bodyPr/>
          <a:lstStyle/>
          <a:p>
            <a:pPr algn="r" rtl="1"/>
            <a:endParaRPr lang="en-US"/>
          </a:p>
        </p:txBody>
      </p:sp>
      <p:sp>
        <p:nvSpPr>
          <p:cNvPr id="6" name="Date Placeholder 4"/>
          <p:cNvSpPr txBox="1">
            <a:spLocks/>
          </p:cNvSpPr>
          <p:nvPr/>
        </p:nvSpPr>
        <p:spPr>
          <a:xfrm>
            <a:off x="457200" y="6477000"/>
            <a:ext cx="1447800" cy="238125"/>
          </a:xfrm>
          <a:prstGeom prst="rect">
            <a:avLst/>
          </a:prstGeom>
        </p:spPr>
        <p:txBody>
          <a:bodyPr/>
          <a:lstStyle/>
          <a:p>
            <a:pPr algn="r" fontAlgn="auto">
              <a:spcBef>
                <a:spcPts val="0"/>
              </a:spcBef>
              <a:spcAft>
                <a:spcPts val="0"/>
              </a:spcAft>
              <a:defRPr/>
            </a:pPr>
            <a:r>
              <a:rPr lang="en-US" sz="1200" dirty="0">
                <a:solidFill>
                  <a:schemeClr val="accent1">
                    <a:lumMod val="75000"/>
                  </a:schemeClr>
                </a:solidFill>
                <a:latin typeface="Calibri" pitchFamily="34" charset="0"/>
                <a:cs typeface="+mn-cs"/>
              </a:rPr>
              <a:t>3- Nov - 2008</a:t>
            </a:r>
          </a:p>
        </p:txBody>
      </p:sp>
      <p:sp>
        <p:nvSpPr>
          <p:cNvPr id="7" name="Footer Placeholder 5"/>
          <p:cNvSpPr txBox="1">
            <a:spLocks/>
          </p:cNvSpPr>
          <p:nvPr/>
        </p:nvSpPr>
        <p:spPr>
          <a:xfrm>
            <a:off x="2743200" y="6400800"/>
            <a:ext cx="4419600" cy="304800"/>
          </a:xfrm>
          <a:prstGeom prst="rect">
            <a:avLst/>
          </a:prstGeom>
        </p:spPr>
        <p:txBody>
          <a:bodyPr/>
          <a:lstStyle/>
          <a:p>
            <a:pPr algn="ctr" fontAlgn="auto">
              <a:spcBef>
                <a:spcPts val="0"/>
              </a:spcBef>
              <a:spcAft>
                <a:spcPts val="0"/>
              </a:spcAft>
              <a:defRPr/>
            </a:pPr>
            <a:r>
              <a:rPr lang="en-US" sz="1400" b="1" dirty="0">
                <a:solidFill>
                  <a:schemeClr val="accent1">
                    <a:lumMod val="75000"/>
                  </a:schemeClr>
                </a:solidFill>
                <a:latin typeface="Calibri" pitchFamily="34" charset="0"/>
                <a:cs typeface="+mn-cs"/>
              </a:rPr>
              <a:t>TRA Lebanon</a:t>
            </a:r>
          </a:p>
        </p:txBody>
      </p:sp>
      <p:sp>
        <p:nvSpPr>
          <p:cNvPr id="8" name="Text Placeholder 2"/>
          <p:cNvSpPr txBox="1">
            <a:spLocks/>
          </p:cNvSpPr>
          <p:nvPr/>
        </p:nvSpPr>
        <p:spPr bwMode="auto">
          <a:xfrm>
            <a:off x="152400" y="1143000"/>
            <a:ext cx="8991600" cy="4724400"/>
          </a:xfrm>
          <a:prstGeom prst="rect">
            <a:avLst/>
          </a:prstGeom>
          <a:noFill/>
          <a:ln w="9525">
            <a:noFill/>
            <a:miter lim="800000"/>
            <a:headEnd/>
            <a:tailEnd/>
          </a:ln>
        </p:spPr>
        <p:txBody>
          <a:bodyPr anchor="ctr"/>
          <a:lstStyle/>
          <a:p>
            <a:pPr marL="514350" indent="-514350">
              <a:buFont typeface="Calibri" pitchFamily="34" charset="0"/>
              <a:buAutoNum type="romanUcPeriod"/>
              <a:defRPr/>
            </a:pPr>
            <a:r>
              <a:rPr lang="en-US" sz="2400" dirty="0"/>
              <a:t>The Telecom Market Today – The Urgent Need for Re-from </a:t>
            </a:r>
          </a:p>
          <a:p>
            <a:pPr marL="566738" indent="-566738" fontAlgn="auto">
              <a:lnSpc>
                <a:spcPct val="200000"/>
              </a:lnSpc>
              <a:spcBef>
                <a:spcPct val="20000"/>
              </a:spcBef>
              <a:spcAft>
                <a:spcPts val="0"/>
              </a:spcAft>
              <a:buFont typeface="+mj-lt"/>
              <a:buAutoNum type="romanUcPeriod"/>
              <a:defRPr/>
            </a:pPr>
            <a:r>
              <a:rPr lang="en-US" sz="2400" dirty="0"/>
              <a:t>Lebanon’s Telecom Reform</a:t>
            </a:r>
          </a:p>
          <a:p>
            <a:pPr marL="566738" indent="-566738" fontAlgn="auto">
              <a:lnSpc>
                <a:spcPct val="200000"/>
              </a:lnSpc>
              <a:spcBef>
                <a:spcPct val="20000"/>
              </a:spcBef>
              <a:spcAft>
                <a:spcPts val="0"/>
              </a:spcAft>
              <a:buFont typeface="+mj-lt"/>
              <a:buAutoNum type="romanUcPeriod"/>
              <a:defRPr/>
            </a:pPr>
            <a:r>
              <a:rPr lang="en-US" sz="2400" dirty="0"/>
              <a:t>TRA Vision, Roadmap, and Progress</a:t>
            </a:r>
          </a:p>
          <a:p>
            <a:pPr marL="514350" indent="-514350">
              <a:buFont typeface="Calibri" pitchFamily="34" charset="0"/>
              <a:buAutoNum type="romanUcPeriod"/>
              <a:defRPr/>
            </a:pPr>
            <a:endParaRPr lang="en-US" sz="2400" dirty="0"/>
          </a:p>
          <a:p>
            <a:pPr marL="514350" indent="-514350">
              <a:buFont typeface="Calibri" pitchFamily="34" charset="0"/>
              <a:buAutoNum type="romanUcPeriod"/>
              <a:defRPr/>
            </a:pPr>
            <a:r>
              <a:rPr lang="en-US" sz="2400" dirty="0"/>
              <a:t>Current Broadband Market</a:t>
            </a:r>
          </a:p>
          <a:p>
            <a:pPr marL="514350" indent="-514350">
              <a:buFont typeface="Calibri" pitchFamily="34" charset="0"/>
              <a:buAutoNum type="romanUcPeriod"/>
              <a:defRPr/>
            </a:pPr>
            <a:endParaRPr lang="en-US" sz="2400" dirty="0"/>
          </a:p>
          <a:p>
            <a:pPr marL="514350" indent="-514350">
              <a:buFont typeface="Calibri" pitchFamily="34" charset="0"/>
              <a:buAutoNum type="romanUcPeriod"/>
              <a:defRPr/>
            </a:pPr>
            <a:r>
              <a:rPr lang="en-US" sz="2400" dirty="0"/>
              <a:t>Broadband Spectrum Re-farming</a:t>
            </a:r>
          </a:p>
          <a:p>
            <a:pPr marL="514350" indent="-514350">
              <a:buFont typeface="Calibri" pitchFamily="34" charset="0"/>
              <a:buAutoNum type="romanUcPeriod"/>
              <a:defRPr/>
            </a:pPr>
            <a:endParaRPr lang="en-US" sz="2400" dirty="0"/>
          </a:p>
          <a:p>
            <a:pPr marL="514350" indent="-514350">
              <a:buFont typeface="Calibri" pitchFamily="34" charset="0"/>
              <a:buAutoNum type="romanUcPeriod"/>
              <a:defRPr/>
            </a:pPr>
            <a:r>
              <a:rPr lang="en-US" sz="2400" dirty="0"/>
              <a:t>Next Steps and the Way Forward</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447800" y="76200"/>
            <a:ext cx="7467600" cy="1066800"/>
          </a:xfrm>
        </p:spPr>
        <p:txBody>
          <a:bodyPr/>
          <a:lstStyle/>
          <a:p>
            <a:pPr eaLnBrk="1" hangingPunct="1">
              <a:buFont typeface="Arial" pitchFamily="34" charset="0"/>
              <a:buNone/>
              <a:defRPr/>
            </a:pPr>
            <a:r>
              <a:rPr sz="3200"/>
              <a:t>Next Steps</a:t>
            </a:r>
          </a:p>
        </p:txBody>
      </p:sp>
      <p:sp>
        <p:nvSpPr>
          <p:cNvPr id="126979" name="Rectangle 2"/>
          <p:cNvSpPr>
            <a:spLocks noChangeArrowheads="1"/>
          </p:cNvSpPr>
          <p:nvPr/>
        </p:nvSpPr>
        <p:spPr bwMode="auto">
          <a:xfrm>
            <a:off x="304800" y="1295400"/>
            <a:ext cx="8839200" cy="4986338"/>
          </a:xfrm>
          <a:prstGeom prst="rect">
            <a:avLst/>
          </a:prstGeom>
          <a:noFill/>
          <a:ln w="9525">
            <a:noFill/>
            <a:miter lim="800000"/>
            <a:headEnd/>
            <a:tailEnd/>
          </a:ln>
        </p:spPr>
        <p:txBody>
          <a:bodyPr>
            <a:spAutoFit/>
          </a:bodyPr>
          <a:lstStyle/>
          <a:p>
            <a:pPr marL="349250" indent="-349250" algn="just">
              <a:buFont typeface="Arial" pitchFamily="34" charset="0"/>
              <a:buChar char="•"/>
              <a:defRPr/>
            </a:pPr>
            <a:r>
              <a:rPr lang="en-US" sz="2400" dirty="0"/>
              <a:t>Finalize Consultation</a:t>
            </a:r>
          </a:p>
          <a:p>
            <a:pPr marL="349250" indent="-349250" algn="just">
              <a:buFont typeface="Arial" pitchFamily="34" charset="0"/>
              <a:buChar char="•"/>
              <a:defRPr/>
            </a:pPr>
            <a:r>
              <a:rPr lang="en-US" sz="2400" dirty="0"/>
              <a:t>Issue Final Re-farming policy</a:t>
            </a:r>
          </a:p>
          <a:p>
            <a:pPr marL="349250" indent="-349250" algn="just">
              <a:buFont typeface="Arial" pitchFamily="34" charset="0"/>
              <a:buChar char="•"/>
              <a:defRPr/>
            </a:pPr>
            <a:r>
              <a:rPr lang="en-US" sz="2400" dirty="0"/>
              <a:t>Issue BB Policy</a:t>
            </a:r>
          </a:p>
          <a:p>
            <a:pPr marL="349250" indent="-349250" algn="just">
              <a:buFont typeface="Arial" pitchFamily="34" charset="0"/>
              <a:buChar char="•"/>
              <a:defRPr/>
            </a:pPr>
            <a:r>
              <a:rPr lang="en-US" sz="2400" dirty="0"/>
              <a:t>Issue RFA</a:t>
            </a:r>
          </a:p>
          <a:p>
            <a:pPr marL="349250" indent="-349250" algn="just">
              <a:buFont typeface="Arial" pitchFamily="34" charset="0"/>
              <a:buChar char="•"/>
              <a:defRPr/>
            </a:pPr>
            <a:r>
              <a:rPr lang="en-US" sz="2400" dirty="0"/>
              <a:t>Run Auctions</a:t>
            </a:r>
          </a:p>
          <a:p>
            <a:pPr algn="just">
              <a:buFont typeface="Wingdings" pitchFamily="2" charset="2"/>
              <a:buChar char="ü"/>
              <a:defRPr/>
            </a:pPr>
            <a:endParaRPr lang="en-US" dirty="0"/>
          </a:p>
          <a:p>
            <a:pPr algn="just">
              <a:buFont typeface="Wingdings" pitchFamily="2" charset="2"/>
              <a:buChar char="ü"/>
              <a:defRPr/>
            </a:pPr>
            <a:r>
              <a:rPr lang="en-US" dirty="0"/>
              <a:t>TRA Commitments</a:t>
            </a:r>
          </a:p>
          <a:p>
            <a:pPr lvl="1" algn="just">
              <a:buFont typeface="Wingdings" pitchFamily="2" charset="2"/>
              <a:buChar char="ü"/>
              <a:defRPr/>
            </a:pPr>
            <a:r>
              <a:rPr lang="en-US" dirty="0"/>
              <a:t>The TRA is committed to taking the country back to the international telecommunications scene through a successful market liberalization</a:t>
            </a:r>
          </a:p>
          <a:p>
            <a:pPr lvl="1" algn="just">
              <a:buFont typeface="Wingdings" pitchFamily="2" charset="2"/>
              <a:buChar char="ü"/>
              <a:defRPr/>
            </a:pPr>
            <a:r>
              <a:rPr lang="en-US" dirty="0"/>
              <a:t> The TRA is committed to building a thriving, innovative, and competitive telecommunications market which includes the most technologically-advanced networks and provides services at internationally competitive prices and quality</a:t>
            </a:r>
          </a:p>
          <a:p>
            <a:pPr lvl="1" algn="just">
              <a:buFont typeface="Wingdings" pitchFamily="2" charset="2"/>
              <a:buChar char="ü"/>
              <a:defRPr/>
            </a:pPr>
            <a:r>
              <a:rPr lang="en-US" dirty="0"/>
              <a:t> The TRA is committed to promoting the interests of Lebanese consumers in the market to make sure they are getting good quality of service at affordable and competitive prices and that their right to safe, secure and confidential access to telecommunications is safeguarded</a:t>
            </a:r>
          </a:p>
        </p:txBody>
      </p:sp>
      <p:sp>
        <p:nvSpPr>
          <p:cNvPr id="4" name="Date Placeholder 4"/>
          <p:cNvSpPr txBox="1">
            <a:spLocks/>
          </p:cNvSpPr>
          <p:nvPr/>
        </p:nvSpPr>
        <p:spPr>
          <a:xfrm>
            <a:off x="457200" y="6477000"/>
            <a:ext cx="1447800" cy="238125"/>
          </a:xfrm>
          <a:prstGeom prst="rect">
            <a:avLst/>
          </a:prstGeom>
        </p:spPr>
        <p:txBody>
          <a:bodyPr/>
          <a:lstStyle/>
          <a:p>
            <a:pPr algn="r" fontAlgn="auto">
              <a:spcBef>
                <a:spcPts val="0"/>
              </a:spcBef>
              <a:spcAft>
                <a:spcPts val="0"/>
              </a:spcAft>
              <a:defRPr/>
            </a:pPr>
            <a:r>
              <a:rPr lang="en-US" sz="1200" dirty="0">
                <a:solidFill>
                  <a:schemeClr val="accent1">
                    <a:lumMod val="75000"/>
                  </a:schemeClr>
                </a:solidFill>
                <a:latin typeface="Calibri" pitchFamily="34" charset="0"/>
                <a:cs typeface="+mn-cs"/>
              </a:rPr>
              <a:t>3- Nov - 2008</a:t>
            </a:r>
          </a:p>
        </p:txBody>
      </p:sp>
      <p:sp>
        <p:nvSpPr>
          <p:cNvPr id="5" name="Footer Placeholder 5"/>
          <p:cNvSpPr txBox="1">
            <a:spLocks/>
          </p:cNvSpPr>
          <p:nvPr/>
        </p:nvSpPr>
        <p:spPr>
          <a:xfrm>
            <a:off x="2743200" y="6400800"/>
            <a:ext cx="4419600" cy="304800"/>
          </a:xfrm>
          <a:prstGeom prst="rect">
            <a:avLst/>
          </a:prstGeom>
        </p:spPr>
        <p:txBody>
          <a:bodyPr/>
          <a:lstStyle/>
          <a:p>
            <a:pPr algn="ctr" fontAlgn="auto">
              <a:spcBef>
                <a:spcPts val="0"/>
              </a:spcBef>
              <a:spcAft>
                <a:spcPts val="0"/>
              </a:spcAft>
              <a:defRPr/>
            </a:pPr>
            <a:r>
              <a:rPr lang="en-US" sz="1400" b="1" dirty="0">
                <a:solidFill>
                  <a:schemeClr val="accent1">
                    <a:lumMod val="75000"/>
                  </a:schemeClr>
                </a:solidFill>
                <a:latin typeface="Calibri" pitchFamily="34" charset="0"/>
                <a:cs typeface="+mn-cs"/>
              </a:rPr>
              <a:t>TRA Lebanon – TRA Commitments</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990600" y="1524000"/>
          <a:ext cx="7162801" cy="4800601"/>
        </p:xfrm>
        <a:graphic>
          <a:graphicData uri="http://schemas.openxmlformats.org/drawingml/2006/table">
            <a:tbl>
              <a:tblPr/>
              <a:tblGrid>
                <a:gridCol w="1330046"/>
                <a:gridCol w="1023590"/>
                <a:gridCol w="959033"/>
                <a:gridCol w="1050036"/>
                <a:gridCol w="1400048"/>
                <a:gridCol w="1400048"/>
              </a:tblGrid>
              <a:tr h="1688285">
                <a:tc rowSpan="2">
                  <a:txBody>
                    <a:bodyPr/>
                    <a:lstStyle/>
                    <a:p>
                      <a:pPr marL="0" marR="0" algn="ctr">
                        <a:spcBef>
                          <a:spcPts val="600"/>
                        </a:spcBef>
                        <a:spcAft>
                          <a:spcPts val="600"/>
                        </a:spcAft>
                      </a:pPr>
                      <a:r>
                        <a:rPr lang="en-GB" sz="1100" b="1">
                          <a:solidFill>
                            <a:srgbClr val="000000"/>
                          </a:solidFill>
                          <a:latin typeface="Arial"/>
                          <a:ea typeface="Times New Roman"/>
                          <a:cs typeface="Arial"/>
                        </a:rPr>
                        <a:t>Auction</a:t>
                      </a:r>
                      <a:endParaRPr lang="en-US" sz="160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indent="0" algn="ctr">
                        <a:lnSpc>
                          <a:spcPct val="115000"/>
                        </a:lnSpc>
                        <a:spcBef>
                          <a:spcPts val="600"/>
                        </a:spcBef>
                        <a:spcAft>
                          <a:spcPts val="600"/>
                        </a:spcAft>
                        <a:tabLst>
                          <a:tab pos="228600" algn="l"/>
                          <a:tab pos="457200" algn="l"/>
                        </a:tabLst>
                      </a:pPr>
                      <a:r>
                        <a:rPr lang="en-GB" sz="1100" b="1">
                          <a:latin typeface="Arial"/>
                          <a:ea typeface="SimSun"/>
                          <a:cs typeface="Times New Roman"/>
                        </a:rPr>
                        <a:t>Consultation</a:t>
                      </a:r>
                      <a:endParaRPr lang="en-US" sz="1800">
                        <a:latin typeface="Garamond"/>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indent="0" algn="ctr">
                        <a:lnSpc>
                          <a:spcPct val="115000"/>
                        </a:lnSpc>
                        <a:spcBef>
                          <a:spcPts val="600"/>
                        </a:spcBef>
                        <a:spcAft>
                          <a:spcPts val="600"/>
                        </a:spcAft>
                        <a:tabLst>
                          <a:tab pos="228600" algn="l"/>
                          <a:tab pos="457200" algn="l"/>
                        </a:tabLst>
                      </a:pPr>
                      <a:r>
                        <a:rPr lang="en-GB" sz="1100" b="1">
                          <a:latin typeface="Arial"/>
                          <a:ea typeface="SimSun"/>
                          <a:cs typeface="Times New Roman"/>
                        </a:rPr>
                        <a:t>Announce Time Frame</a:t>
                      </a:r>
                      <a:endParaRPr lang="en-US" sz="1800">
                        <a:latin typeface="Garamond"/>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indent="0" algn="ctr">
                        <a:lnSpc>
                          <a:spcPct val="115000"/>
                        </a:lnSpc>
                        <a:spcBef>
                          <a:spcPts val="600"/>
                        </a:spcBef>
                        <a:spcAft>
                          <a:spcPts val="600"/>
                        </a:spcAft>
                        <a:tabLst>
                          <a:tab pos="228600" algn="l"/>
                          <a:tab pos="457200" algn="l"/>
                        </a:tabLst>
                      </a:pPr>
                      <a:r>
                        <a:rPr lang="en-GB" sz="1100" b="1">
                          <a:latin typeface="Arial"/>
                          <a:ea typeface="SimSun"/>
                          <a:cs typeface="Times New Roman"/>
                        </a:rPr>
                        <a:t>Run Auction</a:t>
                      </a:r>
                      <a:endParaRPr lang="en-US" sz="1800">
                        <a:latin typeface="Garamond"/>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a:lnSpc>
                          <a:spcPct val="115000"/>
                        </a:lnSpc>
                        <a:spcBef>
                          <a:spcPts val="600"/>
                        </a:spcBef>
                        <a:spcAft>
                          <a:spcPts val="600"/>
                        </a:spcAft>
                        <a:tabLst>
                          <a:tab pos="228600" algn="l"/>
                          <a:tab pos="457200" algn="l"/>
                        </a:tabLst>
                      </a:pPr>
                      <a:r>
                        <a:rPr lang="en-GB" sz="1100" b="1">
                          <a:latin typeface="Arial"/>
                          <a:ea typeface="SimSun"/>
                          <a:cs typeface="Times New Roman"/>
                        </a:rPr>
                        <a:t>Migration to interim frequency plan and reduce spectrum usage</a:t>
                      </a:r>
                      <a:endParaRPr lang="en-US" sz="1800">
                        <a:latin typeface="Garamond"/>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a:lnSpc>
                          <a:spcPct val="115000"/>
                        </a:lnSpc>
                        <a:spcBef>
                          <a:spcPts val="600"/>
                        </a:spcBef>
                        <a:spcAft>
                          <a:spcPts val="600"/>
                        </a:spcAft>
                        <a:tabLst>
                          <a:tab pos="228600" algn="l"/>
                          <a:tab pos="457200" algn="l"/>
                        </a:tabLst>
                      </a:pPr>
                      <a:r>
                        <a:rPr lang="en-GB" sz="1100" b="1">
                          <a:latin typeface="Arial"/>
                          <a:ea typeface="SimSun"/>
                          <a:cs typeface="Times New Roman"/>
                        </a:rPr>
                        <a:t>Requirement on current DSP’s to clear spectrum used in Reserved Band</a:t>
                      </a:r>
                      <a:endParaRPr lang="en-US" sz="1800">
                        <a:latin typeface="Garamond"/>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12970">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indent="0" algn="l">
                        <a:lnSpc>
                          <a:spcPct val="115000"/>
                        </a:lnSpc>
                        <a:spcBef>
                          <a:spcPts val="600"/>
                        </a:spcBef>
                        <a:spcAft>
                          <a:spcPts val="600"/>
                        </a:spcAft>
                        <a:tabLst>
                          <a:tab pos="228600" algn="l"/>
                          <a:tab pos="457200" algn="l"/>
                        </a:tabLst>
                      </a:pPr>
                      <a:r>
                        <a:rPr lang="en-GB" sz="1100" b="1">
                          <a:latin typeface="Arial"/>
                          <a:ea typeface="SimSun"/>
                          <a:cs typeface="Times New Roman"/>
                        </a:rPr>
                        <a:t>6 months from announcement date</a:t>
                      </a:r>
                      <a:endParaRPr lang="en-US" sz="1800">
                        <a:latin typeface="Garamond"/>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a:lnSpc>
                          <a:spcPct val="115000"/>
                        </a:lnSpc>
                        <a:spcBef>
                          <a:spcPts val="600"/>
                        </a:spcBef>
                        <a:spcAft>
                          <a:spcPts val="600"/>
                        </a:spcAft>
                        <a:tabLst>
                          <a:tab pos="228600" algn="l"/>
                          <a:tab pos="457200" algn="l"/>
                        </a:tabLst>
                      </a:pPr>
                      <a:r>
                        <a:rPr lang="en-GB" sz="1100" b="1">
                          <a:latin typeface="Arial"/>
                          <a:ea typeface="SimSun"/>
                          <a:cs typeface="Times New Roman"/>
                        </a:rPr>
                        <a:t>End of Interim Period</a:t>
                      </a:r>
                      <a:endParaRPr lang="en-US" sz="1800">
                        <a:latin typeface="Garamond"/>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7658">
                <a:tc>
                  <a:txBody>
                    <a:bodyPr/>
                    <a:lstStyle/>
                    <a:p>
                      <a:pPr marL="0" marR="0" indent="0" algn="just">
                        <a:lnSpc>
                          <a:spcPct val="115000"/>
                        </a:lnSpc>
                        <a:spcBef>
                          <a:spcPts val="600"/>
                        </a:spcBef>
                        <a:spcAft>
                          <a:spcPts val="600"/>
                        </a:spcAft>
                        <a:tabLst>
                          <a:tab pos="228600" algn="l"/>
                          <a:tab pos="457200" algn="l"/>
                        </a:tabLst>
                      </a:pPr>
                      <a:r>
                        <a:rPr lang="en-GB" sz="1100" b="1">
                          <a:latin typeface="Arial"/>
                          <a:ea typeface="SimSun"/>
                          <a:cs typeface="Times New Roman"/>
                        </a:rPr>
                        <a:t>NBL Auction</a:t>
                      </a:r>
                      <a:endParaRPr lang="en-US" sz="1800">
                        <a:latin typeface="Garamond"/>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600"/>
                        </a:spcBef>
                        <a:spcAft>
                          <a:spcPts val="600"/>
                        </a:spcAft>
                      </a:pPr>
                      <a:r>
                        <a:rPr lang="en-GB" sz="1100">
                          <a:solidFill>
                            <a:srgbClr val="000000"/>
                          </a:solidFill>
                          <a:latin typeface="Arial"/>
                          <a:ea typeface="Times New Roman"/>
                          <a:cs typeface="Arial"/>
                        </a:rPr>
                        <a:t>Oct-08</a:t>
                      </a:r>
                      <a:endParaRPr lang="en-US" sz="16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600"/>
                        </a:spcBef>
                        <a:spcAft>
                          <a:spcPts val="600"/>
                        </a:spcAft>
                      </a:pPr>
                      <a:r>
                        <a:rPr lang="en-GB" sz="1100">
                          <a:solidFill>
                            <a:srgbClr val="000000"/>
                          </a:solidFill>
                          <a:latin typeface="Arial"/>
                          <a:ea typeface="Times New Roman"/>
                          <a:cs typeface="Arial"/>
                        </a:rPr>
                        <a:t>Nov-08</a:t>
                      </a:r>
                      <a:endParaRPr lang="en-US" sz="16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600"/>
                        </a:spcBef>
                        <a:spcAft>
                          <a:spcPts val="600"/>
                        </a:spcAft>
                      </a:pPr>
                      <a:r>
                        <a:rPr lang="en-GB" sz="1100">
                          <a:solidFill>
                            <a:srgbClr val="000000"/>
                          </a:solidFill>
                          <a:latin typeface="Arial"/>
                          <a:ea typeface="Times New Roman"/>
                          <a:cs typeface="Arial"/>
                        </a:rPr>
                        <a:t>Feb-09</a:t>
                      </a:r>
                      <a:endParaRPr lang="en-US" sz="16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600"/>
                        </a:spcBef>
                        <a:spcAft>
                          <a:spcPts val="600"/>
                        </a:spcAft>
                      </a:pPr>
                      <a:r>
                        <a:rPr lang="en-GB" sz="1100">
                          <a:solidFill>
                            <a:srgbClr val="000000"/>
                          </a:solidFill>
                          <a:latin typeface="Arial"/>
                          <a:ea typeface="Times New Roman"/>
                          <a:cs typeface="Arial"/>
                        </a:rPr>
                        <a:t>May-09</a:t>
                      </a:r>
                      <a:endParaRPr lang="en-US" sz="16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600"/>
                        </a:spcBef>
                        <a:spcAft>
                          <a:spcPts val="600"/>
                        </a:spcAft>
                      </a:pPr>
                      <a:r>
                        <a:rPr lang="en-GB" sz="1100">
                          <a:solidFill>
                            <a:srgbClr val="000000"/>
                          </a:solidFill>
                          <a:latin typeface="Arial"/>
                          <a:ea typeface="Times New Roman"/>
                          <a:cs typeface="Arial"/>
                        </a:rPr>
                        <a:t>31-Oct-2009</a:t>
                      </a:r>
                      <a:endParaRPr lang="en-US" sz="16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80844">
                <a:tc>
                  <a:txBody>
                    <a:bodyPr/>
                    <a:lstStyle/>
                    <a:p>
                      <a:pPr marL="0" marR="0" algn="l">
                        <a:spcBef>
                          <a:spcPts val="600"/>
                        </a:spcBef>
                        <a:spcAft>
                          <a:spcPts val="600"/>
                        </a:spcAft>
                      </a:pPr>
                      <a:r>
                        <a:rPr lang="en-GB" sz="1100" b="1">
                          <a:solidFill>
                            <a:srgbClr val="000000"/>
                          </a:solidFill>
                          <a:latin typeface="Arial"/>
                          <a:ea typeface="Times New Roman"/>
                          <a:cs typeface="Arial"/>
                        </a:rPr>
                        <a:t>2.5 GHz Spectrum Auction</a:t>
                      </a:r>
                      <a:endParaRPr lang="en-US" sz="16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600"/>
                        </a:spcBef>
                        <a:spcAft>
                          <a:spcPts val="600"/>
                        </a:spcAft>
                      </a:pPr>
                      <a:r>
                        <a:rPr lang="en-GB" sz="1100">
                          <a:solidFill>
                            <a:srgbClr val="000000"/>
                          </a:solidFill>
                          <a:latin typeface="Arial"/>
                          <a:ea typeface="Times New Roman"/>
                          <a:cs typeface="Arial"/>
                        </a:rPr>
                        <a:t>Oct-08</a:t>
                      </a:r>
                      <a:endParaRPr lang="en-US" sz="16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600"/>
                        </a:spcBef>
                        <a:spcAft>
                          <a:spcPts val="600"/>
                        </a:spcAft>
                      </a:pPr>
                      <a:r>
                        <a:rPr lang="en-GB" sz="1100">
                          <a:solidFill>
                            <a:srgbClr val="000000"/>
                          </a:solidFill>
                          <a:latin typeface="Arial"/>
                          <a:ea typeface="Times New Roman"/>
                          <a:cs typeface="Arial"/>
                        </a:rPr>
                        <a:t>Nov-08</a:t>
                      </a:r>
                      <a:endParaRPr lang="en-US" sz="16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600"/>
                        </a:spcBef>
                        <a:spcAft>
                          <a:spcPts val="600"/>
                        </a:spcAft>
                      </a:pPr>
                      <a:r>
                        <a:rPr lang="en-GB" sz="1100">
                          <a:solidFill>
                            <a:srgbClr val="000000"/>
                          </a:solidFill>
                          <a:latin typeface="Arial"/>
                          <a:ea typeface="Times New Roman"/>
                          <a:cs typeface="Arial"/>
                        </a:rPr>
                        <a:t>May-09</a:t>
                      </a:r>
                      <a:endParaRPr lang="en-US" sz="16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600"/>
                        </a:spcBef>
                        <a:spcAft>
                          <a:spcPts val="600"/>
                        </a:spcAft>
                      </a:pPr>
                      <a:r>
                        <a:rPr lang="en-GB" sz="1100">
                          <a:solidFill>
                            <a:srgbClr val="000000"/>
                          </a:solidFill>
                          <a:latin typeface="Arial"/>
                          <a:ea typeface="Times New Roman"/>
                          <a:cs typeface="Arial"/>
                        </a:rPr>
                        <a:t>Jul-09</a:t>
                      </a:r>
                      <a:endParaRPr lang="en-US" sz="16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600"/>
                        </a:spcBef>
                        <a:spcAft>
                          <a:spcPts val="600"/>
                        </a:spcAft>
                      </a:pPr>
                      <a:r>
                        <a:rPr lang="en-GB" sz="1100">
                          <a:solidFill>
                            <a:srgbClr val="000000"/>
                          </a:solidFill>
                          <a:latin typeface="Arial"/>
                          <a:ea typeface="Times New Roman"/>
                          <a:cs typeface="Arial"/>
                        </a:rPr>
                        <a:t>31-Oct-2009</a:t>
                      </a:r>
                      <a:endParaRPr lang="en-US" sz="16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80844">
                <a:tc>
                  <a:txBody>
                    <a:bodyPr/>
                    <a:lstStyle/>
                    <a:p>
                      <a:pPr marL="0" marR="0" algn="l">
                        <a:spcBef>
                          <a:spcPts val="600"/>
                        </a:spcBef>
                        <a:spcAft>
                          <a:spcPts val="600"/>
                        </a:spcAft>
                      </a:pPr>
                      <a:r>
                        <a:rPr lang="en-GB" sz="1100" b="1">
                          <a:solidFill>
                            <a:srgbClr val="000000"/>
                          </a:solidFill>
                          <a:latin typeface="Arial"/>
                          <a:ea typeface="Times New Roman"/>
                          <a:cs typeface="Arial"/>
                        </a:rPr>
                        <a:t>3.5 GHz Spectrum Auction</a:t>
                      </a:r>
                      <a:endParaRPr lang="en-US" sz="16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600"/>
                        </a:spcBef>
                        <a:spcAft>
                          <a:spcPts val="600"/>
                        </a:spcAft>
                      </a:pPr>
                      <a:r>
                        <a:rPr lang="en-GB" sz="1100">
                          <a:solidFill>
                            <a:srgbClr val="000000"/>
                          </a:solidFill>
                          <a:latin typeface="Arial"/>
                          <a:ea typeface="Times New Roman"/>
                          <a:cs typeface="Arial"/>
                        </a:rPr>
                        <a:t>Oct-08</a:t>
                      </a:r>
                      <a:endParaRPr lang="en-US" sz="16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600"/>
                        </a:spcBef>
                        <a:spcAft>
                          <a:spcPts val="600"/>
                        </a:spcAft>
                      </a:pPr>
                      <a:r>
                        <a:rPr lang="en-GB" sz="1100">
                          <a:solidFill>
                            <a:srgbClr val="000000"/>
                          </a:solidFill>
                          <a:latin typeface="Arial"/>
                          <a:ea typeface="Times New Roman"/>
                          <a:cs typeface="Arial"/>
                        </a:rPr>
                        <a:t>Nov-08</a:t>
                      </a:r>
                      <a:endParaRPr lang="en-US" sz="16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600"/>
                        </a:spcBef>
                        <a:spcAft>
                          <a:spcPts val="600"/>
                        </a:spcAft>
                      </a:pPr>
                      <a:r>
                        <a:rPr lang="en-GB" sz="1100">
                          <a:solidFill>
                            <a:srgbClr val="000000"/>
                          </a:solidFill>
                          <a:latin typeface="Arial"/>
                          <a:ea typeface="Times New Roman"/>
                          <a:cs typeface="Arial"/>
                        </a:rPr>
                        <a:t>May-09</a:t>
                      </a:r>
                      <a:endParaRPr lang="en-US" sz="16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600"/>
                        </a:spcBef>
                        <a:spcAft>
                          <a:spcPts val="600"/>
                        </a:spcAft>
                      </a:pPr>
                      <a:r>
                        <a:rPr lang="en-GB" sz="1100">
                          <a:solidFill>
                            <a:srgbClr val="000000"/>
                          </a:solidFill>
                          <a:latin typeface="Arial"/>
                          <a:ea typeface="Times New Roman"/>
                          <a:cs typeface="Arial"/>
                        </a:rPr>
                        <a:t>May-09</a:t>
                      </a:r>
                      <a:endParaRPr lang="en-US" sz="16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600"/>
                        </a:spcBef>
                        <a:spcAft>
                          <a:spcPts val="600"/>
                        </a:spcAft>
                      </a:pPr>
                      <a:r>
                        <a:rPr lang="en-GB" sz="1100" dirty="0">
                          <a:solidFill>
                            <a:srgbClr val="000000"/>
                          </a:solidFill>
                          <a:latin typeface="Arial"/>
                          <a:ea typeface="Times New Roman"/>
                          <a:cs typeface="Arial"/>
                        </a:rPr>
                        <a:t>31-Oct-2009</a:t>
                      </a:r>
                      <a:endParaRPr lang="en-US" sz="16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442" name="Text Placeholder 1"/>
          <p:cNvSpPr txBox="1">
            <a:spLocks/>
          </p:cNvSpPr>
          <p:nvPr/>
        </p:nvSpPr>
        <p:spPr bwMode="auto">
          <a:xfrm>
            <a:off x="1447800" y="76200"/>
            <a:ext cx="7467600" cy="1066800"/>
          </a:xfrm>
          <a:prstGeom prst="rect">
            <a:avLst/>
          </a:prstGeom>
          <a:solidFill>
            <a:srgbClr val="7030A0"/>
          </a:solidFill>
          <a:ln w="9525">
            <a:noFill/>
            <a:miter lim="800000"/>
            <a:headEnd/>
            <a:tailEnd/>
          </a:ln>
        </p:spPr>
        <p:txBody>
          <a:bodyPr anchor="ctr"/>
          <a:lstStyle/>
          <a:p>
            <a:pPr>
              <a:buFont typeface="Arial" pitchFamily="34" charset="0"/>
              <a:buNone/>
            </a:pPr>
            <a:r>
              <a:rPr lang="en-US" sz="3200" b="1">
                <a:solidFill>
                  <a:schemeClr val="bg1"/>
                </a:solidFill>
              </a:rPr>
              <a:t>Timeline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447800" y="76200"/>
            <a:ext cx="7696200" cy="1066800"/>
          </a:xfrm>
          <a:solidFill>
            <a:srgbClr val="8381AD"/>
          </a:solidFill>
        </p:spPr>
        <p:txBody>
          <a:bodyPr/>
          <a:lstStyle/>
          <a:p>
            <a:pPr eaLnBrk="1" hangingPunct="1">
              <a:buFont typeface="Arial" pitchFamily="34" charset="0"/>
              <a:buNone/>
              <a:defRPr/>
            </a:pPr>
            <a:endParaRPr sz="2000"/>
          </a:p>
          <a:p>
            <a:pPr marL="0" indent="0" eaLnBrk="1" hangingPunct="1">
              <a:buFont typeface="Arial" pitchFamily="34" charset="0"/>
              <a:buNone/>
              <a:defRPr/>
            </a:pPr>
            <a:r>
              <a:rPr sz="2000"/>
              <a:t>The telecommunications market is still underdeveloped compared to other countries</a:t>
            </a:r>
          </a:p>
          <a:p>
            <a:pPr eaLnBrk="1" hangingPunct="1">
              <a:buFont typeface="Arial" pitchFamily="34" charset="0"/>
              <a:buNone/>
              <a:defRPr/>
            </a:pPr>
            <a:endParaRPr sz="2400"/>
          </a:p>
        </p:txBody>
      </p:sp>
      <p:graphicFrame>
        <p:nvGraphicFramePr>
          <p:cNvPr id="1026" name="Object 3"/>
          <p:cNvGraphicFramePr>
            <a:graphicFrameLocks noChangeAspect="1"/>
          </p:cNvGraphicFramePr>
          <p:nvPr/>
        </p:nvGraphicFramePr>
        <p:xfrm>
          <a:off x="320675" y="2097088"/>
          <a:ext cx="2955925" cy="2971800"/>
        </p:xfrm>
        <a:graphic>
          <a:graphicData uri="http://schemas.openxmlformats.org/presentationml/2006/ole">
            <p:oleObj spid="_x0000_s1026" name="Chart" r:id="rId4" imgW="3247949" imgH="3009900" progId="MSGraph.Chart.8">
              <p:embed followColorScheme="full"/>
            </p:oleObj>
          </a:graphicData>
        </a:graphic>
      </p:graphicFrame>
      <p:graphicFrame>
        <p:nvGraphicFramePr>
          <p:cNvPr id="1027" name="Object 7"/>
          <p:cNvGraphicFramePr>
            <a:graphicFrameLocks noChangeAspect="1"/>
          </p:cNvGraphicFramePr>
          <p:nvPr/>
        </p:nvGraphicFramePr>
        <p:xfrm>
          <a:off x="3178175" y="2147888"/>
          <a:ext cx="2954338" cy="2921000"/>
        </p:xfrm>
        <a:graphic>
          <a:graphicData uri="http://schemas.openxmlformats.org/presentationml/2006/ole">
            <p:oleObj spid="_x0000_s1027" name="Chart" r:id="rId5" imgW="3247949" imgH="2962351" progId="MSGraph.Chart.8">
              <p:embed followColorScheme="full"/>
            </p:oleObj>
          </a:graphicData>
        </a:graphic>
      </p:graphicFrame>
      <p:graphicFrame>
        <p:nvGraphicFramePr>
          <p:cNvPr id="1028" name="Object 10"/>
          <p:cNvGraphicFramePr>
            <a:graphicFrameLocks noChangeAspect="1"/>
          </p:cNvGraphicFramePr>
          <p:nvPr/>
        </p:nvGraphicFramePr>
        <p:xfrm>
          <a:off x="6062663" y="2185988"/>
          <a:ext cx="2955925" cy="2908300"/>
        </p:xfrm>
        <a:graphic>
          <a:graphicData uri="http://schemas.openxmlformats.org/presentationml/2006/ole">
            <p:oleObj spid="_x0000_s1028" name="Chart" r:id="rId6" imgW="3247949" imgH="2943149" progId="MSGraph.Chart.8">
              <p:embed followColorScheme="full"/>
            </p:oleObj>
          </a:graphicData>
        </a:graphic>
      </p:graphicFrame>
      <p:sp>
        <p:nvSpPr>
          <p:cNvPr id="1030" name="Text Box 4"/>
          <p:cNvSpPr txBox="1">
            <a:spLocks noChangeArrowheads="1"/>
          </p:cNvSpPr>
          <p:nvPr/>
        </p:nvSpPr>
        <p:spPr bwMode="auto">
          <a:xfrm>
            <a:off x="990600" y="1676400"/>
            <a:ext cx="1909763" cy="369888"/>
          </a:xfrm>
          <a:prstGeom prst="rect">
            <a:avLst/>
          </a:prstGeom>
          <a:noFill/>
          <a:ln w="12700">
            <a:noFill/>
            <a:miter lim="800000"/>
            <a:headEnd/>
            <a:tailEnd/>
          </a:ln>
        </p:spPr>
        <p:txBody>
          <a:bodyPr wrap="none" lIns="0" tIns="0" rIns="0" bIns="0">
            <a:spAutoFit/>
          </a:bodyPr>
          <a:lstStyle/>
          <a:p>
            <a:pPr algn="ctr" eaLnBrk="0" hangingPunct="0"/>
            <a:r>
              <a:rPr lang="en-US" sz="1200" b="1"/>
              <a:t>Fixed Line Penetration vs.</a:t>
            </a:r>
          </a:p>
          <a:p>
            <a:pPr algn="ctr" eaLnBrk="0" hangingPunct="0"/>
            <a:r>
              <a:rPr lang="en-US" sz="1200" b="1"/>
              <a:t> GDP per Capita (2005)</a:t>
            </a:r>
          </a:p>
        </p:txBody>
      </p:sp>
      <p:sp>
        <p:nvSpPr>
          <p:cNvPr id="1031" name="Text Box 5"/>
          <p:cNvSpPr txBox="1">
            <a:spLocks noChangeArrowheads="1"/>
          </p:cNvSpPr>
          <p:nvPr/>
        </p:nvSpPr>
        <p:spPr bwMode="auto">
          <a:xfrm rot="-5400000">
            <a:off x="-231774" y="3530600"/>
            <a:ext cx="1027112" cy="153987"/>
          </a:xfrm>
          <a:prstGeom prst="rect">
            <a:avLst/>
          </a:prstGeom>
          <a:noFill/>
          <a:ln w="9525">
            <a:noFill/>
            <a:miter lim="800000"/>
            <a:headEnd/>
            <a:tailEnd/>
          </a:ln>
        </p:spPr>
        <p:txBody>
          <a:bodyPr wrap="none" lIns="0" tIns="0" rIns="0" bIns="0" anchor="ctr">
            <a:spAutoFit/>
          </a:bodyPr>
          <a:lstStyle/>
          <a:p>
            <a:pPr algn="ctr" eaLnBrk="0" hangingPunct="0"/>
            <a:r>
              <a:rPr lang="en-US" sz="1000"/>
              <a:t>PSTN Penetration</a:t>
            </a:r>
          </a:p>
        </p:txBody>
      </p:sp>
      <p:sp>
        <p:nvSpPr>
          <p:cNvPr id="1032" name="Text Box 6"/>
          <p:cNvSpPr txBox="1">
            <a:spLocks noChangeArrowheads="1"/>
          </p:cNvSpPr>
          <p:nvPr/>
        </p:nvSpPr>
        <p:spPr bwMode="auto">
          <a:xfrm>
            <a:off x="676275" y="5043488"/>
            <a:ext cx="2484438" cy="152400"/>
          </a:xfrm>
          <a:prstGeom prst="rect">
            <a:avLst/>
          </a:prstGeom>
          <a:noFill/>
          <a:ln w="9525">
            <a:noFill/>
            <a:miter lim="800000"/>
            <a:headEnd/>
            <a:tailEnd/>
          </a:ln>
        </p:spPr>
        <p:txBody>
          <a:bodyPr lIns="0" tIns="0" rIns="0" bIns="0">
            <a:spAutoFit/>
          </a:bodyPr>
          <a:lstStyle/>
          <a:p>
            <a:pPr algn="ctr" eaLnBrk="0" hangingPunct="0"/>
            <a:r>
              <a:rPr lang="en-US" sz="1000"/>
              <a:t>GDP per Capita (USD/ Year)</a:t>
            </a:r>
          </a:p>
        </p:txBody>
      </p:sp>
      <p:sp>
        <p:nvSpPr>
          <p:cNvPr id="1033" name="Text Box 9"/>
          <p:cNvSpPr txBox="1">
            <a:spLocks noChangeArrowheads="1"/>
          </p:cNvSpPr>
          <p:nvPr/>
        </p:nvSpPr>
        <p:spPr bwMode="auto">
          <a:xfrm rot="-5400000">
            <a:off x="2700338" y="3546475"/>
            <a:ext cx="1062038" cy="153987"/>
          </a:xfrm>
          <a:prstGeom prst="rect">
            <a:avLst/>
          </a:prstGeom>
          <a:noFill/>
          <a:ln w="9525">
            <a:noFill/>
            <a:miter lim="800000"/>
            <a:headEnd/>
            <a:tailEnd/>
          </a:ln>
        </p:spPr>
        <p:txBody>
          <a:bodyPr wrap="none" lIns="0" tIns="0" rIns="0" bIns="0" anchor="ctr">
            <a:spAutoFit/>
          </a:bodyPr>
          <a:lstStyle/>
          <a:p>
            <a:pPr algn="ctr" eaLnBrk="0" hangingPunct="0"/>
            <a:r>
              <a:rPr lang="en-US" sz="1000"/>
              <a:t>Mobile Penetration</a:t>
            </a:r>
          </a:p>
        </p:txBody>
      </p:sp>
      <p:sp>
        <p:nvSpPr>
          <p:cNvPr id="1034" name="Text Box 12"/>
          <p:cNvSpPr txBox="1">
            <a:spLocks noChangeArrowheads="1"/>
          </p:cNvSpPr>
          <p:nvPr/>
        </p:nvSpPr>
        <p:spPr bwMode="auto">
          <a:xfrm rot="-5400000">
            <a:off x="5513388" y="3571875"/>
            <a:ext cx="1116012" cy="153988"/>
          </a:xfrm>
          <a:prstGeom prst="rect">
            <a:avLst/>
          </a:prstGeom>
          <a:noFill/>
          <a:ln w="9525">
            <a:noFill/>
            <a:miter lim="800000"/>
            <a:headEnd/>
            <a:tailEnd/>
          </a:ln>
        </p:spPr>
        <p:txBody>
          <a:bodyPr wrap="none" lIns="0" tIns="0" rIns="0" bIns="0" anchor="ctr">
            <a:spAutoFit/>
          </a:bodyPr>
          <a:lstStyle/>
          <a:p>
            <a:pPr algn="ctr" eaLnBrk="0" hangingPunct="0"/>
            <a:r>
              <a:rPr lang="en-US" sz="1000"/>
              <a:t>Internet Penetration</a:t>
            </a:r>
          </a:p>
        </p:txBody>
      </p:sp>
      <p:sp>
        <p:nvSpPr>
          <p:cNvPr id="1035" name="Text Box 8"/>
          <p:cNvSpPr txBox="1">
            <a:spLocks noChangeArrowheads="1"/>
          </p:cNvSpPr>
          <p:nvPr/>
        </p:nvSpPr>
        <p:spPr bwMode="auto">
          <a:xfrm>
            <a:off x="3962400" y="1676400"/>
            <a:ext cx="1677988" cy="369888"/>
          </a:xfrm>
          <a:prstGeom prst="rect">
            <a:avLst/>
          </a:prstGeom>
          <a:noFill/>
          <a:ln w="12700">
            <a:noFill/>
            <a:miter lim="800000"/>
            <a:headEnd/>
            <a:tailEnd/>
          </a:ln>
        </p:spPr>
        <p:txBody>
          <a:bodyPr wrap="none" lIns="0" tIns="0" rIns="0" bIns="0">
            <a:spAutoFit/>
          </a:bodyPr>
          <a:lstStyle/>
          <a:p>
            <a:pPr algn="ctr" eaLnBrk="0" hangingPunct="0"/>
            <a:r>
              <a:rPr lang="en-US" sz="1200" b="1"/>
              <a:t>Mobile Penetration vs. </a:t>
            </a:r>
          </a:p>
          <a:p>
            <a:pPr algn="ctr" eaLnBrk="0" hangingPunct="0"/>
            <a:r>
              <a:rPr lang="en-US" sz="1200" b="1"/>
              <a:t>GDP per Capita (2005)</a:t>
            </a:r>
          </a:p>
        </p:txBody>
      </p:sp>
      <p:sp>
        <p:nvSpPr>
          <p:cNvPr id="1036" name="Text Box 11"/>
          <p:cNvSpPr txBox="1">
            <a:spLocks noChangeArrowheads="1"/>
          </p:cNvSpPr>
          <p:nvPr/>
        </p:nvSpPr>
        <p:spPr bwMode="auto">
          <a:xfrm>
            <a:off x="6858000" y="1676400"/>
            <a:ext cx="1709738" cy="369888"/>
          </a:xfrm>
          <a:prstGeom prst="rect">
            <a:avLst/>
          </a:prstGeom>
          <a:noFill/>
          <a:ln w="12700">
            <a:noFill/>
            <a:miter lim="800000"/>
            <a:headEnd/>
            <a:tailEnd/>
          </a:ln>
        </p:spPr>
        <p:txBody>
          <a:bodyPr wrap="none" lIns="0" tIns="0" rIns="0" bIns="0">
            <a:spAutoFit/>
          </a:bodyPr>
          <a:lstStyle/>
          <a:p>
            <a:pPr algn="ctr" eaLnBrk="0" hangingPunct="0"/>
            <a:r>
              <a:rPr lang="en-US" sz="1200" b="1"/>
              <a:t>Internet Penetration vs.</a:t>
            </a:r>
          </a:p>
          <a:p>
            <a:pPr algn="ctr" eaLnBrk="0" hangingPunct="0"/>
            <a:r>
              <a:rPr lang="en-US" sz="1200" b="1"/>
              <a:t> GDP per Capita (2005)</a:t>
            </a:r>
          </a:p>
        </p:txBody>
      </p:sp>
      <p:sp>
        <p:nvSpPr>
          <p:cNvPr id="1037" name="Text Box 15"/>
          <p:cNvSpPr txBox="1">
            <a:spLocks noChangeArrowheads="1"/>
          </p:cNvSpPr>
          <p:nvPr/>
        </p:nvSpPr>
        <p:spPr bwMode="auto">
          <a:xfrm>
            <a:off x="3578225" y="5043488"/>
            <a:ext cx="2484438" cy="152400"/>
          </a:xfrm>
          <a:prstGeom prst="rect">
            <a:avLst/>
          </a:prstGeom>
          <a:noFill/>
          <a:ln w="9525">
            <a:noFill/>
            <a:miter lim="800000"/>
            <a:headEnd/>
            <a:tailEnd/>
          </a:ln>
        </p:spPr>
        <p:txBody>
          <a:bodyPr lIns="0" tIns="0" rIns="0" bIns="0">
            <a:spAutoFit/>
          </a:bodyPr>
          <a:lstStyle/>
          <a:p>
            <a:pPr algn="ctr" eaLnBrk="0" hangingPunct="0"/>
            <a:r>
              <a:rPr lang="en-US" sz="1000"/>
              <a:t>GDP per Capita (USD/ Year)</a:t>
            </a:r>
          </a:p>
        </p:txBody>
      </p:sp>
      <p:sp>
        <p:nvSpPr>
          <p:cNvPr id="1038" name="Text Box 13"/>
          <p:cNvSpPr txBox="1">
            <a:spLocks noChangeArrowheads="1"/>
          </p:cNvSpPr>
          <p:nvPr/>
        </p:nvSpPr>
        <p:spPr bwMode="auto">
          <a:xfrm>
            <a:off x="6969125" y="5043488"/>
            <a:ext cx="1633538" cy="153987"/>
          </a:xfrm>
          <a:prstGeom prst="rect">
            <a:avLst/>
          </a:prstGeom>
          <a:noFill/>
          <a:ln w="9525">
            <a:noFill/>
            <a:miter lim="800000"/>
            <a:headEnd/>
            <a:tailEnd/>
          </a:ln>
        </p:spPr>
        <p:txBody>
          <a:bodyPr wrap="none" lIns="0" tIns="0" rIns="0" bIns="0">
            <a:spAutoFit/>
          </a:bodyPr>
          <a:lstStyle/>
          <a:p>
            <a:pPr algn="ctr" eaLnBrk="0" hangingPunct="0"/>
            <a:r>
              <a:rPr lang="en-US" sz="1000"/>
              <a:t>GDP per Capita (USD/ Year)</a:t>
            </a:r>
          </a:p>
        </p:txBody>
      </p:sp>
      <p:sp>
        <p:nvSpPr>
          <p:cNvPr id="1039" name="Text Box 14"/>
          <p:cNvSpPr txBox="1">
            <a:spLocks noChangeArrowheads="1"/>
          </p:cNvSpPr>
          <p:nvPr/>
        </p:nvSpPr>
        <p:spPr bwMode="auto">
          <a:xfrm>
            <a:off x="762000" y="5410200"/>
            <a:ext cx="4303713" cy="231775"/>
          </a:xfrm>
          <a:prstGeom prst="rect">
            <a:avLst/>
          </a:prstGeom>
          <a:noFill/>
          <a:ln w="9525" algn="ctr">
            <a:noFill/>
            <a:miter lim="800000"/>
            <a:headEnd/>
            <a:tailEnd/>
          </a:ln>
        </p:spPr>
        <p:txBody>
          <a:bodyPr lIns="46038" tIns="46038" rIns="46038" bIns="46038">
            <a:spAutoFit/>
          </a:bodyPr>
          <a:lstStyle/>
          <a:p>
            <a:pPr eaLnBrk="0" hangingPunct="0"/>
            <a:r>
              <a:rPr lang="en-US" sz="900" i="1"/>
              <a:t>Sources:  Economist Intelligence Unit, interviews with industry</a:t>
            </a:r>
          </a:p>
        </p:txBody>
      </p:sp>
      <p:sp>
        <p:nvSpPr>
          <p:cNvPr id="18" name="Date Placeholder 4"/>
          <p:cNvSpPr txBox="1">
            <a:spLocks/>
          </p:cNvSpPr>
          <p:nvPr/>
        </p:nvSpPr>
        <p:spPr>
          <a:xfrm>
            <a:off x="457200" y="6619875"/>
            <a:ext cx="1447800" cy="238125"/>
          </a:xfrm>
          <a:prstGeom prst="rect">
            <a:avLst/>
          </a:prstGeom>
        </p:spPr>
        <p:txBody>
          <a:bodyPr/>
          <a:lstStyle/>
          <a:p>
            <a:pPr algn="r" fontAlgn="auto">
              <a:spcBef>
                <a:spcPts val="0"/>
              </a:spcBef>
              <a:spcAft>
                <a:spcPts val="0"/>
              </a:spcAft>
              <a:defRPr/>
            </a:pPr>
            <a:r>
              <a:rPr lang="en-US" sz="1200" dirty="0">
                <a:solidFill>
                  <a:schemeClr val="accent1">
                    <a:lumMod val="75000"/>
                  </a:schemeClr>
                </a:solidFill>
                <a:latin typeface="Calibri" pitchFamily="34" charset="0"/>
                <a:cs typeface="+mn-cs"/>
              </a:rPr>
              <a:t>3- Nov - 2008</a:t>
            </a:r>
          </a:p>
        </p:txBody>
      </p:sp>
      <p:sp>
        <p:nvSpPr>
          <p:cNvPr id="19" name="Footer Placeholder 5"/>
          <p:cNvSpPr txBox="1">
            <a:spLocks/>
          </p:cNvSpPr>
          <p:nvPr/>
        </p:nvSpPr>
        <p:spPr>
          <a:xfrm>
            <a:off x="2743200" y="6553200"/>
            <a:ext cx="4419600" cy="304800"/>
          </a:xfrm>
          <a:prstGeom prst="rect">
            <a:avLst/>
          </a:prstGeom>
        </p:spPr>
        <p:txBody>
          <a:bodyPr/>
          <a:lstStyle/>
          <a:p>
            <a:pPr algn="ctr" fontAlgn="auto">
              <a:spcBef>
                <a:spcPts val="0"/>
              </a:spcBef>
              <a:spcAft>
                <a:spcPts val="0"/>
              </a:spcAft>
              <a:defRPr/>
            </a:pPr>
            <a:r>
              <a:rPr lang="en-US" sz="1400" b="1" dirty="0">
                <a:solidFill>
                  <a:schemeClr val="accent1">
                    <a:lumMod val="75000"/>
                  </a:schemeClr>
                </a:solidFill>
                <a:latin typeface="Calibri" pitchFamily="34" charset="0"/>
                <a:cs typeface="+mn-cs"/>
              </a:rPr>
              <a:t>TRA Lebanon – Existing Market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447800" y="76200"/>
            <a:ext cx="7696200" cy="1066800"/>
          </a:xfrm>
          <a:solidFill>
            <a:srgbClr val="8381AD"/>
          </a:solidFill>
        </p:spPr>
        <p:txBody>
          <a:bodyPr/>
          <a:lstStyle/>
          <a:p>
            <a:pPr marL="0" indent="0" eaLnBrk="1" hangingPunct="1">
              <a:buFont typeface="Arial" pitchFamily="34" charset="0"/>
              <a:buNone/>
              <a:defRPr/>
            </a:pPr>
            <a:r>
              <a:rPr/>
              <a:t>The cost of a mobile pre-paid/prpostpaid minute in Lebanon is among the highest in the region due to the lack of competition and the legacy of high taxes</a:t>
            </a:r>
          </a:p>
        </p:txBody>
      </p:sp>
      <p:graphicFrame>
        <p:nvGraphicFramePr>
          <p:cNvPr id="2050" name="Object 2"/>
          <p:cNvGraphicFramePr>
            <a:graphicFrameLocks noChangeAspect="1"/>
          </p:cNvGraphicFramePr>
          <p:nvPr/>
        </p:nvGraphicFramePr>
        <p:xfrm>
          <a:off x="309563" y="1905000"/>
          <a:ext cx="4000500" cy="4021138"/>
        </p:xfrm>
        <a:graphic>
          <a:graphicData uri="http://schemas.openxmlformats.org/presentationml/2006/ole">
            <p:oleObj spid="_x0000_s2050" r:id="rId4" imgW="3999323" imgH="4017612" progId="Excel.Chart.8">
              <p:embed/>
            </p:oleObj>
          </a:graphicData>
        </a:graphic>
      </p:graphicFrame>
      <p:graphicFrame>
        <p:nvGraphicFramePr>
          <p:cNvPr id="2051" name="Object 3"/>
          <p:cNvGraphicFramePr>
            <a:graphicFrameLocks noChangeAspect="1"/>
          </p:cNvGraphicFramePr>
          <p:nvPr/>
        </p:nvGraphicFramePr>
        <p:xfrm>
          <a:off x="4648200" y="1676400"/>
          <a:ext cx="4132263" cy="4114800"/>
        </p:xfrm>
        <a:graphic>
          <a:graphicData uri="http://schemas.openxmlformats.org/presentationml/2006/ole">
            <p:oleObj spid="_x0000_s2051" r:id="rId5" imgW="4127350" imgH="4115157" progId="Excel.Chart.8">
              <p:embed/>
            </p:oleObj>
          </a:graphicData>
        </a:graphic>
      </p:graphicFrame>
      <p:sp>
        <p:nvSpPr>
          <p:cNvPr id="2053" name="Oval 19"/>
          <p:cNvSpPr>
            <a:spLocks noChangeArrowheads="1"/>
          </p:cNvSpPr>
          <p:nvPr/>
        </p:nvSpPr>
        <p:spPr bwMode="auto">
          <a:xfrm>
            <a:off x="3352800" y="4343400"/>
            <a:ext cx="1520825" cy="628650"/>
          </a:xfrm>
          <a:prstGeom prst="ellipse">
            <a:avLst/>
          </a:prstGeom>
          <a:noFill/>
          <a:ln w="12700">
            <a:noFill/>
            <a:round/>
            <a:headEnd/>
            <a:tailEnd/>
          </a:ln>
        </p:spPr>
        <p:txBody>
          <a:bodyPr lIns="0" tIns="0" rIns="0" bIns="0" anchor="ctr"/>
          <a:lstStyle/>
          <a:p>
            <a:pPr algn="ctr" eaLnBrk="0" hangingPunct="0"/>
            <a:r>
              <a:rPr lang="en-US" sz="1000" b="1"/>
              <a:t>60% higher than the regional rate</a:t>
            </a:r>
          </a:p>
        </p:txBody>
      </p:sp>
      <p:sp>
        <p:nvSpPr>
          <p:cNvPr id="2054" name="Oval 16"/>
          <p:cNvSpPr>
            <a:spLocks noChangeArrowheads="1"/>
          </p:cNvSpPr>
          <p:nvPr/>
        </p:nvSpPr>
        <p:spPr bwMode="auto">
          <a:xfrm>
            <a:off x="7621588" y="4267200"/>
            <a:ext cx="1522412" cy="628650"/>
          </a:xfrm>
          <a:prstGeom prst="ellipse">
            <a:avLst/>
          </a:prstGeom>
          <a:noFill/>
          <a:ln w="12700">
            <a:noFill/>
            <a:round/>
            <a:headEnd/>
            <a:tailEnd/>
          </a:ln>
        </p:spPr>
        <p:txBody>
          <a:bodyPr lIns="0" tIns="0" rIns="0" bIns="0" anchor="ctr"/>
          <a:lstStyle/>
          <a:p>
            <a:pPr algn="ctr" eaLnBrk="0" hangingPunct="0"/>
            <a:r>
              <a:rPr lang="en-US" sz="1000" b="1"/>
              <a:t>More than double the regional rate </a:t>
            </a:r>
          </a:p>
        </p:txBody>
      </p:sp>
      <p:sp>
        <p:nvSpPr>
          <p:cNvPr id="2055" name="Rectangle 8"/>
          <p:cNvSpPr>
            <a:spLocks noChangeArrowheads="1"/>
          </p:cNvSpPr>
          <p:nvPr/>
        </p:nvSpPr>
        <p:spPr bwMode="auto">
          <a:xfrm>
            <a:off x="360363" y="1433513"/>
            <a:ext cx="4219575" cy="290512"/>
          </a:xfrm>
          <a:prstGeom prst="rect">
            <a:avLst/>
          </a:prstGeom>
          <a:noFill/>
          <a:ln w="9525" algn="ctr">
            <a:noFill/>
            <a:miter lim="800000"/>
            <a:headEnd/>
            <a:tailEnd/>
          </a:ln>
        </p:spPr>
        <p:txBody>
          <a:bodyPr lIns="92075" tIns="46038" rIns="92075" bIns="46038" anchor="ctr"/>
          <a:lstStyle/>
          <a:p>
            <a:pPr algn="ctr">
              <a:lnSpc>
                <a:spcPct val="90000"/>
              </a:lnSpc>
            </a:pPr>
            <a:r>
              <a:rPr lang="en-US" sz="1400" b="1">
                <a:ea typeface="MS PGothic" pitchFamily="34" charset="-128"/>
              </a:rPr>
              <a:t>Mobile Postpaid Peak On-net Minute Rates (2006) (US$ cents per peak minute)</a:t>
            </a:r>
          </a:p>
        </p:txBody>
      </p:sp>
      <p:sp>
        <p:nvSpPr>
          <p:cNvPr id="2056" name="Rectangle 14"/>
          <p:cNvSpPr>
            <a:spLocks noChangeArrowheads="1"/>
          </p:cNvSpPr>
          <p:nvPr/>
        </p:nvSpPr>
        <p:spPr bwMode="auto">
          <a:xfrm>
            <a:off x="4733925" y="1431925"/>
            <a:ext cx="4219575" cy="290513"/>
          </a:xfrm>
          <a:prstGeom prst="rect">
            <a:avLst/>
          </a:prstGeom>
          <a:noFill/>
          <a:ln w="9525" algn="ctr">
            <a:noFill/>
            <a:miter lim="800000"/>
            <a:headEnd/>
            <a:tailEnd/>
          </a:ln>
        </p:spPr>
        <p:txBody>
          <a:bodyPr lIns="92075" tIns="46038" rIns="92075" bIns="46038" anchor="ctr"/>
          <a:lstStyle/>
          <a:p>
            <a:pPr>
              <a:lnSpc>
                <a:spcPct val="90000"/>
              </a:lnSpc>
            </a:pPr>
            <a:r>
              <a:rPr lang="en-US" sz="1400" b="1">
                <a:ea typeface="MS PGothic" pitchFamily="34" charset="-128"/>
              </a:rPr>
              <a:t>Mobile Prepaid Peak On-net Minute Rates (2006) (US$ per peak minute)</a:t>
            </a:r>
          </a:p>
        </p:txBody>
      </p:sp>
      <p:sp>
        <p:nvSpPr>
          <p:cNvPr id="2057" name="Rectangle 11"/>
          <p:cNvSpPr>
            <a:spLocks noChangeArrowheads="1"/>
          </p:cNvSpPr>
          <p:nvPr/>
        </p:nvSpPr>
        <p:spPr bwMode="auto">
          <a:xfrm>
            <a:off x="382588" y="6524625"/>
            <a:ext cx="3036887" cy="238125"/>
          </a:xfrm>
          <a:prstGeom prst="rect">
            <a:avLst/>
          </a:prstGeom>
          <a:noFill/>
          <a:ln w="9525" algn="ctr">
            <a:noFill/>
            <a:miter lim="800000"/>
            <a:headEnd/>
            <a:tailEnd/>
          </a:ln>
        </p:spPr>
        <p:txBody>
          <a:bodyPr wrap="none" lIns="46038" tIns="46038" rIns="46038" bIns="46038">
            <a:spAutoFit/>
          </a:bodyPr>
          <a:lstStyle/>
          <a:p>
            <a:pPr>
              <a:lnSpc>
                <a:spcPct val="105000"/>
              </a:lnSpc>
            </a:pPr>
            <a:r>
              <a:rPr lang="en-US" sz="900" i="1"/>
              <a:t>Note: All Rates corresponds to the lowest first minute rate</a:t>
            </a:r>
          </a:p>
        </p:txBody>
      </p:sp>
      <p:sp>
        <p:nvSpPr>
          <p:cNvPr id="12" name="Date Placeholder 4"/>
          <p:cNvSpPr txBox="1">
            <a:spLocks/>
          </p:cNvSpPr>
          <p:nvPr/>
        </p:nvSpPr>
        <p:spPr>
          <a:xfrm>
            <a:off x="457200" y="6324600"/>
            <a:ext cx="1447800" cy="238125"/>
          </a:xfrm>
          <a:prstGeom prst="rect">
            <a:avLst/>
          </a:prstGeom>
        </p:spPr>
        <p:txBody>
          <a:bodyPr/>
          <a:lstStyle/>
          <a:p>
            <a:pPr algn="r" fontAlgn="auto">
              <a:spcBef>
                <a:spcPts val="0"/>
              </a:spcBef>
              <a:spcAft>
                <a:spcPts val="0"/>
              </a:spcAft>
              <a:defRPr/>
            </a:pPr>
            <a:r>
              <a:rPr lang="en-US" sz="1200" dirty="0">
                <a:solidFill>
                  <a:schemeClr val="accent1">
                    <a:lumMod val="75000"/>
                  </a:schemeClr>
                </a:solidFill>
                <a:latin typeface="Calibri" pitchFamily="34" charset="0"/>
                <a:cs typeface="+mn-cs"/>
              </a:rPr>
              <a:t>3- Nov - 2008</a:t>
            </a:r>
          </a:p>
        </p:txBody>
      </p:sp>
      <p:sp>
        <p:nvSpPr>
          <p:cNvPr id="13" name="Footer Placeholder 5"/>
          <p:cNvSpPr txBox="1">
            <a:spLocks/>
          </p:cNvSpPr>
          <p:nvPr/>
        </p:nvSpPr>
        <p:spPr>
          <a:xfrm>
            <a:off x="2743200" y="6553200"/>
            <a:ext cx="4419600" cy="304800"/>
          </a:xfrm>
          <a:prstGeom prst="rect">
            <a:avLst/>
          </a:prstGeom>
        </p:spPr>
        <p:txBody>
          <a:bodyPr/>
          <a:lstStyle/>
          <a:p>
            <a:pPr algn="ctr" fontAlgn="auto">
              <a:spcBef>
                <a:spcPts val="0"/>
              </a:spcBef>
              <a:spcAft>
                <a:spcPts val="0"/>
              </a:spcAft>
              <a:defRPr/>
            </a:pPr>
            <a:r>
              <a:rPr lang="en-US" sz="1400" b="1" dirty="0">
                <a:solidFill>
                  <a:schemeClr val="accent1">
                    <a:lumMod val="75000"/>
                  </a:schemeClr>
                </a:solidFill>
                <a:latin typeface="Calibri" pitchFamily="34" charset="0"/>
                <a:cs typeface="+mn-cs"/>
              </a:rPr>
              <a:t>TRA Lebanon – Existing Market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1447800" y="76200"/>
            <a:ext cx="7696200" cy="1066800"/>
          </a:xfrm>
          <a:solidFill>
            <a:srgbClr val="8381AD"/>
          </a:solidFill>
        </p:spPr>
        <p:txBody>
          <a:bodyPr/>
          <a:lstStyle/>
          <a:p>
            <a:pPr eaLnBrk="1" hangingPunct="1">
              <a:buFont typeface="Arial" pitchFamily="34" charset="0"/>
              <a:buNone/>
              <a:defRPr/>
            </a:pPr>
            <a:r>
              <a:rPr/>
              <a:t>A typical internet user in Lebanon will spend six to eight times more </a:t>
            </a:r>
          </a:p>
          <a:p>
            <a:pPr eaLnBrk="1" hangingPunct="1">
              <a:buFont typeface="Arial" pitchFamily="34" charset="0"/>
              <a:buNone/>
              <a:defRPr/>
            </a:pPr>
            <a:r>
              <a:rPr/>
              <a:t>than users in similar countries due to low download ceilings </a:t>
            </a:r>
          </a:p>
        </p:txBody>
      </p:sp>
      <p:sp>
        <p:nvSpPr>
          <p:cNvPr id="58371" name="TextBox 5"/>
          <p:cNvSpPr txBox="1">
            <a:spLocks noChangeArrowheads="1"/>
          </p:cNvSpPr>
          <p:nvPr/>
        </p:nvSpPr>
        <p:spPr bwMode="auto">
          <a:xfrm>
            <a:off x="457200" y="6324600"/>
            <a:ext cx="3810000" cy="261938"/>
          </a:xfrm>
          <a:prstGeom prst="rect">
            <a:avLst/>
          </a:prstGeom>
          <a:noFill/>
          <a:ln w="9525">
            <a:noFill/>
            <a:miter lim="800000"/>
            <a:headEnd/>
            <a:tailEnd/>
          </a:ln>
        </p:spPr>
        <p:txBody>
          <a:bodyPr>
            <a:spAutoFit/>
          </a:bodyPr>
          <a:lstStyle/>
          <a:p>
            <a:r>
              <a:rPr lang="en-US" sz="1100" i="1"/>
              <a:t>Source: Operators Websites</a:t>
            </a:r>
          </a:p>
        </p:txBody>
      </p:sp>
      <p:sp>
        <p:nvSpPr>
          <p:cNvPr id="9" name="TextBox 8"/>
          <p:cNvSpPr txBox="1"/>
          <p:nvPr/>
        </p:nvSpPr>
        <p:spPr>
          <a:xfrm>
            <a:off x="304800" y="6416675"/>
            <a:ext cx="136525" cy="136525"/>
          </a:xfrm>
          <a:prstGeom prst="rect">
            <a:avLst/>
          </a:prstGeom>
        </p:spPr>
        <p:style>
          <a:lnRef idx="1">
            <a:schemeClr val="accent3"/>
          </a:lnRef>
          <a:fillRef idx="3">
            <a:schemeClr val="accent3"/>
          </a:fillRef>
          <a:effectRef idx="2">
            <a:schemeClr val="accent3"/>
          </a:effectRef>
          <a:fontRef idx="minor">
            <a:schemeClr val="lt1"/>
          </a:fontRef>
        </p:style>
        <p:txBody>
          <a:bodyPr>
            <a:spAutoFit/>
          </a:bodyPr>
          <a:lstStyle/>
          <a:p>
            <a:pPr>
              <a:defRPr/>
            </a:pPr>
            <a:endParaRPr lang="en-US" sz="1200" dirty="0"/>
          </a:p>
        </p:txBody>
      </p:sp>
      <p:graphicFrame>
        <p:nvGraphicFramePr>
          <p:cNvPr id="11" name="Chart 10"/>
          <p:cNvGraphicFramePr/>
          <p:nvPr/>
        </p:nvGraphicFramePr>
        <p:xfrm>
          <a:off x="152400" y="1281112"/>
          <a:ext cx="8763000" cy="4967288"/>
        </p:xfrm>
        <a:graphic>
          <a:graphicData uri="http://schemas.openxmlformats.org/drawingml/2006/chart">
            <c:chart xmlns:c="http://schemas.openxmlformats.org/drawingml/2006/chart" xmlns:r="http://schemas.openxmlformats.org/officeDocument/2006/relationships" r:id="rId3"/>
          </a:graphicData>
        </a:graphic>
      </p:graphicFrame>
      <p:sp>
        <p:nvSpPr>
          <p:cNvPr id="8" name="Date Placeholder 4"/>
          <p:cNvSpPr txBox="1">
            <a:spLocks/>
          </p:cNvSpPr>
          <p:nvPr/>
        </p:nvSpPr>
        <p:spPr>
          <a:xfrm>
            <a:off x="457200" y="6619875"/>
            <a:ext cx="1447800" cy="238125"/>
          </a:xfrm>
          <a:prstGeom prst="rect">
            <a:avLst/>
          </a:prstGeom>
        </p:spPr>
        <p:txBody>
          <a:bodyPr/>
          <a:lstStyle/>
          <a:p>
            <a:pPr algn="r" fontAlgn="auto">
              <a:spcBef>
                <a:spcPts val="0"/>
              </a:spcBef>
              <a:spcAft>
                <a:spcPts val="0"/>
              </a:spcAft>
              <a:defRPr/>
            </a:pPr>
            <a:r>
              <a:rPr lang="en-US" sz="1200" dirty="0">
                <a:solidFill>
                  <a:schemeClr val="accent1">
                    <a:lumMod val="75000"/>
                  </a:schemeClr>
                </a:solidFill>
                <a:latin typeface="Calibri" pitchFamily="34" charset="0"/>
                <a:cs typeface="+mn-cs"/>
              </a:rPr>
              <a:t>3- Nov - 2008</a:t>
            </a:r>
          </a:p>
        </p:txBody>
      </p:sp>
      <p:sp>
        <p:nvSpPr>
          <p:cNvPr id="10" name="Footer Placeholder 5"/>
          <p:cNvSpPr txBox="1">
            <a:spLocks/>
          </p:cNvSpPr>
          <p:nvPr/>
        </p:nvSpPr>
        <p:spPr>
          <a:xfrm>
            <a:off x="2743200" y="6553200"/>
            <a:ext cx="4419600" cy="304800"/>
          </a:xfrm>
          <a:prstGeom prst="rect">
            <a:avLst/>
          </a:prstGeom>
        </p:spPr>
        <p:txBody>
          <a:bodyPr/>
          <a:lstStyle/>
          <a:p>
            <a:pPr algn="ctr" fontAlgn="auto">
              <a:spcBef>
                <a:spcPts val="0"/>
              </a:spcBef>
              <a:spcAft>
                <a:spcPts val="0"/>
              </a:spcAft>
              <a:defRPr/>
            </a:pPr>
            <a:r>
              <a:rPr lang="en-US" sz="1400" b="1" dirty="0">
                <a:solidFill>
                  <a:schemeClr val="accent1">
                    <a:lumMod val="75000"/>
                  </a:schemeClr>
                </a:solidFill>
                <a:latin typeface="Calibri" pitchFamily="34" charset="0"/>
                <a:cs typeface="+mn-cs"/>
              </a:rPr>
              <a:t>TRA Lebanon – Existing Market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447800" y="76200"/>
            <a:ext cx="7467600" cy="1066800"/>
          </a:xfrm>
          <a:solidFill>
            <a:srgbClr val="8381AD"/>
          </a:solidFill>
        </p:spPr>
        <p:txBody>
          <a:bodyPr/>
          <a:lstStyle/>
          <a:p>
            <a:pPr eaLnBrk="1" hangingPunct="1">
              <a:buFont typeface="Arial" pitchFamily="34" charset="0"/>
              <a:buNone/>
              <a:defRPr/>
            </a:pPr>
            <a:r>
              <a:rPr sz="2400"/>
              <a:t>The penetration of DSL services in Lebanon is the </a:t>
            </a:r>
          </a:p>
          <a:p>
            <a:pPr eaLnBrk="1" hangingPunct="1">
              <a:buFont typeface="Arial" pitchFamily="34" charset="0"/>
              <a:buNone/>
              <a:defRPr/>
            </a:pPr>
            <a:r>
              <a:rPr sz="2400"/>
              <a:t>lowest in the region, due in part to a late start</a:t>
            </a:r>
          </a:p>
        </p:txBody>
      </p:sp>
      <p:graphicFrame>
        <p:nvGraphicFramePr>
          <p:cNvPr id="3" name="Chart 2"/>
          <p:cNvGraphicFramePr/>
          <p:nvPr/>
        </p:nvGraphicFramePr>
        <p:xfrm>
          <a:off x="533400" y="1752600"/>
          <a:ext cx="8001000" cy="4724400"/>
        </p:xfrm>
        <a:graphic>
          <a:graphicData uri="http://schemas.openxmlformats.org/drawingml/2006/chart">
            <c:chart xmlns:c="http://schemas.openxmlformats.org/drawingml/2006/chart" xmlns:r="http://schemas.openxmlformats.org/officeDocument/2006/relationships" r:id="rId3"/>
          </a:graphicData>
        </a:graphic>
      </p:graphicFrame>
      <p:sp>
        <p:nvSpPr>
          <p:cNvPr id="59396" name="TextBox 3"/>
          <p:cNvSpPr txBox="1">
            <a:spLocks noChangeArrowheads="1"/>
          </p:cNvSpPr>
          <p:nvPr/>
        </p:nvSpPr>
        <p:spPr bwMode="auto">
          <a:xfrm>
            <a:off x="152400" y="6596063"/>
            <a:ext cx="3810000" cy="261937"/>
          </a:xfrm>
          <a:prstGeom prst="rect">
            <a:avLst/>
          </a:prstGeom>
          <a:noFill/>
          <a:ln w="9525">
            <a:noFill/>
            <a:miter lim="800000"/>
            <a:headEnd/>
            <a:tailEnd/>
          </a:ln>
        </p:spPr>
        <p:txBody>
          <a:bodyPr>
            <a:spAutoFit/>
          </a:bodyPr>
          <a:lstStyle/>
          <a:p>
            <a:r>
              <a:rPr lang="en-US" sz="1100" i="1"/>
              <a:t>Source: </a:t>
            </a:r>
          </a:p>
        </p:txBody>
      </p:sp>
      <p:sp>
        <p:nvSpPr>
          <p:cNvPr id="59397" name="Rectangle 4"/>
          <p:cNvSpPr>
            <a:spLocks noChangeArrowheads="1"/>
          </p:cNvSpPr>
          <p:nvPr/>
        </p:nvSpPr>
        <p:spPr bwMode="auto">
          <a:xfrm>
            <a:off x="762000" y="6596063"/>
            <a:ext cx="1428750" cy="261937"/>
          </a:xfrm>
          <a:prstGeom prst="rect">
            <a:avLst/>
          </a:prstGeom>
          <a:noFill/>
          <a:ln w="9525">
            <a:noFill/>
            <a:miter lim="800000"/>
            <a:headEnd/>
            <a:tailEnd/>
          </a:ln>
        </p:spPr>
        <p:txBody>
          <a:bodyPr wrap="none">
            <a:spAutoFit/>
          </a:bodyPr>
          <a:lstStyle/>
          <a:p>
            <a:r>
              <a:rPr lang="en-US" sz="1100" i="1"/>
              <a:t>Operators Websites</a:t>
            </a:r>
            <a:endParaRPr lang="en-US" sz="1100"/>
          </a:p>
        </p:txBody>
      </p:sp>
      <p:sp>
        <p:nvSpPr>
          <p:cNvPr id="8" name="Date Placeholder 4"/>
          <p:cNvSpPr txBox="1">
            <a:spLocks/>
          </p:cNvSpPr>
          <p:nvPr/>
        </p:nvSpPr>
        <p:spPr>
          <a:xfrm>
            <a:off x="0" y="6324600"/>
            <a:ext cx="1447800" cy="238125"/>
          </a:xfrm>
          <a:prstGeom prst="rect">
            <a:avLst/>
          </a:prstGeom>
        </p:spPr>
        <p:txBody>
          <a:bodyPr/>
          <a:lstStyle/>
          <a:p>
            <a:pPr algn="r" fontAlgn="auto">
              <a:spcBef>
                <a:spcPts val="0"/>
              </a:spcBef>
              <a:spcAft>
                <a:spcPts val="0"/>
              </a:spcAft>
              <a:defRPr/>
            </a:pPr>
            <a:r>
              <a:rPr lang="en-US" sz="1200" dirty="0">
                <a:solidFill>
                  <a:schemeClr val="accent1">
                    <a:lumMod val="75000"/>
                  </a:schemeClr>
                </a:solidFill>
                <a:latin typeface="Calibri" pitchFamily="34" charset="0"/>
                <a:cs typeface="+mn-cs"/>
              </a:rPr>
              <a:t>3- Nov - 2008</a:t>
            </a:r>
          </a:p>
        </p:txBody>
      </p:sp>
      <p:sp>
        <p:nvSpPr>
          <p:cNvPr id="9" name="Footer Placeholder 5"/>
          <p:cNvSpPr txBox="1">
            <a:spLocks/>
          </p:cNvSpPr>
          <p:nvPr/>
        </p:nvSpPr>
        <p:spPr>
          <a:xfrm>
            <a:off x="2743200" y="6553200"/>
            <a:ext cx="4419600" cy="304800"/>
          </a:xfrm>
          <a:prstGeom prst="rect">
            <a:avLst/>
          </a:prstGeom>
        </p:spPr>
        <p:txBody>
          <a:bodyPr/>
          <a:lstStyle/>
          <a:p>
            <a:pPr algn="ctr" fontAlgn="auto">
              <a:spcBef>
                <a:spcPts val="0"/>
              </a:spcBef>
              <a:spcAft>
                <a:spcPts val="0"/>
              </a:spcAft>
              <a:defRPr/>
            </a:pPr>
            <a:r>
              <a:rPr lang="en-US" sz="1400" b="1" dirty="0">
                <a:solidFill>
                  <a:schemeClr val="accent1">
                    <a:lumMod val="75000"/>
                  </a:schemeClr>
                </a:solidFill>
                <a:latin typeface="Calibri" pitchFamily="34" charset="0"/>
                <a:cs typeface="+mn-cs"/>
              </a:rPr>
              <a:t>TRA Lebanon – Existing Market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 Placeholder 22"/>
          <p:cNvSpPr>
            <a:spLocks noGrp="1"/>
          </p:cNvSpPr>
          <p:nvPr>
            <p:ph type="body" sz="quarter" idx="10"/>
          </p:nvPr>
        </p:nvSpPr>
        <p:spPr>
          <a:xfrm>
            <a:off x="1447800" y="76200"/>
            <a:ext cx="7543800" cy="1066800"/>
          </a:xfrm>
          <a:solidFill>
            <a:srgbClr val="8381AD"/>
          </a:solidFill>
        </p:spPr>
        <p:txBody>
          <a:bodyPr/>
          <a:lstStyle/>
          <a:p>
            <a:pPr marL="0" indent="0" eaLnBrk="1" hangingPunct="1">
              <a:buFont typeface="Arial" pitchFamily="34" charset="0"/>
              <a:buNone/>
              <a:defRPr/>
            </a:pPr>
            <a:r>
              <a:rPr altLang="ar-SA" sz="2400"/>
              <a:t>Lebanon should</a:t>
            </a:r>
            <a:r>
              <a:rPr altLang="ar-SA" sz="2400">
                <a:solidFill>
                  <a:srgbClr val="FF0000"/>
                </a:solidFill>
              </a:rPr>
              <a:t> </a:t>
            </a:r>
            <a:r>
              <a:rPr altLang="ar-SA" sz="2400"/>
              <a:t>have much higher broadband connectivity given its GDP per capita</a:t>
            </a:r>
          </a:p>
        </p:txBody>
      </p:sp>
      <p:sp>
        <p:nvSpPr>
          <p:cNvPr id="3" name="Rectangle 2"/>
          <p:cNvSpPr/>
          <p:nvPr/>
        </p:nvSpPr>
        <p:spPr>
          <a:xfrm>
            <a:off x="304800" y="1752600"/>
            <a:ext cx="8534400" cy="4495800"/>
          </a:xfrm>
          <a:prstGeom prst="rect">
            <a:avLst/>
          </a:prstGeom>
          <a:solidFill>
            <a:srgbClr val="D8D4E4">
              <a:alpha val="6000"/>
            </a:srgbClr>
          </a:solidFill>
          <a:ln>
            <a:noFill/>
          </a:ln>
        </p:spPr>
        <p:style>
          <a:lnRef idx="1">
            <a:schemeClr val="accent4"/>
          </a:lnRef>
          <a:fillRef idx="2">
            <a:schemeClr val="accent4"/>
          </a:fillRef>
          <a:effectRef idx="1">
            <a:schemeClr val="accent4"/>
          </a:effectRef>
          <a:fontRef idx="minor">
            <a:schemeClr val="dk1"/>
          </a:fontRef>
        </p:style>
        <p:txBody>
          <a:bodyPr/>
          <a:lstStyle/>
          <a:p>
            <a:pPr algn="ctr" eaLnBrk="0" hangingPunct="0">
              <a:defRPr/>
            </a:pPr>
            <a:endParaRPr lang="en-US" sz="1600" b="1" cap="all" dirty="0">
              <a:ln w="9000" cmpd="sng">
                <a:solidFill>
                  <a:schemeClr val="accent4">
                    <a:shade val="50000"/>
                    <a:satMod val="120000"/>
                  </a:schemeClr>
                </a:solidFill>
                <a:prstDash val="solid"/>
              </a:ln>
              <a:solidFill>
                <a:srgbClr val="605E90"/>
              </a:solidFill>
              <a:effectLst>
                <a:reflection blurRad="12700" stA="28000" endPos="45000" dist="1000" dir="5400000" sy="-100000" algn="bl" rotWithShape="0"/>
              </a:effectLst>
            </a:endParaRPr>
          </a:p>
        </p:txBody>
      </p:sp>
      <p:cxnSp>
        <p:nvCxnSpPr>
          <p:cNvPr id="4" name="Straight Connector 3"/>
          <p:cNvCxnSpPr/>
          <p:nvPr/>
        </p:nvCxnSpPr>
        <p:spPr>
          <a:xfrm rot="10800000" flipH="1">
            <a:off x="304800" y="1679575"/>
            <a:ext cx="8534400" cy="1588"/>
          </a:xfrm>
          <a:prstGeom prst="line">
            <a:avLst/>
          </a:prstGeom>
        </p:spPr>
        <p:style>
          <a:lnRef idx="2">
            <a:schemeClr val="accent4"/>
          </a:lnRef>
          <a:fillRef idx="0">
            <a:schemeClr val="accent4"/>
          </a:fillRef>
          <a:effectRef idx="1">
            <a:schemeClr val="accent4"/>
          </a:effectRef>
          <a:fontRef idx="minor">
            <a:schemeClr val="tx1"/>
          </a:fontRef>
        </p:style>
      </p:cxnSp>
      <p:graphicFrame>
        <p:nvGraphicFramePr>
          <p:cNvPr id="6" name="Chart 5"/>
          <p:cNvGraphicFramePr/>
          <p:nvPr/>
        </p:nvGraphicFramePr>
        <p:xfrm>
          <a:off x="1066800" y="1981200"/>
          <a:ext cx="7086600" cy="4114800"/>
        </p:xfrm>
        <a:graphic>
          <a:graphicData uri="http://schemas.openxmlformats.org/drawingml/2006/chart">
            <c:chart xmlns:c="http://schemas.openxmlformats.org/drawingml/2006/chart" xmlns:r="http://schemas.openxmlformats.org/officeDocument/2006/relationships" r:id="rId3"/>
          </a:graphicData>
        </a:graphic>
      </p:graphicFrame>
      <p:cxnSp>
        <p:nvCxnSpPr>
          <p:cNvPr id="60422" name="Straight Arrow Connector 15"/>
          <p:cNvCxnSpPr>
            <a:cxnSpLocks noChangeShapeType="1"/>
          </p:cNvCxnSpPr>
          <p:nvPr/>
        </p:nvCxnSpPr>
        <p:spPr bwMode="auto">
          <a:xfrm rot="5400000">
            <a:off x="5905500" y="4457700"/>
            <a:ext cx="381000" cy="152400"/>
          </a:xfrm>
          <a:prstGeom prst="bentConnector3">
            <a:avLst>
              <a:gd name="adj1" fmla="val -2500"/>
            </a:avLst>
          </a:prstGeom>
          <a:noFill/>
          <a:ln w="15875" algn="ctr">
            <a:solidFill>
              <a:srgbClr val="C00000"/>
            </a:solidFill>
            <a:round/>
            <a:headEnd/>
            <a:tailEnd/>
          </a:ln>
        </p:spPr>
      </p:cxnSp>
      <p:cxnSp>
        <p:nvCxnSpPr>
          <p:cNvPr id="60423" name="Straight Arrow Connector 15"/>
          <p:cNvCxnSpPr>
            <a:cxnSpLocks noChangeShapeType="1"/>
          </p:cNvCxnSpPr>
          <p:nvPr/>
        </p:nvCxnSpPr>
        <p:spPr bwMode="auto">
          <a:xfrm rot="5400000">
            <a:off x="6896100" y="4838700"/>
            <a:ext cx="381000" cy="152400"/>
          </a:xfrm>
          <a:prstGeom prst="bentConnector3">
            <a:avLst>
              <a:gd name="adj1" fmla="val -2500"/>
            </a:avLst>
          </a:prstGeom>
          <a:noFill/>
          <a:ln w="15875" algn="ctr">
            <a:solidFill>
              <a:srgbClr val="C00000"/>
            </a:solidFill>
            <a:round/>
            <a:headEnd/>
            <a:tailEnd/>
          </a:ln>
        </p:spPr>
      </p:cxnSp>
      <p:cxnSp>
        <p:nvCxnSpPr>
          <p:cNvPr id="60424" name="Straight Arrow Connector 15"/>
          <p:cNvCxnSpPr>
            <a:cxnSpLocks noChangeShapeType="1"/>
          </p:cNvCxnSpPr>
          <p:nvPr/>
        </p:nvCxnSpPr>
        <p:spPr bwMode="auto">
          <a:xfrm rot="5400000">
            <a:off x="7428707" y="5447506"/>
            <a:ext cx="228600" cy="1587"/>
          </a:xfrm>
          <a:prstGeom prst="bentConnector3">
            <a:avLst>
              <a:gd name="adj1" fmla="val 50000"/>
            </a:avLst>
          </a:prstGeom>
          <a:noFill/>
          <a:ln w="15875" algn="ctr">
            <a:solidFill>
              <a:srgbClr val="C00000"/>
            </a:solidFill>
            <a:round/>
            <a:headEnd/>
            <a:tailEnd/>
          </a:ln>
        </p:spPr>
      </p:cxnSp>
      <p:cxnSp>
        <p:nvCxnSpPr>
          <p:cNvPr id="60425" name="Straight Arrow Connector 9"/>
          <p:cNvCxnSpPr>
            <a:cxnSpLocks noChangeShapeType="1"/>
          </p:cNvCxnSpPr>
          <p:nvPr/>
        </p:nvCxnSpPr>
        <p:spPr bwMode="auto">
          <a:xfrm rot="5400000">
            <a:off x="6477001" y="3276600"/>
            <a:ext cx="304800" cy="3175"/>
          </a:xfrm>
          <a:prstGeom prst="straightConnector1">
            <a:avLst/>
          </a:prstGeom>
          <a:noFill/>
          <a:ln w="15875" algn="ctr">
            <a:solidFill>
              <a:srgbClr val="C00000"/>
            </a:solidFill>
            <a:round/>
            <a:headEnd/>
            <a:tailEnd/>
          </a:ln>
        </p:spPr>
      </p:cxnSp>
      <p:cxnSp>
        <p:nvCxnSpPr>
          <p:cNvPr id="60426" name="Straight Arrow Connector 15"/>
          <p:cNvCxnSpPr>
            <a:cxnSpLocks noChangeShapeType="1"/>
          </p:cNvCxnSpPr>
          <p:nvPr/>
        </p:nvCxnSpPr>
        <p:spPr bwMode="auto">
          <a:xfrm rot="5400000">
            <a:off x="7048500" y="5219700"/>
            <a:ext cx="381000" cy="152400"/>
          </a:xfrm>
          <a:prstGeom prst="bentConnector3">
            <a:avLst>
              <a:gd name="adj1" fmla="val -2500"/>
            </a:avLst>
          </a:prstGeom>
          <a:noFill/>
          <a:ln w="15875" algn="ctr">
            <a:solidFill>
              <a:srgbClr val="C00000"/>
            </a:solidFill>
            <a:round/>
            <a:headEnd/>
            <a:tailEnd/>
          </a:ln>
        </p:spPr>
      </p:cxnSp>
      <p:cxnSp>
        <p:nvCxnSpPr>
          <p:cNvPr id="60427" name="Straight Arrow Connector 15"/>
          <p:cNvCxnSpPr>
            <a:cxnSpLocks noChangeShapeType="1"/>
          </p:cNvCxnSpPr>
          <p:nvPr/>
        </p:nvCxnSpPr>
        <p:spPr bwMode="auto">
          <a:xfrm rot="5400000">
            <a:off x="6668294" y="5066506"/>
            <a:ext cx="228600" cy="1588"/>
          </a:xfrm>
          <a:prstGeom prst="bentConnector3">
            <a:avLst>
              <a:gd name="adj1" fmla="val -50000"/>
            </a:avLst>
          </a:prstGeom>
          <a:noFill/>
          <a:ln w="15875" algn="ctr">
            <a:solidFill>
              <a:srgbClr val="C00000"/>
            </a:solidFill>
            <a:round/>
            <a:headEnd/>
            <a:tailEnd/>
          </a:ln>
        </p:spPr>
      </p:cxnSp>
      <p:cxnSp>
        <p:nvCxnSpPr>
          <p:cNvPr id="60428" name="Straight Arrow Connector 12"/>
          <p:cNvCxnSpPr>
            <a:cxnSpLocks noChangeShapeType="1"/>
          </p:cNvCxnSpPr>
          <p:nvPr/>
        </p:nvCxnSpPr>
        <p:spPr bwMode="auto">
          <a:xfrm rot="5400000">
            <a:off x="5715794" y="4037806"/>
            <a:ext cx="304800" cy="1588"/>
          </a:xfrm>
          <a:prstGeom prst="straightConnector1">
            <a:avLst/>
          </a:prstGeom>
          <a:noFill/>
          <a:ln w="15875" algn="ctr">
            <a:solidFill>
              <a:srgbClr val="C00000"/>
            </a:solidFill>
            <a:round/>
            <a:headEnd/>
            <a:tailEnd/>
          </a:ln>
        </p:spPr>
      </p:cxnSp>
      <p:cxnSp>
        <p:nvCxnSpPr>
          <p:cNvPr id="60429" name="Straight Arrow Connector 39"/>
          <p:cNvCxnSpPr>
            <a:cxnSpLocks noChangeShapeType="1"/>
          </p:cNvCxnSpPr>
          <p:nvPr/>
        </p:nvCxnSpPr>
        <p:spPr bwMode="auto">
          <a:xfrm>
            <a:off x="5105400" y="2743200"/>
            <a:ext cx="381000" cy="228600"/>
          </a:xfrm>
          <a:prstGeom prst="bentConnector3">
            <a:avLst>
              <a:gd name="adj1" fmla="val 55000"/>
            </a:avLst>
          </a:prstGeom>
          <a:noFill/>
          <a:ln w="15875" algn="ctr">
            <a:solidFill>
              <a:srgbClr val="C00000"/>
            </a:solidFill>
            <a:round/>
            <a:headEnd/>
            <a:tailEnd/>
          </a:ln>
        </p:spPr>
      </p:cxnSp>
      <p:cxnSp>
        <p:nvCxnSpPr>
          <p:cNvPr id="60430" name="Straight Arrow Connector 39"/>
          <p:cNvCxnSpPr>
            <a:cxnSpLocks noChangeShapeType="1"/>
          </p:cNvCxnSpPr>
          <p:nvPr/>
        </p:nvCxnSpPr>
        <p:spPr bwMode="auto">
          <a:xfrm flipV="1">
            <a:off x="5257800" y="2133600"/>
            <a:ext cx="381000" cy="152400"/>
          </a:xfrm>
          <a:prstGeom prst="bentConnector3">
            <a:avLst>
              <a:gd name="adj1" fmla="val 5000"/>
            </a:avLst>
          </a:prstGeom>
          <a:noFill/>
          <a:ln w="15875" algn="ctr">
            <a:solidFill>
              <a:srgbClr val="C00000"/>
            </a:solidFill>
            <a:round/>
            <a:headEnd/>
            <a:tailEnd/>
          </a:ln>
        </p:spPr>
      </p:cxnSp>
      <p:cxnSp>
        <p:nvCxnSpPr>
          <p:cNvPr id="60431" name="Straight Arrow Connector 39"/>
          <p:cNvCxnSpPr>
            <a:cxnSpLocks noChangeShapeType="1"/>
          </p:cNvCxnSpPr>
          <p:nvPr/>
        </p:nvCxnSpPr>
        <p:spPr bwMode="auto">
          <a:xfrm>
            <a:off x="4724400" y="2286000"/>
            <a:ext cx="304800" cy="153988"/>
          </a:xfrm>
          <a:prstGeom prst="bentConnector3">
            <a:avLst>
              <a:gd name="adj1" fmla="val 50000"/>
            </a:avLst>
          </a:prstGeom>
          <a:noFill/>
          <a:ln w="15875" algn="ctr">
            <a:solidFill>
              <a:srgbClr val="C00000"/>
            </a:solidFill>
            <a:round/>
            <a:headEnd/>
            <a:tailEnd/>
          </a:ln>
        </p:spPr>
      </p:cxnSp>
      <p:cxnSp>
        <p:nvCxnSpPr>
          <p:cNvPr id="60432" name="Straight Arrow Connector 39"/>
          <p:cNvCxnSpPr>
            <a:cxnSpLocks noChangeShapeType="1"/>
          </p:cNvCxnSpPr>
          <p:nvPr/>
        </p:nvCxnSpPr>
        <p:spPr bwMode="auto">
          <a:xfrm rot="16200000" flipH="1">
            <a:off x="4953000" y="3886200"/>
            <a:ext cx="381000" cy="381000"/>
          </a:xfrm>
          <a:prstGeom prst="bentConnector3">
            <a:avLst>
              <a:gd name="adj1" fmla="val -2500"/>
            </a:avLst>
          </a:prstGeom>
          <a:noFill/>
          <a:ln w="15875" algn="ctr">
            <a:solidFill>
              <a:srgbClr val="C00000"/>
            </a:solidFill>
            <a:round/>
            <a:headEnd/>
            <a:tailEnd/>
          </a:ln>
        </p:spPr>
      </p:cxnSp>
      <p:cxnSp>
        <p:nvCxnSpPr>
          <p:cNvPr id="60433" name="Straight Arrow Connector 17"/>
          <p:cNvCxnSpPr>
            <a:cxnSpLocks noChangeShapeType="1"/>
          </p:cNvCxnSpPr>
          <p:nvPr/>
        </p:nvCxnSpPr>
        <p:spPr bwMode="auto">
          <a:xfrm rot="5400000">
            <a:off x="5677694" y="5142706"/>
            <a:ext cx="228600" cy="1588"/>
          </a:xfrm>
          <a:prstGeom prst="straightConnector1">
            <a:avLst/>
          </a:prstGeom>
          <a:noFill/>
          <a:ln w="15875" algn="ctr">
            <a:solidFill>
              <a:srgbClr val="C00000"/>
            </a:solidFill>
            <a:round/>
            <a:headEnd/>
            <a:tailEnd/>
          </a:ln>
        </p:spPr>
      </p:cxnSp>
      <p:cxnSp>
        <p:nvCxnSpPr>
          <p:cNvPr id="60434" name="Straight Arrow Connector 39"/>
          <p:cNvCxnSpPr>
            <a:cxnSpLocks noChangeShapeType="1"/>
          </p:cNvCxnSpPr>
          <p:nvPr/>
        </p:nvCxnSpPr>
        <p:spPr bwMode="auto">
          <a:xfrm rot="5400000" flipH="1" flipV="1">
            <a:off x="1524000" y="4876800"/>
            <a:ext cx="381000" cy="381000"/>
          </a:xfrm>
          <a:prstGeom prst="bentConnector3">
            <a:avLst>
              <a:gd name="adj1" fmla="val 50000"/>
            </a:avLst>
          </a:prstGeom>
          <a:noFill/>
          <a:ln w="15875" algn="ctr">
            <a:solidFill>
              <a:srgbClr val="C00000"/>
            </a:solidFill>
            <a:round/>
            <a:headEnd/>
            <a:tailEnd/>
          </a:ln>
        </p:spPr>
      </p:cxnSp>
      <p:cxnSp>
        <p:nvCxnSpPr>
          <p:cNvPr id="60435" name="Straight Arrow Connector 39"/>
          <p:cNvCxnSpPr>
            <a:cxnSpLocks noChangeShapeType="1"/>
          </p:cNvCxnSpPr>
          <p:nvPr/>
        </p:nvCxnSpPr>
        <p:spPr bwMode="auto">
          <a:xfrm flipV="1">
            <a:off x="1905000" y="5105400"/>
            <a:ext cx="381000" cy="152400"/>
          </a:xfrm>
          <a:prstGeom prst="bentConnector3">
            <a:avLst>
              <a:gd name="adj1" fmla="val 100000"/>
            </a:avLst>
          </a:prstGeom>
          <a:noFill/>
          <a:ln w="15875" algn="ctr">
            <a:solidFill>
              <a:srgbClr val="C00000"/>
            </a:solidFill>
            <a:round/>
            <a:headEnd/>
            <a:tailEnd/>
          </a:ln>
        </p:spPr>
      </p:cxnSp>
      <p:cxnSp>
        <p:nvCxnSpPr>
          <p:cNvPr id="60436" name="Straight Arrow Connector 39"/>
          <p:cNvCxnSpPr>
            <a:cxnSpLocks noChangeShapeType="1"/>
          </p:cNvCxnSpPr>
          <p:nvPr/>
        </p:nvCxnSpPr>
        <p:spPr bwMode="auto">
          <a:xfrm rot="5400000" flipH="1" flipV="1">
            <a:off x="2779713" y="4305300"/>
            <a:ext cx="230188" cy="1587"/>
          </a:xfrm>
          <a:prstGeom prst="bentConnector3">
            <a:avLst>
              <a:gd name="adj1" fmla="val 50000"/>
            </a:avLst>
          </a:prstGeom>
          <a:noFill/>
          <a:ln w="15875" algn="ctr">
            <a:solidFill>
              <a:srgbClr val="C00000"/>
            </a:solidFill>
            <a:round/>
            <a:headEnd/>
            <a:tailEnd/>
          </a:ln>
        </p:spPr>
      </p:cxnSp>
      <p:cxnSp>
        <p:nvCxnSpPr>
          <p:cNvPr id="60437" name="Straight Arrow Connector 39"/>
          <p:cNvCxnSpPr>
            <a:cxnSpLocks noChangeShapeType="1"/>
          </p:cNvCxnSpPr>
          <p:nvPr/>
        </p:nvCxnSpPr>
        <p:spPr bwMode="auto">
          <a:xfrm rot="5400000" flipH="1" flipV="1">
            <a:off x="3048000" y="4495800"/>
            <a:ext cx="304800" cy="152400"/>
          </a:xfrm>
          <a:prstGeom prst="bentConnector3">
            <a:avLst>
              <a:gd name="adj1" fmla="val 50000"/>
            </a:avLst>
          </a:prstGeom>
          <a:noFill/>
          <a:ln w="15875" algn="ctr">
            <a:solidFill>
              <a:srgbClr val="C00000"/>
            </a:solidFill>
            <a:round/>
            <a:headEnd/>
            <a:tailEnd/>
          </a:ln>
        </p:spPr>
      </p:cxnSp>
      <p:cxnSp>
        <p:nvCxnSpPr>
          <p:cNvPr id="60438" name="Straight Arrow Connector 39"/>
          <p:cNvCxnSpPr>
            <a:cxnSpLocks noChangeShapeType="1"/>
          </p:cNvCxnSpPr>
          <p:nvPr/>
        </p:nvCxnSpPr>
        <p:spPr bwMode="auto">
          <a:xfrm rot="5400000" flipH="1" flipV="1">
            <a:off x="3810000" y="4343400"/>
            <a:ext cx="304800" cy="152400"/>
          </a:xfrm>
          <a:prstGeom prst="bentConnector3">
            <a:avLst>
              <a:gd name="adj1" fmla="val 50000"/>
            </a:avLst>
          </a:prstGeom>
          <a:noFill/>
          <a:ln w="15875" algn="ctr">
            <a:solidFill>
              <a:srgbClr val="C00000"/>
            </a:solidFill>
            <a:round/>
            <a:headEnd/>
            <a:tailEnd/>
          </a:ln>
        </p:spPr>
      </p:cxnSp>
      <p:cxnSp>
        <p:nvCxnSpPr>
          <p:cNvPr id="60439" name="Straight Arrow Connector 39"/>
          <p:cNvCxnSpPr>
            <a:cxnSpLocks noChangeShapeType="1"/>
          </p:cNvCxnSpPr>
          <p:nvPr/>
        </p:nvCxnSpPr>
        <p:spPr bwMode="auto">
          <a:xfrm rot="5400000" flipH="1" flipV="1">
            <a:off x="4648201" y="4343400"/>
            <a:ext cx="152400" cy="3175"/>
          </a:xfrm>
          <a:prstGeom prst="bentConnector3">
            <a:avLst>
              <a:gd name="adj1" fmla="val 50000"/>
            </a:avLst>
          </a:prstGeom>
          <a:noFill/>
          <a:ln w="15875" algn="ctr">
            <a:solidFill>
              <a:srgbClr val="C00000"/>
            </a:solidFill>
            <a:round/>
            <a:headEnd/>
            <a:tailEnd/>
          </a:ln>
        </p:spPr>
      </p:cxnSp>
      <p:cxnSp>
        <p:nvCxnSpPr>
          <p:cNvPr id="60440" name="Straight Arrow Connector 39"/>
          <p:cNvCxnSpPr>
            <a:cxnSpLocks noChangeShapeType="1"/>
          </p:cNvCxnSpPr>
          <p:nvPr/>
        </p:nvCxnSpPr>
        <p:spPr bwMode="auto">
          <a:xfrm rot="10800000">
            <a:off x="4724400" y="5105400"/>
            <a:ext cx="381000" cy="76200"/>
          </a:xfrm>
          <a:prstGeom prst="bentConnector3">
            <a:avLst>
              <a:gd name="adj1" fmla="val -2500"/>
            </a:avLst>
          </a:prstGeom>
          <a:noFill/>
          <a:ln w="15875" algn="ctr">
            <a:solidFill>
              <a:srgbClr val="C00000"/>
            </a:solidFill>
            <a:round/>
            <a:headEnd/>
            <a:tailEnd/>
          </a:ln>
        </p:spPr>
      </p:cxnSp>
      <p:cxnSp>
        <p:nvCxnSpPr>
          <p:cNvPr id="60441" name="Straight Arrow Connector 39"/>
          <p:cNvCxnSpPr>
            <a:cxnSpLocks noChangeShapeType="1"/>
          </p:cNvCxnSpPr>
          <p:nvPr/>
        </p:nvCxnSpPr>
        <p:spPr bwMode="auto">
          <a:xfrm rot="10800000">
            <a:off x="4495800" y="5410200"/>
            <a:ext cx="304800" cy="152400"/>
          </a:xfrm>
          <a:prstGeom prst="bentConnector3">
            <a:avLst>
              <a:gd name="adj1" fmla="val 50000"/>
            </a:avLst>
          </a:prstGeom>
          <a:noFill/>
          <a:ln w="15875" algn="ctr">
            <a:solidFill>
              <a:srgbClr val="C00000"/>
            </a:solidFill>
            <a:round/>
            <a:headEnd/>
            <a:tailEnd/>
          </a:ln>
        </p:spPr>
      </p:cxnSp>
      <p:cxnSp>
        <p:nvCxnSpPr>
          <p:cNvPr id="60442" name="Straight Arrow Connector 48"/>
          <p:cNvCxnSpPr>
            <a:cxnSpLocks noChangeShapeType="1"/>
          </p:cNvCxnSpPr>
          <p:nvPr/>
        </p:nvCxnSpPr>
        <p:spPr bwMode="auto">
          <a:xfrm rot="5400000">
            <a:off x="2781301" y="5372100"/>
            <a:ext cx="228600" cy="3175"/>
          </a:xfrm>
          <a:prstGeom prst="straightConnector1">
            <a:avLst/>
          </a:prstGeom>
          <a:noFill/>
          <a:ln w="15875" algn="ctr">
            <a:solidFill>
              <a:srgbClr val="C00000"/>
            </a:solidFill>
            <a:round/>
            <a:headEnd/>
            <a:tailEnd/>
          </a:ln>
        </p:spPr>
      </p:cxnSp>
      <p:cxnSp>
        <p:nvCxnSpPr>
          <p:cNvPr id="60443" name="Straight Arrow Connector 39"/>
          <p:cNvCxnSpPr>
            <a:cxnSpLocks noChangeShapeType="1"/>
          </p:cNvCxnSpPr>
          <p:nvPr/>
        </p:nvCxnSpPr>
        <p:spPr bwMode="auto">
          <a:xfrm rot="10800000">
            <a:off x="3505200" y="5334000"/>
            <a:ext cx="304800" cy="228600"/>
          </a:xfrm>
          <a:prstGeom prst="bentConnector3">
            <a:avLst>
              <a:gd name="adj1" fmla="val 103125"/>
            </a:avLst>
          </a:prstGeom>
          <a:noFill/>
          <a:ln w="15875" algn="ctr">
            <a:solidFill>
              <a:srgbClr val="C00000"/>
            </a:solidFill>
            <a:round/>
            <a:headEnd/>
            <a:tailEnd/>
          </a:ln>
        </p:spPr>
      </p:cxnSp>
      <p:sp>
        <p:nvSpPr>
          <p:cNvPr id="56" name="Oval 55"/>
          <p:cNvSpPr/>
          <p:nvPr/>
        </p:nvSpPr>
        <p:spPr>
          <a:xfrm>
            <a:off x="4267200" y="5181600"/>
            <a:ext cx="182880" cy="182880"/>
          </a:xfrm>
          <a:prstGeom prst="ellipse">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US" dirty="0"/>
          </a:p>
        </p:txBody>
      </p:sp>
      <p:cxnSp>
        <p:nvCxnSpPr>
          <p:cNvPr id="60447" name="Straight Arrow Connector 39"/>
          <p:cNvCxnSpPr>
            <a:cxnSpLocks noChangeShapeType="1"/>
          </p:cNvCxnSpPr>
          <p:nvPr/>
        </p:nvCxnSpPr>
        <p:spPr bwMode="auto">
          <a:xfrm flipV="1">
            <a:off x="4114800" y="5337175"/>
            <a:ext cx="179388" cy="73025"/>
          </a:xfrm>
          <a:prstGeom prst="bentConnector2">
            <a:avLst/>
          </a:prstGeom>
          <a:noFill/>
          <a:ln w="15875" algn="ctr">
            <a:solidFill>
              <a:srgbClr val="C00000"/>
            </a:solidFill>
            <a:round/>
            <a:headEnd/>
            <a:tailEnd/>
          </a:ln>
        </p:spPr>
      </p:cxnSp>
      <p:sp>
        <p:nvSpPr>
          <p:cNvPr id="69" name="TextBox 68"/>
          <p:cNvSpPr txBox="1"/>
          <p:nvPr/>
        </p:nvSpPr>
        <p:spPr bwMode="auto">
          <a:xfrm>
            <a:off x="381000" y="1295400"/>
            <a:ext cx="8001000" cy="307777"/>
          </a:xfrm>
          <a:prstGeom prst="rect">
            <a:avLst/>
          </a:prstGeom>
          <a:noFill/>
          <a:ln w="25400" cap="flat" cmpd="sng" algn="ctr">
            <a:noFill/>
            <a:prstDash val="solid"/>
          </a:ln>
        </p:spPr>
        <p:style>
          <a:lnRef idx="2">
            <a:schemeClr val="dk1"/>
          </a:lnRef>
          <a:fillRef idx="1">
            <a:schemeClr val="lt1"/>
          </a:fillRef>
          <a:effectRef idx="0">
            <a:schemeClr val="dk1"/>
          </a:effectRef>
          <a:fontRef idx="minor"/>
        </p:style>
        <p:txBody>
          <a:bodyPr anchor="ctr">
            <a:spAutoFit/>
          </a:bodyPr>
          <a:lstStyle/>
          <a:p>
            <a:pPr algn="ctr" eaLnBrk="0" hangingPunct="0">
              <a:defRPr/>
            </a:pPr>
            <a:r>
              <a:rPr lang="en-US" sz="1400" b="1" cap="all" dirty="0">
                <a:ln w="9000" cmpd="sng">
                  <a:solidFill>
                    <a:schemeClr val="accent4">
                      <a:shade val="50000"/>
                      <a:satMod val="120000"/>
                    </a:schemeClr>
                  </a:solidFill>
                  <a:prstDash val="solid"/>
                </a:ln>
                <a:solidFill>
                  <a:srgbClr val="605E90"/>
                </a:solidFill>
                <a:effectLst>
                  <a:reflection blurRad="12700" stA="28000" endPos="45000" dist="1000" dir="5400000" sy="-100000" algn="bl" rotWithShape="0"/>
                </a:effectLst>
              </a:rPr>
              <a:t>Broadband Connectivity versus gdp per capita </a:t>
            </a:r>
          </a:p>
        </p:txBody>
      </p:sp>
      <p:sp>
        <p:nvSpPr>
          <p:cNvPr id="60449" name="TextBox 71"/>
          <p:cNvSpPr txBox="1">
            <a:spLocks noChangeArrowheads="1"/>
          </p:cNvSpPr>
          <p:nvPr/>
        </p:nvSpPr>
        <p:spPr bwMode="auto">
          <a:xfrm>
            <a:off x="457200" y="6324600"/>
            <a:ext cx="4267200" cy="261938"/>
          </a:xfrm>
          <a:prstGeom prst="rect">
            <a:avLst/>
          </a:prstGeom>
          <a:noFill/>
          <a:ln w="9525">
            <a:noFill/>
            <a:miter lim="800000"/>
            <a:headEnd/>
            <a:tailEnd/>
          </a:ln>
        </p:spPr>
        <p:txBody>
          <a:bodyPr>
            <a:spAutoFit/>
          </a:bodyPr>
          <a:lstStyle/>
          <a:p>
            <a:r>
              <a:rPr lang="en-US" sz="1100" i="1"/>
              <a:t>Source: UN E-Government Readiness Survey, 2008 </a:t>
            </a:r>
          </a:p>
        </p:txBody>
      </p:sp>
      <p:sp>
        <p:nvSpPr>
          <p:cNvPr id="35" name="TextBox 34"/>
          <p:cNvSpPr txBox="1"/>
          <p:nvPr/>
        </p:nvSpPr>
        <p:spPr>
          <a:xfrm>
            <a:off x="381000" y="2155448"/>
            <a:ext cx="738664" cy="1785104"/>
          </a:xfrm>
          <a:prstGeom prst="rect">
            <a:avLst/>
          </a:prstGeom>
          <a:noFill/>
        </p:spPr>
        <p:txBody>
          <a:bodyPr vert="vert270">
            <a:spAutoFit/>
          </a:bodyPr>
          <a:lstStyle/>
          <a:p>
            <a:pPr>
              <a:defRPr/>
            </a:pPr>
            <a:r>
              <a:rPr lang="en-US" sz="1200" dirty="0"/>
              <a:t>Broadband Penetration (subscribers per 100 inhabitants) 2007 </a:t>
            </a:r>
          </a:p>
        </p:txBody>
      </p:sp>
      <p:sp>
        <p:nvSpPr>
          <p:cNvPr id="36" name="TextBox 35"/>
          <p:cNvSpPr txBox="1"/>
          <p:nvPr/>
        </p:nvSpPr>
        <p:spPr>
          <a:xfrm rot="5400000">
            <a:off x="7663934" y="5061466"/>
            <a:ext cx="369332" cy="2133600"/>
          </a:xfrm>
          <a:prstGeom prst="rect">
            <a:avLst/>
          </a:prstGeom>
          <a:noFill/>
        </p:spPr>
        <p:txBody>
          <a:bodyPr vert="vert270">
            <a:spAutoFit/>
          </a:bodyPr>
          <a:lstStyle/>
          <a:p>
            <a:pPr>
              <a:defRPr/>
            </a:pPr>
            <a:r>
              <a:rPr lang="en-US" sz="1200" dirty="0"/>
              <a:t>GDP per capita  (US$, 2007) </a:t>
            </a:r>
          </a:p>
        </p:txBody>
      </p:sp>
      <p:cxnSp>
        <p:nvCxnSpPr>
          <p:cNvPr id="40" name="Elbow Connector 39"/>
          <p:cNvCxnSpPr/>
          <p:nvPr/>
        </p:nvCxnSpPr>
        <p:spPr>
          <a:xfrm rot="5400000" flipH="1" flipV="1">
            <a:off x="3543300" y="4076700"/>
            <a:ext cx="1828800" cy="381000"/>
          </a:xfrm>
          <a:prstGeom prst="bentConnector3">
            <a:avLst>
              <a:gd name="adj1" fmla="val 50000"/>
            </a:avLst>
          </a:prstGeom>
          <a:ln>
            <a:tailEnd type="arrow"/>
          </a:ln>
        </p:spPr>
        <p:style>
          <a:lnRef idx="3">
            <a:schemeClr val="accent3"/>
          </a:lnRef>
          <a:fillRef idx="0">
            <a:schemeClr val="accent3"/>
          </a:fillRef>
          <a:effectRef idx="2">
            <a:schemeClr val="accent3"/>
          </a:effectRef>
          <a:fontRef idx="minor">
            <a:schemeClr val="tx1"/>
          </a:fontRef>
        </p:style>
      </p:cxnSp>
      <p:sp>
        <p:nvSpPr>
          <p:cNvPr id="41" name="Oval 40"/>
          <p:cNvSpPr/>
          <p:nvPr/>
        </p:nvSpPr>
        <p:spPr>
          <a:xfrm flipH="1">
            <a:off x="4495800" y="3200400"/>
            <a:ext cx="152400" cy="182880"/>
          </a:xfrm>
          <a:prstGeom prst="ellipse">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US" dirty="0"/>
          </a:p>
        </p:txBody>
      </p:sp>
      <p:sp>
        <p:nvSpPr>
          <p:cNvPr id="39" name="Date Placeholder 4"/>
          <p:cNvSpPr txBox="1">
            <a:spLocks/>
          </p:cNvSpPr>
          <p:nvPr/>
        </p:nvSpPr>
        <p:spPr>
          <a:xfrm>
            <a:off x="457200" y="6619875"/>
            <a:ext cx="1447800" cy="238125"/>
          </a:xfrm>
          <a:prstGeom prst="rect">
            <a:avLst/>
          </a:prstGeom>
        </p:spPr>
        <p:txBody>
          <a:bodyPr/>
          <a:lstStyle/>
          <a:p>
            <a:pPr algn="r" fontAlgn="auto">
              <a:spcBef>
                <a:spcPts val="0"/>
              </a:spcBef>
              <a:spcAft>
                <a:spcPts val="0"/>
              </a:spcAft>
              <a:defRPr/>
            </a:pPr>
            <a:r>
              <a:rPr lang="en-US" sz="1200" dirty="0">
                <a:solidFill>
                  <a:schemeClr val="accent1">
                    <a:lumMod val="75000"/>
                  </a:schemeClr>
                </a:solidFill>
                <a:latin typeface="Calibri" pitchFamily="34" charset="0"/>
                <a:cs typeface="+mn-cs"/>
              </a:rPr>
              <a:t>3- Nov - 2008</a:t>
            </a:r>
          </a:p>
        </p:txBody>
      </p:sp>
      <p:sp>
        <p:nvSpPr>
          <p:cNvPr id="42" name="Footer Placeholder 5"/>
          <p:cNvSpPr txBox="1">
            <a:spLocks/>
          </p:cNvSpPr>
          <p:nvPr/>
        </p:nvSpPr>
        <p:spPr>
          <a:xfrm>
            <a:off x="2743200" y="6553200"/>
            <a:ext cx="4419600" cy="304800"/>
          </a:xfrm>
          <a:prstGeom prst="rect">
            <a:avLst/>
          </a:prstGeom>
        </p:spPr>
        <p:txBody>
          <a:bodyPr/>
          <a:lstStyle/>
          <a:p>
            <a:pPr algn="ctr" fontAlgn="auto">
              <a:spcBef>
                <a:spcPts val="0"/>
              </a:spcBef>
              <a:spcAft>
                <a:spcPts val="0"/>
              </a:spcAft>
              <a:defRPr/>
            </a:pPr>
            <a:r>
              <a:rPr lang="en-US" sz="1400" b="1" dirty="0">
                <a:solidFill>
                  <a:schemeClr val="accent1">
                    <a:lumMod val="75000"/>
                  </a:schemeClr>
                </a:solidFill>
                <a:latin typeface="Calibri" pitchFamily="34" charset="0"/>
                <a:cs typeface="+mn-cs"/>
              </a:rPr>
              <a:t>TRA Lebanon – Existing Market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3615</TotalTime>
  <Words>5397</Words>
  <Application>Microsoft Office PowerPoint</Application>
  <PresentationFormat>On-screen Show (4:3)</PresentationFormat>
  <Paragraphs>1226</Paragraphs>
  <Slides>47</Slides>
  <Notes>35</Notes>
  <HiddenSlides>0</HiddenSlides>
  <MMClips>0</MMClips>
  <ScaleCrop>false</ScaleCrop>
  <HeadingPairs>
    <vt:vector size="8" baseType="variant">
      <vt:variant>
        <vt:lpstr>Fonts Used</vt:lpstr>
      </vt:variant>
      <vt:variant>
        <vt:i4>12</vt:i4>
      </vt:variant>
      <vt:variant>
        <vt:lpstr>Theme</vt:lpstr>
      </vt:variant>
      <vt:variant>
        <vt:i4>2</vt:i4>
      </vt:variant>
      <vt:variant>
        <vt:lpstr>Embedded OLE Servers</vt:lpstr>
      </vt:variant>
      <vt:variant>
        <vt:i4>2</vt:i4>
      </vt:variant>
      <vt:variant>
        <vt:lpstr>Slide Titles</vt:lpstr>
      </vt:variant>
      <vt:variant>
        <vt:i4>47</vt:i4>
      </vt:variant>
    </vt:vector>
  </HeadingPairs>
  <TitlesOfParts>
    <vt:vector size="63" baseType="lpstr">
      <vt:lpstr>Arial</vt:lpstr>
      <vt:lpstr>Calibri</vt:lpstr>
      <vt:lpstr>Arial </vt:lpstr>
      <vt:lpstr>Times New Roman</vt:lpstr>
      <vt:lpstr>Wingdings</vt:lpstr>
      <vt:lpstr>MS PGothic</vt:lpstr>
      <vt:lpstr>Arial Unicode MS</vt:lpstr>
      <vt:lpstr>Malgun Gothic</vt:lpstr>
      <vt:lpstr>Gulim</vt:lpstr>
      <vt:lpstr>SimSun</vt:lpstr>
      <vt:lpstr>Garamond</vt:lpstr>
      <vt:lpstr>Times</vt:lpstr>
      <vt:lpstr>Office Theme</vt:lpstr>
      <vt:lpstr>1_Custom Design</vt:lpstr>
      <vt:lpstr>Chart</vt:lpstr>
      <vt:lpstr>Microsoft Office Excel Chart</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Broadband Statistics – Worldwide Lebanon is still 4 times lower than the Average</vt:lpstr>
      <vt:lpstr>Current Internet Status in Lebanon Internet penetration increased from 6% to 25% (32%)</vt:lpstr>
      <vt:lpstr>Broadband Background - Lebanon</vt:lpstr>
      <vt:lpstr>Broadband Wireless Spectrum – Current Status</vt:lpstr>
      <vt:lpstr>Slide 32</vt:lpstr>
      <vt:lpstr>Slide 33</vt:lpstr>
      <vt:lpstr>Slide 34</vt:lpstr>
      <vt:lpstr>Questions to Address – Planning What are the policies?</vt:lpstr>
      <vt:lpstr>Questions to Address – Planning How to treat existing operators?</vt:lpstr>
      <vt:lpstr>Spectrum Milestones The TRA had to pave the way</vt:lpstr>
      <vt:lpstr>Spectrum Management Objectives</vt:lpstr>
      <vt:lpstr>TRA Spectrum Approach to Broadband Lebanon</vt:lpstr>
      <vt:lpstr>Proposed Broadband Licensing Framework Accelerating Broadband Lebanon</vt:lpstr>
      <vt:lpstr>Outline of broadband spectrum packaging</vt:lpstr>
      <vt:lpstr>Outline of broadband spectrum packaging (cont’d)</vt:lpstr>
      <vt:lpstr>Auction Overview (in progress)</vt:lpstr>
      <vt:lpstr>Proposed Migration Plan for 2.50-2.69GHz Band</vt:lpstr>
      <vt:lpstr>Slide 45</vt:lpstr>
      <vt:lpstr>Slide 46</vt:lpstr>
      <vt:lpstr>Slide 47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Adele.Saab</dc:creator>
  <cp:lastModifiedBy>mireille.banikian</cp:lastModifiedBy>
  <cp:revision>196</cp:revision>
  <dcterms:created xsi:type="dcterms:W3CDTF">2008-07-11T06:14:08Z</dcterms:created>
  <dcterms:modified xsi:type="dcterms:W3CDTF">2009-06-11T14:52:43Z</dcterms:modified>
</cp:coreProperties>
</file>